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9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71" r:id="rId4"/>
    <p:sldId id="472" r:id="rId5"/>
    <p:sldId id="265" r:id="rId6"/>
    <p:sldId id="282" r:id="rId7"/>
    <p:sldId id="279" r:id="rId8"/>
    <p:sldId id="268" r:id="rId9"/>
    <p:sldId id="278" r:id="rId10"/>
    <p:sldId id="269" r:id="rId11"/>
    <p:sldId id="533" r:id="rId12"/>
    <p:sldId id="292" r:id="rId13"/>
    <p:sldId id="267" r:id="rId14"/>
    <p:sldId id="272" r:id="rId15"/>
    <p:sldId id="260" r:id="rId16"/>
    <p:sldId id="284" r:id="rId17"/>
    <p:sldId id="274" r:id="rId18"/>
    <p:sldId id="259" r:id="rId19"/>
    <p:sldId id="261" r:id="rId20"/>
    <p:sldId id="276" r:id="rId21"/>
    <p:sldId id="264" r:id="rId22"/>
    <p:sldId id="277" r:id="rId23"/>
    <p:sldId id="296" r:id="rId24"/>
    <p:sldId id="263" r:id="rId25"/>
    <p:sldId id="297" r:id="rId26"/>
    <p:sldId id="538" r:id="rId27"/>
    <p:sldId id="280" r:id="rId28"/>
    <p:sldId id="262" r:id="rId29"/>
    <p:sldId id="539" r:id="rId30"/>
    <p:sldId id="540" r:id="rId31"/>
    <p:sldId id="541" r:id="rId32"/>
    <p:sldId id="290" r:id="rId33"/>
    <p:sldId id="291" r:id="rId34"/>
    <p:sldId id="535" r:id="rId35"/>
    <p:sldId id="536" r:id="rId36"/>
    <p:sldId id="544" r:id="rId37"/>
    <p:sldId id="457" r:id="rId38"/>
    <p:sldId id="542" r:id="rId39"/>
    <p:sldId id="537" r:id="rId40"/>
    <p:sldId id="543" r:id="rId41"/>
    <p:sldId id="287" r:id="rId42"/>
    <p:sldId id="304" r:id="rId43"/>
    <p:sldId id="545" r:id="rId44"/>
    <p:sldId id="286" r:id="rId45"/>
    <p:sldId id="285" r:id="rId46"/>
    <p:sldId id="288" r:id="rId47"/>
    <p:sldId id="289" r:id="rId48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B0"/>
    <a:srgbClr val="0000B8"/>
    <a:srgbClr val="0000AC"/>
    <a:srgbClr val="000099"/>
    <a:srgbClr val="0016B8"/>
    <a:srgbClr val="001BE2"/>
    <a:srgbClr val="00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202" autoAdjust="0"/>
    <p:restoredTop sz="99882" autoAdjust="0"/>
  </p:normalViewPr>
  <p:slideViewPr>
    <p:cSldViewPr>
      <p:cViewPr varScale="1">
        <p:scale>
          <a:sx n="86" d="100"/>
          <a:sy n="86" d="100"/>
        </p:scale>
        <p:origin x="76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02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>
            <a:extLst>
              <a:ext uri="{FF2B5EF4-FFF2-40B4-BE49-F238E27FC236}">
                <a16:creationId xmlns:a16="http://schemas.microsoft.com/office/drawing/2014/main" id="{D3DD554D-C097-B7DB-26E0-6710EB37C2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3B2491A7-8D6D-B319-A900-7BC55E12B40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fr-FR"/>
          </a:p>
        </p:txBody>
      </p:sp>
      <p:sp>
        <p:nvSpPr>
          <p:cNvPr id="325636" name="Rectangle 4">
            <a:extLst>
              <a:ext uri="{FF2B5EF4-FFF2-40B4-BE49-F238E27FC236}">
                <a16:creationId xmlns:a16="http://schemas.microsoft.com/office/drawing/2014/main" id="{1AB24C12-EB80-02A5-894B-E2BED734F4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325637" name="Rectangle 5">
            <a:extLst>
              <a:ext uri="{FF2B5EF4-FFF2-40B4-BE49-F238E27FC236}">
                <a16:creationId xmlns:a16="http://schemas.microsoft.com/office/drawing/2014/main" id="{6C48C61B-1785-D54F-527C-ECFFF6F294C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0B60C5-2240-4986-84CB-FEF3EE345E8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EC1FDDC9-589E-F6EA-1999-B9C2BED1F54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07E2DB29-5AE8-78DC-A41D-DEEAC5AFAD1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fr-FR"/>
          </a:p>
        </p:txBody>
      </p:sp>
      <p:sp>
        <p:nvSpPr>
          <p:cNvPr id="266244" name="Rectangle 4">
            <a:extLst>
              <a:ext uri="{FF2B5EF4-FFF2-40B4-BE49-F238E27FC236}">
                <a16:creationId xmlns:a16="http://schemas.microsoft.com/office/drawing/2014/main" id="{CCE19A63-2129-96AE-FE77-272675A055F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45" name="Rectangle 5">
            <a:extLst>
              <a:ext uri="{FF2B5EF4-FFF2-40B4-BE49-F238E27FC236}">
                <a16:creationId xmlns:a16="http://schemas.microsoft.com/office/drawing/2014/main" id="{82F038F6-4AF2-1C33-83B9-2787F818C2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629"/>
            <a:ext cx="5438775" cy="446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266246" name="Rectangle 6">
            <a:extLst>
              <a:ext uri="{FF2B5EF4-FFF2-40B4-BE49-F238E27FC236}">
                <a16:creationId xmlns:a16="http://schemas.microsoft.com/office/drawing/2014/main" id="{A09F9DD6-217D-BAF8-4522-CB0CE6B091D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266247" name="Rectangle 7">
            <a:extLst>
              <a:ext uri="{FF2B5EF4-FFF2-40B4-BE49-F238E27FC236}">
                <a16:creationId xmlns:a16="http://schemas.microsoft.com/office/drawing/2014/main" id="{D7A9447B-0C0E-203C-061E-AB8DBA0F77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D51D6F-EA44-4E01-AEDB-5D75A45D3B14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4A8C827-5129-432D-BCD4-F9EF0A6C66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FFCC0-7F84-4A50-A4F0-300C2307C9B8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284674" name="Rectangle 2">
            <a:extLst>
              <a:ext uri="{FF2B5EF4-FFF2-40B4-BE49-F238E27FC236}">
                <a16:creationId xmlns:a16="http://schemas.microsoft.com/office/drawing/2014/main" id="{AE324C88-4293-F4FF-F349-0AD78CC7E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D2E752FA-2BEB-9835-09E9-933D007C9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6BB137-F52A-4FBE-B61A-4F0ADB0C7BAE}" type="slidenum">
              <a:rPr lang="fr-FR" altLang="fr-FR" sz="1300" smtClean="0"/>
              <a:pPr/>
              <a:t>11</a:t>
            </a:fld>
            <a:endParaRPr lang="fr-FR" altLang="fr-FR" sz="130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888B9D7-7A5D-FA1A-D670-54F257AF7F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E6249-D492-40AE-8227-3DDE67DFA50B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286722" name="Rectangle 2">
            <a:extLst>
              <a:ext uri="{FF2B5EF4-FFF2-40B4-BE49-F238E27FC236}">
                <a16:creationId xmlns:a16="http://schemas.microsoft.com/office/drawing/2014/main" id="{3AF3129A-828A-D1CD-1E4A-5A3E451134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603C01EC-8506-41E7-BE94-E1C2A8B50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BE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28D650B-239A-0D34-7846-43D30F9AA4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299614-E043-47C2-B1C0-3326771918EC}" type="slidenum">
              <a:rPr lang="fr-FR" altLang="fr-FR"/>
              <a:pPr/>
              <a:t>27</a:t>
            </a:fld>
            <a:endParaRPr lang="fr-FR" altLang="fr-FR"/>
          </a:p>
        </p:txBody>
      </p:sp>
      <p:sp>
        <p:nvSpPr>
          <p:cNvPr id="295938" name="Rectangle 2">
            <a:extLst>
              <a:ext uri="{FF2B5EF4-FFF2-40B4-BE49-F238E27FC236}">
                <a16:creationId xmlns:a16="http://schemas.microsoft.com/office/drawing/2014/main" id="{468A1CCF-6021-7B9A-84DD-EEE90E14A4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C421B3E0-34E8-0D3E-B839-93E3B992F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BE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3B74EF3-8DC7-4CBC-B27D-95DA2050A9DE}" type="slidenum">
              <a:rPr lang="fr-FR" altLang="fr-FR" sz="1300" smtClean="0"/>
              <a:pPr/>
              <a:t>37</a:t>
            </a:fld>
            <a:endParaRPr lang="fr-FR" altLang="fr-FR" sz="130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BE" altLang="fr-FR"/>
              <a:t>Localisation sur des tas de chromosomes differents</a:t>
            </a:r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CBC3E4ED-2665-A545-2481-7E82A19FA3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pPr lvl="0"/>
            <a:r>
              <a:rPr lang="fr-FR" altLang="fr-FR" noProof="0"/>
              <a:t>Cliquer pour modifier le style du titre</a:t>
            </a: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6EE1B497-A020-1A77-19C1-875657F162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fr-FR" altLang="fr-FR" noProof="0"/>
              <a:t>Cliquer pour modifier le style du sous-titre</a:t>
            </a:r>
          </a:p>
        </p:txBody>
      </p:sp>
      <p:sp>
        <p:nvSpPr>
          <p:cNvPr id="260100" name="Rectangle 4">
            <a:extLst>
              <a:ext uri="{FF2B5EF4-FFF2-40B4-BE49-F238E27FC236}">
                <a16:creationId xmlns:a16="http://schemas.microsoft.com/office/drawing/2014/main" id="{A9A12ECC-0451-0451-F0EA-9D6AFA49EB92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260101" name="Rectangle 5">
            <a:extLst>
              <a:ext uri="{FF2B5EF4-FFF2-40B4-BE49-F238E27FC236}">
                <a16:creationId xmlns:a16="http://schemas.microsoft.com/office/drawing/2014/main" id="{DF953F6A-25BB-492D-363F-09C566C214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260102" name="Rectangle 6">
            <a:extLst>
              <a:ext uri="{FF2B5EF4-FFF2-40B4-BE49-F238E27FC236}">
                <a16:creationId xmlns:a16="http://schemas.microsoft.com/office/drawing/2014/main" id="{05910A4A-A5A0-D3FF-BD41-5DAE575A35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b="0"/>
            </a:lvl1pPr>
          </a:lstStyle>
          <a:p>
            <a:fld id="{153C9811-3E84-4CCB-9378-34283F3D43A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B608AC-5E82-3167-0329-6CA9371A2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FA8E20-EDC1-069D-F2F6-6E49BD98C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AEBCCF-91E4-A75E-4F53-D53F5B0E2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278DED-F19B-D991-FC8C-F8F72EF9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7AC1F6-15CD-A131-A9F7-2B9BC18C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85E9F-A2E3-4DDC-AE9B-911E591EA3E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600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A802684-1599-6E3E-8047-6260E1A74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4CC1233-C7B5-A508-B8D6-CCDC02B0F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A5113C-10B0-6495-36F4-0B49FB05E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8A4A30-8402-A317-B47B-BB4C3443A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DAC643-DC3E-7FB7-07C5-DEF673D2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1FBCA-CE3C-46DD-AE5F-124437E27D3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161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6CD4AA-0FAA-E043-31E9-4B4F164F9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CB5F2D-4A79-2387-4E6A-AA495A9AB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BCEBA8-627F-3120-B50A-71DB704C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B4E377-76D9-0007-F9DD-84829EE7E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6C1839-800D-5592-06AC-BE98AF5D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4746A-EC8D-431C-BCC1-249AC4171C9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550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3AFA98-688F-065D-C997-F63D9063F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4DF6EC-B097-A4A4-2CA5-19BF11CED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9E8867-C207-483A-D9C1-3833D3280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3E07BE-F5DA-8D1D-D648-17D87540F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9A15C2-E4E2-A75B-7248-2097E3A0E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290E0-5E2C-4953-9BEF-EF50E063482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0927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F60D01-D098-B94E-C335-94DD3CCD3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9E5450-5D41-5403-7ECA-803F61A08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198738-2B47-27E0-D7F9-FAA8160A5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15672C-96BF-ED4B-25AA-546153D86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934020-D3DB-E7DD-C1E4-4785FDA78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1C9021-6EDC-E51C-29B8-39B58D1B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70507-093D-4DF0-BA7C-1E5712FF7C8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064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11800A-0126-09AD-219C-A73063FEC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B43381-5880-DF51-E6AB-BAF78F081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39017C-3B37-7E9D-7122-92E84F3E4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C20F2F-EB4E-0690-0E03-57878412C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597483F-DE69-4991-8C1F-D54C897D5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8718608-5D90-4C1F-B665-1B903EF65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5F1F37B-4A9A-4961-C759-ED516F394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096CF34-13DF-053E-1EDF-5FCBE99BF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3C198-D24A-413F-9A88-8C136D08665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3982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15ED41-4FDE-2075-A225-99D2036F1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CAFBD6-8C39-BB7D-9360-0ED2FA65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3943BF-78E8-C1FA-6279-F6B37156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661F98-4038-8003-058F-27BC9F31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16427-D889-45A8-995B-98C60139CD6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05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D7BEB20-627E-92EB-47A9-9D6700F8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246FBB-FCBC-BDD0-54C4-117B4C3E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DC19EF-A85C-1D38-E644-C1113CDA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5B64A-5827-464C-ADC9-BB5E78AC365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8656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15BAD9-3F07-CCF5-B8E6-FD914308F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FAA2F5-CF67-11EB-5F31-11CC1AB09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98069B-1680-AB17-3C2F-DD93945A3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B756C6-0FAA-9960-F18A-2892AE471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892D1A-EA9A-965B-6872-5A0DE1019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1B79D6-DF0C-A492-AF39-9AC8E586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A6E94-95AE-40AF-9963-901B8B2EC0D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840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4BECE-3108-03B0-C7C2-0515333C6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379C917-239B-C714-27DF-22ECF737FE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2905BA-AD31-99D2-4464-16190DDC1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8BE6FD-E27D-0D0E-D168-2FA4C8E95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BB6F30-A443-4CB6-BF17-A57C85D0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92267D-A285-596F-E15D-8F3336AF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B817C-4094-4A55-B09C-9D6F8B33082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962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B5A3CAC4-D808-407D-E7DE-29436EB912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Cliquer pour modifier le style du titre</a:t>
            </a:r>
          </a:p>
        </p:txBody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7209B9A4-EAAB-B381-8AAF-1FBE3EE78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Cliquer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259079" name="Rectangle 7">
            <a:extLst>
              <a:ext uri="{FF2B5EF4-FFF2-40B4-BE49-F238E27FC236}">
                <a16:creationId xmlns:a16="http://schemas.microsoft.com/office/drawing/2014/main" id="{3D88B24C-2C4E-0433-7D66-4ABFCBD9DB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 altLang="fr-FR"/>
          </a:p>
        </p:txBody>
      </p:sp>
      <p:sp>
        <p:nvSpPr>
          <p:cNvPr id="259080" name="Rectangle 8">
            <a:extLst>
              <a:ext uri="{FF2B5EF4-FFF2-40B4-BE49-F238E27FC236}">
                <a16:creationId xmlns:a16="http://schemas.microsoft.com/office/drawing/2014/main" id="{AF05A645-8AE2-9F1B-6C82-D338B5CE2D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 altLang="fr-FR"/>
          </a:p>
        </p:txBody>
      </p:sp>
      <p:sp>
        <p:nvSpPr>
          <p:cNvPr id="259081" name="Rectangle 9">
            <a:extLst>
              <a:ext uri="{FF2B5EF4-FFF2-40B4-BE49-F238E27FC236}">
                <a16:creationId xmlns:a16="http://schemas.microsoft.com/office/drawing/2014/main" id="{28B9CCE3-AD6F-1B51-55A1-069B28033B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5246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cs typeface="Arial" panose="020B0604020202020204" pitchFamily="34" charset="0"/>
              </a:defRPr>
            </a:lvl1pPr>
          </a:lstStyle>
          <a:p>
            <a:fld id="{6867CB64-7717-4B88-9602-C337E6DFA50C}" type="slidenum">
              <a:rPr lang="fr-FR" altLang="fr-FR"/>
              <a:pPr/>
              <a:t>‹N°›</a:t>
            </a:fld>
            <a:endParaRPr lang="fr-FR" altLang="fr-FR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anose="020B0606020202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anose="020B0606020202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anose="020B0606020202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anose="020B0606020202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anose="020B0606020202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anose="020B0606020202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anose="020B0606020202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4"/>
        </a:buBlip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4"/>
        </a:buBlip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4"/>
        </a:buBlip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4"/>
        </a:buBlip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4"/>
        </a:buBlip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id="{0DA08434-E2E2-E93F-BFB8-B87333B545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8175" y="3068638"/>
            <a:ext cx="5399088" cy="1008062"/>
          </a:xfrm>
          <a:effectLst>
            <a:outerShdw dist="35921" dir="2700000" algn="ctr" rotWithShape="0">
              <a:srgbClr val="99CCFF"/>
            </a:outerShdw>
          </a:effectLst>
        </p:spPr>
        <p:txBody>
          <a:bodyPr/>
          <a:lstStyle/>
          <a:p>
            <a:pPr algn="ctr"/>
            <a:r>
              <a:rPr lang="en-GB" altLang="fr-FR" sz="7200" b="1" dirty="0">
                <a:solidFill>
                  <a:srgbClr val="292929"/>
                </a:solidFill>
                <a:latin typeface="Britannic Bold" panose="020B0903060703020204" pitchFamily="34" charset="0"/>
              </a:rPr>
              <a:t>La </a:t>
            </a:r>
            <a:r>
              <a:rPr lang="en-GB" altLang="fr-FR" sz="7200" b="1" dirty="0" err="1">
                <a:solidFill>
                  <a:srgbClr val="292929"/>
                </a:solidFill>
                <a:latin typeface="Britannic Bold" panose="020B0903060703020204" pitchFamily="34" charset="0"/>
              </a:rPr>
              <a:t>maladie</a:t>
            </a:r>
            <a:r>
              <a:rPr lang="en-GB" altLang="fr-FR" sz="7200" b="1" dirty="0">
                <a:solidFill>
                  <a:srgbClr val="292929"/>
                </a:solidFill>
                <a:latin typeface="Britannic Bold" panose="020B0903060703020204" pitchFamily="34" charset="0"/>
              </a:rPr>
              <a:t> de Steinert</a:t>
            </a:r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E880E1D0-F238-2E1F-F541-5070F824EC0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7950" y="5229225"/>
            <a:ext cx="8964613" cy="1008063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GB" altLang="fr-FR" sz="2800" b="1" dirty="0">
                <a:latin typeface="Arial Narrow" panose="020B0606020202030204" pitchFamily="34" charset="0"/>
              </a:rPr>
              <a:t>Les </a:t>
            </a:r>
            <a:r>
              <a:rPr lang="en-GB" altLang="fr-FR" sz="2800" b="1" dirty="0" err="1">
                <a:latin typeface="Arial Narrow" panose="020B0606020202030204" pitchFamily="34" charset="0"/>
              </a:rPr>
              <a:t>avancées</a:t>
            </a:r>
            <a:r>
              <a:rPr lang="en-GB" altLang="fr-FR" sz="2800" b="1" dirty="0">
                <a:latin typeface="Arial Narrow" panose="020B0606020202030204" pitchFamily="34" charset="0"/>
              </a:rPr>
              <a:t> </a:t>
            </a:r>
            <a:r>
              <a:rPr lang="en-GB" altLang="fr-FR" sz="2800" b="1" dirty="0" err="1">
                <a:latin typeface="Arial Narrow" panose="020B0606020202030204" pitchFamily="34" charset="0"/>
              </a:rPr>
              <a:t>thérapeutiques</a:t>
            </a:r>
            <a:r>
              <a:rPr lang="en-GB" altLang="fr-FR" sz="2800" b="1" dirty="0">
                <a:latin typeface="Arial Narrow" panose="020B0606020202030204" pitchFamily="34" charset="0"/>
              </a:rPr>
              <a:t> </a:t>
            </a:r>
            <a:r>
              <a:rPr lang="en-GB" altLang="fr-FR" sz="2800" b="1" dirty="0" err="1">
                <a:latin typeface="Arial Narrow" panose="020B0606020202030204" pitchFamily="34" charset="0"/>
              </a:rPr>
              <a:t>en</a:t>
            </a:r>
            <a:r>
              <a:rPr lang="en-GB" altLang="fr-FR" sz="2800" b="1" dirty="0">
                <a:latin typeface="Arial Narrow" panose="020B0606020202030204" pitchFamily="34" charset="0"/>
              </a:rPr>
              <a:t> </a:t>
            </a:r>
            <a:r>
              <a:rPr lang="en-GB" altLang="fr-FR" sz="2800" b="1" dirty="0" err="1">
                <a:latin typeface="Arial Narrow" panose="020B0606020202030204" pitchFamily="34" charset="0"/>
              </a:rPr>
              <a:t>cours</a:t>
            </a:r>
            <a:endParaRPr lang="en-GB" altLang="fr-FR" sz="2800" b="1" dirty="0">
              <a:latin typeface="Arial Narrow" panose="020B0606020202030204" pitchFamily="34" charset="0"/>
            </a:endParaRPr>
          </a:p>
        </p:txBody>
      </p:sp>
      <p:sp>
        <p:nvSpPr>
          <p:cNvPr id="262149" name="Rectangle 5">
            <a:extLst>
              <a:ext uri="{FF2B5EF4-FFF2-40B4-BE49-F238E27FC236}">
                <a16:creationId xmlns:a16="http://schemas.microsoft.com/office/drawing/2014/main" id="{34A69F57-18AF-EEA2-5A3E-F6BBC7164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6165850"/>
            <a:ext cx="9324975" cy="431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C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algn="ctr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algn="ctr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333500" algn="ctr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752600" algn="ctr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098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6670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24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5814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fr-FR" sz="1800" b="1" dirty="0">
                <a:solidFill>
                  <a:schemeClr val="bg1"/>
                </a:solidFill>
              </a:rPr>
              <a:t>Prof. Ch. </a:t>
            </a:r>
            <a:r>
              <a:rPr lang="en-GB" altLang="fr-FR" sz="1800" b="1" dirty="0" err="1">
                <a:solidFill>
                  <a:schemeClr val="bg1"/>
                </a:solidFill>
              </a:rPr>
              <a:t>Verellen-Dumoulin</a:t>
            </a:r>
            <a:r>
              <a:rPr lang="en-GB" altLang="fr-FR" sz="1800" b="1" dirty="0">
                <a:solidFill>
                  <a:schemeClr val="bg1"/>
                </a:solidFill>
              </a:rPr>
              <a:t> – Centre de </a:t>
            </a:r>
            <a:r>
              <a:rPr lang="en-GB" altLang="fr-FR" sz="1800" b="1" dirty="0" err="1">
                <a:solidFill>
                  <a:schemeClr val="bg1"/>
                </a:solidFill>
              </a:rPr>
              <a:t>Génétique</a:t>
            </a:r>
            <a:r>
              <a:rPr lang="en-GB" altLang="fr-FR" sz="1800" b="1" dirty="0">
                <a:solidFill>
                  <a:schemeClr val="bg1"/>
                </a:solidFill>
              </a:rPr>
              <a:t> Humaine – </a:t>
            </a:r>
          </a:p>
          <a:p>
            <a:pPr>
              <a:lnSpc>
                <a:spcPct val="90000"/>
              </a:lnSpc>
            </a:pPr>
            <a:r>
              <a:rPr lang="en-GB" altLang="fr-FR" sz="1800" b="1" dirty="0">
                <a:solidFill>
                  <a:schemeClr val="bg1"/>
                </a:solidFill>
              </a:rPr>
              <a:t>IPG Charleroi (</a:t>
            </a:r>
            <a:r>
              <a:rPr lang="en-GB" altLang="fr-FR" sz="1800" b="1" dirty="0" err="1">
                <a:solidFill>
                  <a:schemeClr val="bg1"/>
                </a:solidFill>
              </a:rPr>
              <a:t>Gosselies</a:t>
            </a:r>
            <a:r>
              <a:rPr lang="en-GB" altLang="fr-FR" sz="1800" b="1" dirty="0">
                <a:solidFill>
                  <a:schemeClr val="bg1"/>
                </a:solidFill>
              </a:rPr>
              <a:t>)  - 27 </a:t>
            </a:r>
            <a:r>
              <a:rPr lang="en-GB" altLang="fr-FR" sz="1800" b="1" dirty="0" err="1">
                <a:solidFill>
                  <a:schemeClr val="bg1"/>
                </a:solidFill>
              </a:rPr>
              <a:t>avril</a:t>
            </a:r>
            <a:r>
              <a:rPr lang="en-GB" altLang="fr-FR" sz="1800" b="1" dirty="0">
                <a:solidFill>
                  <a:schemeClr val="bg1"/>
                </a:solidFill>
              </a:rPr>
              <a:t> 2024</a:t>
            </a:r>
          </a:p>
        </p:txBody>
      </p:sp>
      <p:pic>
        <p:nvPicPr>
          <p:cNvPr id="262151" name="Picture 7">
            <a:extLst>
              <a:ext uri="{FF2B5EF4-FFF2-40B4-BE49-F238E27FC236}">
                <a16:creationId xmlns:a16="http://schemas.microsoft.com/office/drawing/2014/main" id="{3C89F0A2-01D2-CD5B-1A0A-801F8C130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69"/>
          <a:stretch>
            <a:fillRect/>
          </a:stretch>
        </p:blipFill>
        <p:spPr bwMode="auto">
          <a:xfrm>
            <a:off x="1116013" y="115888"/>
            <a:ext cx="69818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152" name="Picture 8">
            <a:extLst>
              <a:ext uri="{FF2B5EF4-FFF2-40B4-BE49-F238E27FC236}">
                <a16:creationId xmlns:a16="http://schemas.microsoft.com/office/drawing/2014/main" id="{A68E7CB0-4CB5-5D1E-D4F8-6F5500385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5013325"/>
            <a:ext cx="16700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FF52A286-3151-2287-D4AA-72F18E11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93B0-82C2-4682-8CB3-13A3922ECA9A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280578" name="Oval 2">
            <a:extLst>
              <a:ext uri="{FF2B5EF4-FFF2-40B4-BE49-F238E27FC236}">
                <a16:creationId xmlns:a16="http://schemas.microsoft.com/office/drawing/2014/main" id="{D9CED198-C1E7-4D46-C9D4-E1F81AF35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682750"/>
            <a:ext cx="620713" cy="596900"/>
          </a:xfrm>
          <a:prstGeom prst="ellipse">
            <a:avLst/>
          </a:prstGeom>
          <a:solidFill>
            <a:srgbClr val="FDA4B5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80579" name="Oval 3">
            <a:extLst>
              <a:ext uri="{FF2B5EF4-FFF2-40B4-BE49-F238E27FC236}">
                <a16:creationId xmlns:a16="http://schemas.microsoft.com/office/drawing/2014/main" id="{24B578EB-16FC-798C-2645-DA17FFACF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054350"/>
            <a:ext cx="620713" cy="596900"/>
          </a:xfrm>
          <a:prstGeom prst="ellipse">
            <a:avLst/>
          </a:prstGeom>
          <a:solidFill>
            <a:srgbClr val="F7668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80580" name="Line 4">
            <a:extLst>
              <a:ext uri="{FF2B5EF4-FFF2-40B4-BE49-F238E27FC236}">
                <a16:creationId xmlns:a16="http://schemas.microsoft.com/office/drawing/2014/main" id="{D09693DC-2104-57AC-A027-6FFF7D4DDB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2292350"/>
            <a:ext cx="0" cy="36830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80581" name="Line 5">
            <a:extLst>
              <a:ext uri="{FF2B5EF4-FFF2-40B4-BE49-F238E27FC236}">
                <a16:creationId xmlns:a16="http://schemas.microsoft.com/office/drawing/2014/main" id="{86C0E011-FE51-ABE6-B896-24481A86B7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7950" y="2673350"/>
            <a:ext cx="0" cy="36830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80582" name="Line 6">
            <a:extLst>
              <a:ext uri="{FF2B5EF4-FFF2-40B4-BE49-F238E27FC236}">
                <a16:creationId xmlns:a16="http://schemas.microsoft.com/office/drawing/2014/main" id="{D5A354B9-E7A4-41F4-615A-51E85172C7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7950" y="3663950"/>
            <a:ext cx="0" cy="36830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80583" name="Line 7">
            <a:extLst>
              <a:ext uri="{FF2B5EF4-FFF2-40B4-BE49-F238E27FC236}">
                <a16:creationId xmlns:a16="http://schemas.microsoft.com/office/drawing/2014/main" id="{28292194-C216-EB7E-2C2D-10290CB55A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6900" y="2667000"/>
            <a:ext cx="204470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80584" name="Rectangle 8">
            <a:extLst>
              <a:ext uri="{FF2B5EF4-FFF2-40B4-BE49-F238E27FC236}">
                <a16:creationId xmlns:a16="http://schemas.microsoft.com/office/drawing/2014/main" id="{96CF7F97-DE31-0DC2-9AD6-F1B237B4A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38" y="4457700"/>
            <a:ext cx="619125" cy="56515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80585" name="Line 9">
            <a:extLst>
              <a:ext uri="{FF2B5EF4-FFF2-40B4-BE49-F238E27FC236}">
                <a16:creationId xmlns:a16="http://schemas.microsoft.com/office/drawing/2014/main" id="{E58528E0-D97C-0BAC-B416-2B85D0237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0500" y="4044950"/>
            <a:ext cx="0" cy="40005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80586" name="Line 10">
            <a:extLst>
              <a:ext uri="{FF2B5EF4-FFF2-40B4-BE49-F238E27FC236}">
                <a16:creationId xmlns:a16="http://schemas.microsoft.com/office/drawing/2014/main" id="{268D7223-5F7A-E7FA-79A2-16A4BAD0B7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6850" y="4038600"/>
            <a:ext cx="11747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80587" name="Rectangle 11">
            <a:extLst>
              <a:ext uri="{FF2B5EF4-FFF2-40B4-BE49-F238E27FC236}">
                <a16:creationId xmlns:a16="http://schemas.microsoft.com/office/drawing/2014/main" id="{313064DD-0A74-90EC-BFC8-969620E18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3125788"/>
            <a:ext cx="1114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>
                <a:solidFill>
                  <a:srgbClr val="FAFD00"/>
                </a:solidFill>
              </a:rPr>
              <a:t>n = 300</a:t>
            </a:r>
          </a:p>
        </p:txBody>
      </p:sp>
      <p:sp>
        <p:nvSpPr>
          <p:cNvPr id="280588" name="Rectangle 12">
            <a:extLst>
              <a:ext uri="{FF2B5EF4-FFF2-40B4-BE49-F238E27FC236}">
                <a16:creationId xmlns:a16="http://schemas.microsoft.com/office/drawing/2014/main" id="{B9C32DA1-21A8-0802-A239-52FEC1D86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0638" y="1754188"/>
            <a:ext cx="962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>
                <a:solidFill>
                  <a:srgbClr val="FAFD00"/>
                </a:solidFill>
              </a:rPr>
              <a:t>n = 70</a:t>
            </a:r>
          </a:p>
        </p:txBody>
      </p:sp>
      <p:sp>
        <p:nvSpPr>
          <p:cNvPr id="280589" name="Rectangle 13">
            <a:extLst>
              <a:ext uri="{FF2B5EF4-FFF2-40B4-BE49-F238E27FC236}">
                <a16:creationId xmlns:a16="http://schemas.microsoft.com/office/drawing/2014/main" id="{18142B1B-D814-7380-3E44-388D544AC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4513263"/>
            <a:ext cx="1266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>
                <a:solidFill>
                  <a:srgbClr val="FAFD00"/>
                </a:solidFill>
              </a:rPr>
              <a:t>n = 1500</a:t>
            </a:r>
          </a:p>
        </p:txBody>
      </p:sp>
      <p:sp>
        <p:nvSpPr>
          <p:cNvPr id="280590" name="Rectangle 14">
            <a:extLst>
              <a:ext uri="{FF2B5EF4-FFF2-40B4-BE49-F238E27FC236}">
                <a16:creationId xmlns:a16="http://schemas.microsoft.com/office/drawing/2014/main" id="{6511A2BC-8BE8-D4B9-E77E-768AA190D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502275"/>
            <a:ext cx="25098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2800">
                <a:solidFill>
                  <a:srgbClr val="FAFD00"/>
                </a:solidFill>
              </a:rPr>
              <a:t>(CTG)n/sévérité</a:t>
            </a:r>
          </a:p>
        </p:txBody>
      </p:sp>
      <p:sp>
        <p:nvSpPr>
          <p:cNvPr id="280591" name="Rectangle 15">
            <a:extLst>
              <a:ext uri="{FF2B5EF4-FFF2-40B4-BE49-F238E27FC236}">
                <a16:creationId xmlns:a16="http://schemas.microsoft.com/office/drawing/2014/main" id="{81273F51-5EF4-6C20-6C75-8C711A524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067" y="407597"/>
            <a:ext cx="7234289" cy="95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2800" b="1" dirty="0"/>
              <a:t>Dystrophie myotonique de Steinert: mutation </a:t>
            </a:r>
          </a:p>
          <a:p>
            <a:pPr algn="ctr"/>
            <a:r>
              <a:rPr lang="fr-FR" altLang="fr-FR" sz="2800" b="1" dirty="0"/>
              <a:t>Instable (entre les tissus et les générations)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7" name="Rectangle 3"/>
          <p:cNvSpPr>
            <a:spLocks noGrp="1" noChangeArrowheads="1"/>
          </p:cNvSpPr>
          <p:nvPr>
            <p:ph type="title"/>
          </p:nvPr>
        </p:nvSpPr>
        <p:spPr>
          <a:xfrm>
            <a:off x="3131840" y="260648"/>
            <a:ext cx="2943578" cy="1016000"/>
          </a:xfrm>
        </p:spPr>
        <p:txBody>
          <a:bodyPr/>
          <a:lstStyle/>
          <a:p>
            <a:pPr eaLnBrk="1" hangingPunct="1">
              <a:defRPr/>
            </a:pPr>
            <a:r>
              <a:rPr lang="fr-BE" altLang="fr-FR" sz="426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omCasual BT" pitchFamily="66" charset="0"/>
              </a:rPr>
              <a:t>Anticipation</a:t>
            </a:r>
            <a:endParaRPr lang="fr-FR" altLang="fr-FR" sz="4267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omCasual BT" pitchFamily="66" charset="0"/>
            </a:endParaRPr>
          </a:p>
        </p:txBody>
      </p:sp>
      <p:sp>
        <p:nvSpPr>
          <p:cNvPr id="53252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2548467"/>
            <a:ext cx="7772400" cy="2777067"/>
          </a:xfrm>
        </p:spPr>
        <p:txBody>
          <a:bodyPr/>
          <a:lstStyle/>
          <a:p>
            <a:pPr eaLnBrk="1" hangingPunct="1"/>
            <a:r>
              <a:rPr lang="fr-BE" altLang="fr-FR" dirty="0">
                <a:latin typeface="Arial" pitchFamily="34" charset="0"/>
              </a:rPr>
              <a:t>Augmentation de la sévérité au cours des générations successives</a:t>
            </a:r>
          </a:p>
          <a:p>
            <a:pPr eaLnBrk="1" hangingPunct="1"/>
            <a:endParaRPr lang="fr-BE" altLang="fr-FR" dirty="0">
              <a:latin typeface="Arial" pitchFamily="34" charset="0"/>
            </a:endParaRPr>
          </a:p>
          <a:p>
            <a:pPr eaLnBrk="1" hangingPunct="1"/>
            <a:r>
              <a:rPr lang="fr-BE" altLang="fr-FR" dirty="0">
                <a:latin typeface="Arial" pitchFamily="34" charset="0"/>
              </a:rPr>
              <a:t>Corrélation avec nombre de répétitions de triplets</a:t>
            </a:r>
            <a:endParaRPr lang="fr-FR" altLang="fr-FR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87E218C2-0555-5C0B-84E0-BDFF4A373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116C-D344-49AD-883C-2FD1E0740E75}" type="slidenum">
              <a:rPr lang="fr-FR" altLang="fr-FR"/>
              <a:pPr/>
              <a:t>12</a:t>
            </a:fld>
            <a:endParaRPr lang="fr-FR" altLang="fr-FR"/>
          </a:p>
        </p:txBody>
      </p:sp>
      <p:sp>
        <p:nvSpPr>
          <p:cNvPr id="309251" name="Rectangle 3">
            <a:extLst>
              <a:ext uri="{FF2B5EF4-FFF2-40B4-BE49-F238E27FC236}">
                <a16:creationId xmlns:a16="http://schemas.microsoft.com/office/drawing/2014/main" id="{DB649652-5992-D397-63B8-FFAD5E9BF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3900" y="3068638"/>
            <a:ext cx="7696200" cy="2444750"/>
          </a:xfrm>
        </p:spPr>
        <p:txBody>
          <a:bodyPr/>
          <a:lstStyle/>
          <a:p>
            <a:pPr marL="447675" indent="-447675" algn="ctr">
              <a:buFont typeface="Wingdings" panose="05000000000000000000" pitchFamily="2" charset="2"/>
              <a:buNone/>
            </a:pPr>
            <a:r>
              <a:rPr lang="fr-BE" altLang="fr-FR" sz="4400"/>
              <a:t>LES PERSPECTIVES</a:t>
            </a:r>
          </a:p>
          <a:p>
            <a:pPr marL="447675" indent="-447675" algn="ctr">
              <a:buFont typeface="Wingdings" panose="05000000000000000000" pitchFamily="2" charset="2"/>
              <a:buNone/>
            </a:pPr>
            <a:r>
              <a:rPr lang="fr-BE" altLang="fr-FR" sz="4400"/>
              <a:t>THERAPEUTIQUES</a:t>
            </a:r>
            <a:endParaRPr lang="fr-FR" altLang="fr-FR" sz="4400"/>
          </a:p>
        </p:txBody>
      </p:sp>
      <p:sp>
        <p:nvSpPr>
          <p:cNvPr id="309252" name="Rectangle 4">
            <a:extLst>
              <a:ext uri="{FF2B5EF4-FFF2-40B4-BE49-F238E27FC236}">
                <a16:creationId xmlns:a16="http://schemas.microsoft.com/office/drawing/2014/main" id="{704786C4-1C2A-0358-3F87-36D35911B8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603938D3-C8CF-887B-4890-DD11A073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656F-9B1D-409E-B452-5E18FC14D365}" type="slidenum">
              <a:rPr lang="fr-FR" altLang="fr-FR"/>
              <a:pPr/>
              <a:t>13</a:t>
            </a:fld>
            <a:endParaRPr lang="fr-FR" altLang="fr-FR"/>
          </a:p>
        </p:txBody>
      </p:sp>
      <p:grpSp>
        <p:nvGrpSpPr>
          <p:cNvPr id="278530" name="Group 2">
            <a:extLst>
              <a:ext uri="{FF2B5EF4-FFF2-40B4-BE49-F238E27FC236}">
                <a16:creationId xmlns:a16="http://schemas.microsoft.com/office/drawing/2014/main" id="{3FC562EB-A457-479D-89A3-25790533582E}"/>
              </a:ext>
            </a:extLst>
          </p:cNvPr>
          <p:cNvGrpSpPr>
            <a:grpSpLocks/>
          </p:cNvGrpSpPr>
          <p:nvPr/>
        </p:nvGrpSpPr>
        <p:grpSpPr bwMode="auto">
          <a:xfrm>
            <a:off x="1117600" y="1560513"/>
            <a:ext cx="5867400" cy="4335462"/>
            <a:chOff x="704" y="983"/>
            <a:chExt cx="3696" cy="2731"/>
          </a:xfrm>
        </p:grpSpPr>
        <p:sp>
          <p:nvSpPr>
            <p:cNvPr id="278531" name="Text Box 3">
              <a:extLst>
                <a:ext uri="{FF2B5EF4-FFF2-40B4-BE49-F238E27FC236}">
                  <a16:creationId xmlns:a16="http://schemas.microsoft.com/office/drawing/2014/main" id="{6DAE6257-86CC-FF86-E7F2-2A35F98FFA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983"/>
              <a:ext cx="68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BE" altLang="fr-FR" sz="3200" b="1">
                  <a:solidFill>
                    <a:srgbClr val="FFFF00"/>
                  </a:solidFill>
                </a:rPr>
                <a:t>ADN</a:t>
              </a:r>
              <a:endParaRPr lang="fr-FR" altLang="fr-FR" sz="3200" b="1">
                <a:solidFill>
                  <a:srgbClr val="FFFF00"/>
                </a:solidFill>
              </a:endParaRPr>
            </a:p>
          </p:txBody>
        </p:sp>
        <p:sp>
          <p:nvSpPr>
            <p:cNvPr id="278532" name="Line 4">
              <a:extLst>
                <a:ext uri="{FF2B5EF4-FFF2-40B4-BE49-F238E27FC236}">
                  <a16:creationId xmlns:a16="http://schemas.microsoft.com/office/drawing/2014/main" id="{F4C42463-B138-CA1D-85D3-8D71A523D9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6" y="1480"/>
              <a:ext cx="0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78533" name="Text Box 5">
              <a:extLst>
                <a:ext uri="{FF2B5EF4-FFF2-40B4-BE49-F238E27FC236}">
                  <a16:creationId xmlns:a16="http://schemas.microsoft.com/office/drawing/2014/main" id="{2B84CE15-CD7D-0542-8C59-7C7AAD4EDD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" y="2163"/>
              <a:ext cx="6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BE" altLang="fr-FR" sz="3200" b="1">
                  <a:solidFill>
                    <a:srgbClr val="FFFF00"/>
                  </a:solidFill>
                </a:rPr>
                <a:t>ARN</a:t>
              </a:r>
              <a:endParaRPr lang="fr-FR" altLang="fr-FR" sz="3200" b="1">
                <a:solidFill>
                  <a:srgbClr val="FFFF00"/>
                </a:solidFill>
              </a:endParaRPr>
            </a:p>
          </p:txBody>
        </p:sp>
        <p:sp>
          <p:nvSpPr>
            <p:cNvPr id="278534" name="Line 6">
              <a:extLst>
                <a:ext uri="{FF2B5EF4-FFF2-40B4-BE49-F238E27FC236}">
                  <a16:creationId xmlns:a16="http://schemas.microsoft.com/office/drawing/2014/main" id="{93094850-7FE8-5506-ED88-DFB393F78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6" y="2569"/>
              <a:ext cx="0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78535" name="Text Box 7">
              <a:extLst>
                <a:ext uri="{FF2B5EF4-FFF2-40B4-BE49-F238E27FC236}">
                  <a16:creationId xmlns:a16="http://schemas.microsoft.com/office/drawing/2014/main" id="{8C088042-6E1A-B0B3-40F0-F0198C219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" y="3349"/>
              <a:ext cx="104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BE" altLang="fr-FR" sz="3200" b="1">
                  <a:solidFill>
                    <a:srgbClr val="FFFF00"/>
                  </a:solidFill>
                </a:rPr>
                <a:t>Protéine</a:t>
              </a:r>
              <a:endParaRPr lang="fr-FR" altLang="fr-FR" sz="3200" b="1">
                <a:solidFill>
                  <a:srgbClr val="FFFF00"/>
                </a:solidFill>
              </a:endParaRPr>
            </a:p>
          </p:txBody>
        </p:sp>
        <p:sp>
          <p:nvSpPr>
            <p:cNvPr id="278536" name="Text Box 8">
              <a:extLst>
                <a:ext uri="{FF2B5EF4-FFF2-40B4-BE49-F238E27FC236}">
                  <a16:creationId xmlns:a16="http://schemas.microsoft.com/office/drawing/2014/main" id="{15CCDB74-D6BB-0CE7-4B53-2462B0412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9" y="1003"/>
              <a:ext cx="87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800">
                  <a:solidFill>
                    <a:srgbClr val="00FFFF"/>
                  </a:solidFill>
                </a:rPr>
                <a:t>Génome</a:t>
              </a:r>
            </a:p>
          </p:txBody>
        </p:sp>
        <p:sp>
          <p:nvSpPr>
            <p:cNvPr id="278537" name="Text Box 9">
              <a:extLst>
                <a:ext uri="{FF2B5EF4-FFF2-40B4-BE49-F238E27FC236}">
                  <a16:creationId xmlns:a16="http://schemas.microsoft.com/office/drawing/2014/main" id="{91BA0D64-7551-C578-26BF-B55602DA00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9" y="2183"/>
              <a:ext cx="142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800">
                  <a:solidFill>
                    <a:srgbClr val="00FFFF"/>
                  </a:solidFill>
                </a:rPr>
                <a:t>Transcriptome</a:t>
              </a:r>
            </a:p>
          </p:txBody>
        </p:sp>
        <p:sp>
          <p:nvSpPr>
            <p:cNvPr id="278538" name="Text Box 10">
              <a:extLst>
                <a:ext uri="{FF2B5EF4-FFF2-40B4-BE49-F238E27FC236}">
                  <a16:creationId xmlns:a16="http://schemas.microsoft.com/office/drawing/2014/main" id="{A2D3155E-88E1-2B18-862C-E02D0511F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9" y="3367"/>
              <a:ext cx="12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800">
                  <a:solidFill>
                    <a:srgbClr val="00FFFF"/>
                  </a:solidFill>
                </a:rPr>
                <a:t>Protéomique</a:t>
              </a:r>
            </a:p>
          </p:txBody>
        </p:sp>
        <p:sp>
          <p:nvSpPr>
            <p:cNvPr id="278539" name="Text Box 11">
              <a:extLst>
                <a:ext uri="{FF2B5EF4-FFF2-40B4-BE49-F238E27FC236}">
                  <a16:creationId xmlns:a16="http://schemas.microsoft.com/office/drawing/2014/main" id="{F27AC265-99F0-DF42-7C8D-198DED88B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4" y="1632"/>
              <a:ext cx="1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Transcription</a:t>
              </a:r>
            </a:p>
          </p:txBody>
        </p:sp>
        <p:sp>
          <p:nvSpPr>
            <p:cNvPr id="278540" name="Text Box 12">
              <a:extLst>
                <a:ext uri="{FF2B5EF4-FFF2-40B4-BE49-F238E27FC236}">
                  <a16:creationId xmlns:a16="http://schemas.microsoft.com/office/drawing/2014/main" id="{DFE13465-1C26-BCC5-1205-CB9CAD1D2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4" y="2736"/>
              <a:ext cx="9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/>
                <a:t>Traduction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4762CA21-7726-8A9A-FB60-4B8C735FE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F7F4-B4EE-4A9E-8CD9-7CBF21EB9B48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285699" name="AutoShape 3">
            <a:extLst>
              <a:ext uri="{FF2B5EF4-FFF2-40B4-BE49-F238E27FC236}">
                <a16:creationId xmlns:a16="http://schemas.microsoft.com/office/drawing/2014/main" id="{89FC4D9C-70A4-A264-8700-082191324ED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847012" y="814388"/>
            <a:ext cx="360363" cy="1874838"/>
          </a:xfrm>
          <a:prstGeom prst="can">
            <a:avLst>
              <a:gd name="adj" fmla="val 130066"/>
            </a:avLst>
          </a:prstGeom>
          <a:gradFill rotWithShape="1">
            <a:gsLst>
              <a:gs pos="0">
                <a:srgbClr val="DAB5FF">
                  <a:gamma/>
                  <a:shade val="79216"/>
                  <a:invGamma/>
                </a:srgbClr>
              </a:gs>
              <a:gs pos="50000">
                <a:srgbClr val="DAB5FF"/>
              </a:gs>
              <a:gs pos="100000">
                <a:srgbClr val="DAB5FF">
                  <a:gamma/>
                  <a:shade val="79216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fr-BE" altLang="fr-FR" sz="1800">
                <a:latin typeface="Verdana" panose="020B0604030504040204" pitchFamily="34" charset="0"/>
                <a:cs typeface="Times New Roman" panose="02020603050405020304" pitchFamily="18" charset="0"/>
              </a:rPr>
              <a:t>Exon4</a:t>
            </a:r>
          </a:p>
        </p:txBody>
      </p:sp>
      <p:sp>
        <p:nvSpPr>
          <p:cNvPr id="285700" name="AutoShape 4">
            <a:extLst>
              <a:ext uri="{FF2B5EF4-FFF2-40B4-BE49-F238E27FC236}">
                <a16:creationId xmlns:a16="http://schemas.microsoft.com/office/drawing/2014/main" id="{EED4E427-7321-73DA-295C-0754739FC57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892926" y="1055687"/>
            <a:ext cx="360362" cy="1401763"/>
          </a:xfrm>
          <a:prstGeom prst="can">
            <a:avLst>
              <a:gd name="adj" fmla="val 97247"/>
            </a:avLst>
          </a:prstGeom>
          <a:gradFill rotWithShape="1">
            <a:gsLst>
              <a:gs pos="0">
                <a:srgbClr val="C9FFFF">
                  <a:gamma/>
                  <a:shade val="79216"/>
                  <a:invGamma/>
                </a:srgbClr>
              </a:gs>
              <a:gs pos="50000">
                <a:srgbClr val="C9FFFF"/>
              </a:gs>
              <a:gs pos="100000">
                <a:srgbClr val="C9FFFF">
                  <a:gamma/>
                  <a:shade val="79216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fr-BE" altLang="fr-FR" sz="1800">
                <a:latin typeface="Verdana" panose="020B0604030504040204" pitchFamily="34" charset="0"/>
                <a:cs typeface="Times New Roman" panose="02020603050405020304" pitchFamily="18" charset="0"/>
              </a:rPr>
              <a:t>Intron3</a:t>
            </a:r>
          </a:p>
        </p:txBody>
      </p:sp>
      <p:sp>
        <p:nvSpPr>
          <p:cNvPr id="285701" name="AutoShape 5">
            <a:extLst>
              <a:ext uri="{FF2B5EF4-FFF2-40B4-BE49-F238E27FC236}">
                <a16:creationId xmlns:a16="http://schemas.microsoft.com/office/drawing/2014/main" id="{47DF6F16-B48C-D5F3-B6F9-3204804E7EE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68169" y="873919"/>
            <a:ext cx="360362" cy="1765300"/>
          </a:xfrm>
          <a:prstGeom prst="can">
            <a:avLst>
              <a:gd name="adj" fmla="val 122467"/>
            </a:avLst>
          </a:prstGeom>
          <a:gradFill rotWithShape="1">
            <a:gsLst>
              <a:gs pos="0">
                <a:srgbClr val="DAB5FF">
                  <a:gamma/>
                  <a:shade val="79216"/>
                  <a:invGamma/>
                </a:srgbClr>
              </a:gs>
              <a:gs pos="50000">
                <a:srgbClr val="DAB5FF"/>
              </a:gs>
              <a:gs pos="100000">
                <a:srgbClr val="DAB5FF">
                  <a:gamma/>
                  <a:shade val="79216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fr-BE" altLang="fr-FR" sz="1800">
                <a:latin typeface="Verdana" panose="020B0604030504040204" pitchFamily="34" charset="0"/>
                <a:cs typeface="Times New Roman" panose="02020603050405020304" pitchFamily="18" charset="0"/>
              </a:rPr>
              <a:t>Exon3</a:t>
            </a:r>
          </a:p>
        </p:txBody>
      </p:sp>
      <p:sp>
        <p:nvSpPr>
          <p:cNvPr id="285702" name="AutoShape 6">
            <a:extLst>
              <a:ext uri="{FF2B5EF4-FFF2-40B4-BE49-F238E27FC236}">
                <a16:creationId xmlns:a16="http://schemas.microsoft.com/office/drawing/2014/main" id="{8AA178DA-5867-E4EE-57CF-548D613FBFA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604543" y="1043782"/>
            <a:ext cx="360363" cy="1422400"/>
          </a:xfrm>
          <a:prstGeom prst="can">
            <a:avLst>
              <a:gd name="adj" fmla="val 98678"/>
            </a:avLst>
          </a:prstGeom>
          <a:gradFill rotWithShape="1">
            <a:gsLst>
              <a:gs pos="0">
                <a:srgbClr val="C9FFFF">
                  <a:gamma/>
                  <a:shade val="79216"/>
                  <a:invGamma/>
                </a:srgbClr>
              </a:gs>
              <a:gs pos="50000">
                <a:srgbClr val="C9FFFF"/>
              </a:gs>
              <a:gs pos="100000">
                <a:srgbClr val="C9FFFF">
                  <a:gamma/>
                  <a:shade val="79216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fr-BE" altLang="fr-FR" sz="1800">
                <a:latin typeface="Verdana" panose="020B0604030504040204" pitchFamily="34" charset="0"/>
                <a:cs typeface="Times New Roman" panose="02020603050405020304" pitchFamily="18" charset="0"/>
              </a:rPr>
              <a:t>Intron2</a:t>
            </a:r>
          </a:p>
        </p:txBody>
      </p:sp>
      <p:sp>
        <p:nvSpPr>
          <p:cNvPr id="285703" name="AutoShape 7">
            <a:extLst>
              <a:ext uri="{FF2B5EF4-FFF2-40B4-BE49-F238E27FC236}">
                <a16:creationId xmlns:a16="http://schemas.microsoft.com/office/drawing/2014/main" id="{A9AC643A-0EAF-F7A8-876C-52DBBA5D009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90106" y="875507"/>
            <a:ext cx="360363" cy="1765300"/>
          </a:xfrm>
          <a:prstGeom prst="can">
            <a:avLst>
              <a:gd name="adj" fmla="val 122467"/>
            </a:avLst>
          </a:prstGeom>
          <a:gradFill rotWithShape="1">
            <a:gsLst>
              <a:gs pos="0">
                <a:srgbClr val="DAB5FF">
                  <a:gamma/>
                  <a:shade val="79216"/>
                  <a:invGamma/>
                </a:srgbClr>
              </a:gs>
              <a:gs pos="50000">
                <a:srgbClr val="DAB5FF"/>
              </a:gs>
              <a:gs pos="100000">
                <a:srgbClr val="DAB5FF">
                  <a:gamma/>
                  <a:shade val="79216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fr-BE" altLang="fr-FR" sz="1800">
                <a:latin typeface="Verdana" panose="020B0604030504040204" pitchFamily="34" charset="0"/>
                <a:cs typeface="Times New Roman" panose="02020603050405020304" pitchFamily="18" charset="0"/>
              </a:rPr>
              <a:t>Exon2</a:t>
            </a:r>
          </a:p>
        </p:txBody>
      </p:sp>
      <p:sp>
        <p:nvSpPr>
          <p:cNvPr id="285704" name="AutoShape 8">
            <a:extLst>
              <a:ext uri="{FF2B5EF4-FFF2-40B4-BE49-F238E27FC236}">
                <a16:creationId xmlns:a16="http://schemas.microsoft.com/office/drawing/2014/main" id="{CF833B88-2468-20C3-D976-C17490752F5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259012" y="1001713"/>
            <a:ext cx="360363" cy="1512888"/>
          </a:xfrm>
          <a:prstGeom prst="can">
            <a:avLst>
              <a:gd name="adj" fmla="val 104956"/>
            </a:avLst>
          </a:prstGeom>
          <a:gradFill rotWithShape="1">
            <a:gsLst>
              <a:gs pos="0">
                <a:srgbClr val="C9FFFF">
                  <a:gamma/>
                  <a:shade val="79216"/>
                  <a:invGamma/>
                </a:srgbClr>
              </a:gs>
              <a:gs pos="50000">
                <a:srgbClr val="C9FFFF"/>
              </a:gs>
              <a:gs pos="100000">
                <a:srgbClr val="C9FFFF">
                  <a:gamma/>
                  <a:shade val="79216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fr-BE" altLang="fr-FR" sz="1800">
                <a:latin typeface="Verdana" panose="020B0604030504040204" pitchFamily="34" charset="0"/>
                <a:cs typeface="Times New Roman" panose="02020603050405020304" pitchFamily="18" charset="0"/>
              </a:rPr>
              <a:t>Intron1</a:t>
            </a:r>
          </a:p>
        </p:txBody>
      </p:sp>
      <p:sp>
        <p:nvSpPr>
          <p:cNvPr id="285705" name="AutoShape 9">
            <a:extLst>
              <a:ext uri="{FF2B5EF4-FFF2-40B4-BE49-F238E27FC236}">
                <a16:creationId xmlns:a16="http://schemas.microsoft.com/office/drawing/2014/main" id="{2D68E825-2C1B-E7CF-12B2-872B63FE730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26319" y="873919"/>
            <a:ext cx="360362" cy="1765300"/>
          </a:xfrm>
          <a:prstGeom prst="can">
            <a:avLst>
              <a:gd name="adj" fmla="val 122467"/>
            </a:avLst>
          </a:prstGeom>
          <a:gradFill rotWithShape="1">
            <a:gsLst>
              <a:gs pos="0">
                <a:srgbClr val="DAB5FF">
                  <a:gamma/>
                  <a:shade val="79216"/>
                  <a:invGamma/>
                </a:srgbClr>
              </a:gs>
              <a:gs pos="50000">
                <a:srgbClr val="DAB5FF"/>
              </a:gs>
              <a:gs pos="100000">
                <a:srgbClr val="DAB5FF">
                  <a:gamma/>
                  <a:shade val="79216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fr-BE" altLang="fr-FR" sz="1800">
                <a:latin typeface="Verdana" panose="020B0604030504040204" pitchFamily="34" charset="0"/>
                <a:cs typeface="Times New Roman" panose="02020603050405020304" pitchFamily="18" charset="0"/>
              </a:rPr>
              <a:t>Exon1</a:t>
            </a:r>
          </a:p>
        </p:txBody>
      </p:sp>
      <p:sp>
        <p:nvSpPr>
          <p:cNvPr id="285706" name="Text Box 10">
            <a:extLst>
              <a:ext uri="{FF2B5EF4-FFF2-40B4-BE49-F238E27FC236}">
                <a16:creationId xmlns:a16="http://schemas.microsoft.com/office/drawing/2014/main" id="{F984E9A3-AED0-9DD4-3D39-C19CE0A1A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66850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fr-BE" altLang="fr-FR" sz="180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5707" name="Text Box 11">
            <a:extLst>
              <a:ext uri="{FF2B5EF4-FFF2-40B4-BE49-F238E27FC236}">
                <a16:creationId xmlns:a16="http://schemas.microsoft.com/office/drawing/2014/main" id="{8E005A82-BD99-3993-9CCF-13B5FE881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41438"/>
            <a:ext cx="23764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BE" altLang="fr-FR" sz="1200" b="1">
                <a:latin typeface="Verdana" panose="020B0604030504040204" pitchFamily="34" charset="0"/>
                <a:cs typeface="Times New Roman" panose="02020603050405020304" pitchFamily="18" charset="0"/>
              </a:rPr>
              <a:t>ATGGCTCGAC…</a:t>
            </a:r>
          </a:p>
        </p:txBody>
      </p:sp>
      <p:sp>
        <p:nvSpPr>
          <p:cNvPr id="285708" name="Text Box 12">
            <a:extLst>
              <a:ext uri="{FF2B5EF4-FFF2-40B4-BE49-F238E27FC236}">
                <a16:creationId xmlns:a16="http://schemas.microsoft.com/office/drawing/2014/main" id="{393C4237-5D14-5374-4D14-31C72F521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150" y="1341438"/>
            <a:ext cx="16557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BE" altLang="fr-FR" sz="1200" b="1">
                <a:latin typeface="Verdana" panose="020B0604030504040204" pitchFamily="34" charset="0"/>
                <a:cs typeface="Times New Roman" panose="02020603050405020304" pitchFamily="18" charset="0"/>
              </a:rPr>
              <a:t>…GCTCGACGAA</a:t>
            </a:r>
          </a:p>
        </p:txBody>
      </p:sp>
      <p:grpSp>
        <p:nvGrpSpPr>
          <p:cNvPr id="285709" name="Group 13">
            <a:extLst>
              <a:ext uri="{FF2B5EF4-FFF2-40B4-BE49-F238E27FC236}">
                <a16:creationId xmlns:a16="http://schemas.microsoft.com/office/drawing/2014/main" id="{CF3F7C21-594F-C167-326A-F55FA4B84E39}"/>
              </a:ext>
            </a:extLst>
          </p:cNvPr>
          <p:cNvGrpSpPr>
            <a:grpSpLocks/>
          </p:cNvGrpSpPr>
          <p:nvPr/>
        </p:nvGrpSpPr>
        <p:grpSpPr bwMode="auto">
          <a:xfrm>
            <a:off x="1784350" y="1844675"/>
            <a:ext cx="6019800" cy="528638"/>
            <a:chOff x="1124" y="1554"/>
            <a:chExt cx="3792" cy="333"/>
          </a:xfrm>
        </p:grpSpPr>
        <p:sp>
          <p:nvSpPr>
            <p:cNvPr id="285710" name="Text Box 14">
              <a:extLst>
                <a:ext uri="{FF2B5EF4-FFF2-40B4-BE49-F238E27FC236}">
                  <a16:creationId xmlns:a16="http://schemas.microsoft.com/office/drawing/2014/main" id="{1DB226B3-A180-6496-F3E8-1319B1D451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085" y="1598"/>
              <a:ext cx="3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fr-BE" altLang="fr-FR" sz="2000" b="1">
                  <a:latin typeface="Verdana" panose="020B060403050404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</a:t>
              </a:r>
            </a:p>
          </p:txBody>
        </p:sp>
        <p:sp>
          <p:nvSpPr>
            <p:cNvPr id="285711" name="Text Box 15">
              <a:extLst>
                <a:ext uri="{FF2B5EF4-FFF2-40B4-BE49-F238E27FC236}">
                  <a16:creationId xmlns:a16="http://schemas.microsoft.com/office/drawing/2014/main" id="{A265867A-9DC6-DFAC-10AC-8757FAA17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546" y="1593"/>
              <a:ext cx="3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fr-BE" altLang="fr-FR" sz="2000" b="1">
                  <a:latin typeface="Verdana" panose="020B060403050404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</a:t>
              </a:r>
            </a:p>
          </p:txBody>
        </p:sp>
        <p:sp>
          <p:nvSpPr>
            <p:cNvPr id="285712" name="Text Box 16">
              <a:extLst>
                <a:ext uri="{FF2B5EF4-FFF2-40B4-BE49-F238E27FC236}">
                  <a16:creationId xmlns:a16="http://schemas.microsoft.com/office/drawing/2014/main" id="{4E648022-6CE8-378A-0E2F-9BDA472AD4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997" y="1593"/>
              <a:ext cx="3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fr-BE" altLang="fr-FR" sz="2000" b="1">
                  <a:latin typeface="Verdana" panose="020B060403050404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</a:t>
              </a:r>
            </a:p>
          </p:txBody>
        </p:sp>
        <p:sp>
          <p:nvSpPr>
            <p:cNvPr id="285713" name="Text Box 17">
              <a:extLst>
                <a:ext uri="{FF2B5EF4-FFF2-40B4-BE49-F238E27FC236}">
                  <a16:creationId xmlns:a16="http://schemas.microsoft.com/office/drawing/2014/main" id="{D58924B7-5E53-74FE-E771-FEC66CF7A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739" y="1593"/>
              <a:ext cx="3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fr-BE" altLang="fr-FR" sz="2000" b="1">
                  <a:latin typeface="Verdana" panose="020B060403050404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</a:t>
              </a:r>
            </a:p>
          </p:txBody>
        </p:sp>
        <p:sp>
          <p:nvSpPr>
            <p:cNvPr id="285714" name="Text Box 18">
              <a:extLst>
                <a:ext uri="{FF2B5EF4-FFF2-40B4-BE49-F238E27FC236}">
                  <a16:creationId xmlns:a16="http://schemas.microsoft.com/office/drawing/2014/main" id="{EE46423A-86D3-32A4-0D91-F3CEBCFC8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3213" y="1593"/>
              <a:ext cx="3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fr-BE" altLang="fr-FR" sz="2000" b="1">
                  <a:latin typeface="Verdana" panose="020B060403050404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</a:t>
              </a:r>
            </a:p>
          </p:txBody>
        </p:sp>
        <p:sp>
          <p:nvSpPr>
            <p:cNvPr id="285715" name="Text Box 19">
              <a:extLst>
                <a:ext uri="{FF2B5EF4-FFF2-40B4-BE49-F238E27FC236}">
                  <a16:creationId xmlns:a16="http://schemas.microsoft.com/office/drawing/2014/main" id="{3154BBA7-F52B-FD5A-F7A6-101F94155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4627" y="1593"/>
              <a:ext cx="3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fr-BE" altLang="fr-FR" sz="2000" b="1">
                  <a:latin typeface="Verdana" panose="020B060403050404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</a:t>
              </a:r>
            </a:p>
          </p:txBody>
        </p:sp>
      </p:grpSp>
      <p:grpSp>
        <p:nvGrpSpPr>
          <p:cNvPr id="285716" name="Group 20">
            <a:extLst>
              <a:ext uri="{FF2B5EF4-FFF2-40B4-BE49-F238E27FC236}">
                <a16:creationId xmlns:a16="http://schemas.microsoft.com/office/drawing/2014/main" id="{87027354-08E1-FA4C-F74C-498D5F12FAF8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2636838"/>
            <a:ext cx="8137525" cy="1728787"/>
            <a:chOff x="657" y="1661"/>
            <a:chExt cx="5126" cy="1089"/>
          </a:xfrm>
        </p:grpSpPr>
        <p:sp>
          <p:nvSpPr>
            <p:cNvPr id="285717" name="AutoShape 21">
              <a:extLst>
                <a:ext uri="{FF2B5EF4-FFF2-40B4-BE49-F238E27FC236}">
                  <a16:creationId xmlns:a16="http://schemas.microsoft.com/office/drawing/2014/main" id="{167932E0-F65E-97ED-5D8C-F17880842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1677"/>
              <a:ext cx="272" cy="454"/>
            </a:xfrm>
            <a:prstGeom prst="downArrow">
              <a:avLst>
                <a:gd name="adj1" fmla="val 50000"/>
                <a:gd name="adj2" fmla="val 41728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fr-BE" altLang="fr-FR" sz="1800">
                <a:latin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5718" name="AutoShape 22">
              <a:extLst>
                <a:ext uri="{FF2B5EF4-FFF2-40B4-BE49-F238E27FC236}">
                  <a16:creationId xmlns:a16="http://schemas.microsoft.com/office/drawing/2014/main" id="{C843FF6B-E437-A3B3-6DC6-6700309D78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037" y="1835"/>
              <a:ext cx="227" cy="1181"/>
            </a:xfrm>
            <a:prstGeom prst="can">
              <a:avLst>
                <a:gd name="adj" fmla="val 130066"/>
              </a:avLst>
            </a:prstGeom>
            <a:gradFill rotWithShape="1">
              <a:gsLst>
                <a:gs pos="0">
                  <a:srgbClr val="DAB5FF">
                    <a:gamma/>
                    <a:shade val="79216"/>
                    <a:invGamma/>
                  </a:srgbClr>
                </a:gs>
                <a:gs pos="50000">
                  <a:srgbClr val="DAB5FF"/>
                </a:gs>
                <a:gs pos="100000">
                  <a:srgbClr val="DAB5FF">
                    <a:gamma/>
                    <a:shade val="79216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hangingPunct="1"/>
              <a:r>
                <a:rPr lang="fr-BE" altLang="fr-FR" sz="1800">
                  <a:latin typeface="Verdana" panose="020B0604030504040204" pitchFamily="34" charset="0"/>
                  <a:cs typeface="Times New Roman" panose="02020603050405020304" pitchFamily="18" charset="0"/>
                </a:rPr>
                <a:t>Exon4</a:t>
              </a:r>
            </a:p>
          </p:txBody>
        </p:sp>
        <p:sp>
          <p:nvSpPr>
            <p:cNvPr id="285719" name="AutoShape 23">
              <a:extLst>
                <a:ext uri="{FF2B5EF4-FFF2-40B4-BE49-F238E27FC236}">
                  <a16:creationId xmlns:a16="http://schemas.microsoft.com/office/drawing/2014/main" id="{50960142-186A-92F5-A578-5271531C99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186" y="1870"/>
              <a:ext cx="227" cy="1112"/>
            </a:xfrm>
            <a:prstGeom prst="can">
              <a:avLst>
                <a:gd name="adj" fmla="val 122467"/>
              </a:avLst>
            </a:prstGeom>
            <a:gradFill rotWithShape="1">
              <a:gsLst>
                <a:gs pos="0">
                  <a:srgbClr val="DAB5FF">
                    <a:gamma/>
                    <a:shade val="79216"/>
                    <a:invGamma/>
                  </a:srgbClr>
                </a:gs>
                <a:gs pos="50000">
                  <a:srgbClr val="DAB5FF"/>
                </a:gs>
                <a:gs pos="100000">
                  <a:srgbClr val="DAB5FF">
                    <a:gamma/>
                    <a:shade val="79216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hangingPunct="1"/>
              <a:r>
                <a:rPr lang="fr-BE" altLang="fr-FR" sz="1800">
                  <a:latin typeface="Verdana" panose="020B0604030504040204" pitchFamily="34" charset="0"/>
                  <a:cs typeface="Times New Roman" panose="02020603050405020304" pitchFamily="18" charset="0"/>
                </a:rPr>
                <a:t>Exon3</a:t>
              </a:r>
            </a:p>
          </p:txBody>
        </p:sp>
        <p:sp>
          <p:nvSpPr>
            <p:cNvPr id="285720" name="AutoShape 24">
              <a:extLst>
                <a:ext uri="{FF2B5EF4-FFF2-40B4-BE49-F238E27FC236}">
                  <a16:creationId xmlns:a16="http://schemas.microsoft.com/office/drawing/2014/main" id="{AA41B669-4A76-FB84-2DD4-5B446F2A52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369" y="1870"/>
              <a:ext cx="227" cy="1112"/>
            </a:xfrm>
            <a:prstGeom prst="can">
              <a:avLst>
                <a:gd name="adj" fmla="val 122467"/>
              </a:avLst>
            </a:prstGeom>
            <a:gradFill rotWithShape="1">
              <a:gsLst>
                <a:gs pos="0">
                  <a:srgbClr val="DAB5FF">
                    <a:gamma/>
                    <a:shade val="79216"/>
                    <a:invGamma/>
                  </a:srgbClr>
                </a:gs>
                <a:gs pos="50000">
                  <a:srgbClr val="DAB5FF"/>
                </a:gs>
                <a:gs pos="100000">
                  <a:srgbClr val="DAB5FF">
                    <a:gamma/>
                    <a:shade val="79216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hangingPunct="1"/>
              <a:r>
                <a:rPr lang="fr-BE" altLang="fr-FR" sz="1800">
                  <a:latin typeface="Verdana" panose="020B0604030504040204" pitchFamily="34" charset="0"/>
                  <a:cs typeface="Times New Roman" panose="02020603050405020304" pitchFamily="18" charset="0"/>
                </a:rPr>
                <a:t>Exon2</a:t>
              </a:r>
            </a:p>
          </p:txBody>
        </p:sp>
        <p:sp>
          <p:nvSpPr>
            <p:cNvPr id="285721" name="AutoShape 25">
              <a:extLst>
                <a:ext uri="{FF2B5EF4-FFF2-40B4-BE49-F238E27FC236}">
                  <a16:creationId xmlns:a16="http://schemas.microsoft.com/office/drawing/2014/main" id="{7F43AC0F-D2A8-B73C-A24F-EA45A84294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575" y="1870"/>
              <a:ext cx="227" cy="1112"/>
            </a:xfrm>
            <a:prstGeom prst="can">
              <a:avLst>
                <a:gd name="adj" fmla="val 122467"/>
              </a:avLst>
            </a:prstGeom>
            <a:gradFill rotWithShape="1">
              <a:gsLst>
                <a:gs pos="0">
                  <a:srgbClr val="DAB5FF">
                    <a:gamma/>
                    <a:shade val="79216"/>
                    <a:invGamma/>
                  </a:srgbClr>
                </a:gs>
                <a:gs pos="50000">
                  <a:srgbClr val="DAB5FF"/>
                </a:gs>
                <a:gs pos="100000">
                  <a:srgbClr val="DAB5FF">
                    <a:gamma/>
                    <a:shade val="79216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hangingPunct="1"/>
              <a:r>
                <a:rPr lang="fr-BE" altLang="fr-FR" sz="1800">
                  <a:latin typeface="Verdana" panose="020B0604030504040204" pitchFamily="34" charset="0"/>
                  <a:cs typeface="Times New Roman" panose="02020603050405020304" pitchFamily="18" charset="0"/>
                </a:rPr>
                <a:t>Exon1</a:t>
              </a:r>
            </a:p>
          </p:txBody>
        </p:sp>
        <p:sp>
          <p:nvSpPr>
            <p:cNvPr id="285722" name="Text Box 26">
              <a:extLst>
                <a:ext uri="{FF2B5EF4-FFF2-40B4-BE49-F238E27FC236}">
                  <a16:creationId xmlns:a16="http://schemas.microsoft.com/office/drawing/2014/main" id="{DABA0AD5-14DE-8C88-F3CB-1BE263457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7" y="2519"/>
              <a:ext cx="15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fr-BE" altLang="fr-FR" sz="1800" i="1">
                  <a:latin typeface="Verdana" panose="020B0604030504040204" pitchFamily="34" charset="0"/>
                  <a:cs typeface="Times New Roman" panose="02020603050405020304" pitchFamily="18" charset="0"/>
                </a:rPr>
                <a:t>ARN messager</a:t>
              </a:r>
              <a:endParaRPr lang="fr-FR" altLang="fr-FR" sz="1800" i="1">
                <a:latin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5723" name="Text Box 27">
              <a:extLst>
                <a:ext uri="{FF2B5EF4-FFF2-40B4-BE49-F238E27FC236}">
                  <a16:creationId xmlns:a16="http://schemas.microsoft.com/office/drawing/2014/main" id="{8A132844-68BA-9B43-FA32-2659DB06AE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1661"/>
              <a:ext cx="2268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fr-BE" altLang="fr-FR" sz="1800" b="1">
                  <a:latin typeface="Verdana" panose="020B0604030504040204" pitchFamily="34" charset="0"/>
                  <a:cs typeface="Times New Roman" panose="02020603050405020304" pitchFamily="18" charset="0"/>
                </a:rPr>
                <a:t>Epissage des introns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fr-BE" altLang="fr-FR" sz="1800">
                  <a:latin typeface="Verdana" panose="020B0604030504040204" pitchFamily="34" charset="0"/>
                  <a:cs typeface="Times New Roman" panose="02020603050405020304" pitchFamily="18" charset="0"/>
                </a:rPr>
                <a:t>(Spliceosomes)</a:t>
              </a:r>
            </a:p>
          </p:txBody>
        </p:sp>
      </p:grpSp>
      <p:grpSp>
        <p:nvGrpSpPr>
          <p:cNvPr id="285724" name="Group 28">
            <a:extLst>
              <a:ext uri="{FF2B5EF4-FFF2-40B4-BE49-F238E27FC236}">
                <a16:creationId xmlns:a16="http://schemas.microsoft.com/office/drawing/2014/main" id="{901B11F5-9EB4-0C72-C668-F241B254CA15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4579938"/>
            <a:ext cx="6759575" cy="1873250"/>
            <a:chOff x="793" y="2885"/>
            <a:chExt cx="4258" cy="1180"/>
          </a:xfrm>
        </p:grpSpPr>
        <p:grpSp>
          <p:nvGrpSpPr>
            <p:cNvPr id="285725" name="Group 29">
              <a:extLst>
                <a:ext uri="{FF2B5EF4-FFF2-40B4-BE49-F238E27FC236}">
                  <a16:creationId xmlns:a16="http://schemas.microsoft.com/office/drawing/2014/main" id="{21CBA77F-E3B6-2692-1E50-A9474FDCC7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0" y="3572"/>
              <a:ext cx="2278" cy="356"/>
              <a:chOff x="1584" y="3436"/>
              <a:chExt cx="2278" cy="356"/>
            </a:xfrm>
          </p:grpSpPr>
          <p:sp>
            <p:nvSpPr>
              <p:cNvPr id="285726" name="Freeform 30">
                <a:extLst>
                  <a:ext uri="{FF2B5EF4-FFF2-40B4-BE49-F238E27FC236}">
                    <a16:creationId xmlns:a16="http://schemas.microsoft.com/office/drawing/2014/main" id="{7E771A90-08A6-A8F7-1F48-3044E8000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3654"/>
                <a:ext cx="70" cy="79"/>
              </a:xfrm>
              <a:custGeom>
                <a:avLst/>
                <a:gdLst>
                  <a:gd name="T0" fmla="*/ 2 w 1114"/>
                  <a:gd name="T1" fmla="*/ 525 h 1172"/>
                  <a:gd name="T2" fmla="*/ 24 w 1114"/>
                  <a:gd name="T3" fmla="*/ 410 h 1172"/>
                  <a:gd name="T4" fmla="*/ 66 w 1114"/>
                  <a:gd name="T5" fmla="*/ 306 h 1172"/>
                  <a:gd name="T6" fmla="*/ 126 w 1114"/>
                  <a:gd name="T7" fmla="*/ 212 h 1172"/>
                  <a:gd name="T8" fmla="*/ 202 w 1114"/>
                  <a:gd name="T9" fmla="*/ 133 h 1172"/>
                  <a:gd name="T10" fmla="*/ 291 w 1114"/>
                  <a:gd name="T11" fmla="*/ 70 h 1172"/>
                  <a:gd name="T12" fmla="*/ 391 w 1114"/>
                  <a:gd name="T13" fmla="*/ 25 h 1172"/>
                  <a:gd name="T14" fmla="*/ 499 w 1114"/>
                  <a:gd name="T15" fmla="*/ 2 h 1172"/>
                  <a:gd name="T16" fmla="*/ 613 w 1114"/>
                  <a:gd name="T17" fmla="*/ 2 h 1172"/>
                  <a:gd name="T18" fmla="*/ 721 w 1114"/>
                  <a:gd name="T19" fmla="*/ 25 h 1172"/>
                  <a:gd name="T20" fmla="*/ 821 w 1114"/>
                  <a:gd name="T21" fmla="*/ 70 h 1172"/>
                  <a:gd name="T22" fmla="*/ 910 w 1114"/>
                  <a:gd name="T23" fmla="*/ 133 h 1172"/>
                  <a:gd name="T24" fmla="*/ 986 w 1114"/>
                  <a:gd name="T25" fmla="*/ 212 h 1172"/>
                  <a:gd name="T26" fmla="*/ 1046 w 1114"/>
                  <a:gd name="T27" fmla="*/ 306 h 1172"/>
                  <a:gd name="T28" fmla="*/ 1088 w 1114"/>
                  <a:gd name="T29" fmla="*/ 410 h 1172"/>
                  <a:gd name="T30" fmla="*/ 1111 w 1114"/>
                  <a:gd name="T31" fmla="*/ 525 h 1172"/>
                  <a:gd name="T32" fmla="*/ 1111 w 1114"/>
                  <a:gd name="T33" fmla="*/ 645 h 1172"/>
                  <a:gd name="T34" fmla="*/ 1088 w 1114"/>
                  <a:gd name="T35" fmla="*/ 759 h 1172"/>
                  <a:gd name="T36" fmla="*/ 1046 w 1114"/>
                  <a:gd name="T37" fmla="*/ 864 h 1172"/>
                  <a:gd name="T38" fmla="*/ 986 w 1114"/>
                  <a:gd name="T39" fmla="*/ 958 h 1172"/>
                  <a:gd name="T40" fmla="*/ 910 w 1114"/>
                  <a:gd name="T41" fmla="*/ 1038 h 1172"/>
                  <a:gd name="T42" fmla="*/ 821 w 1114"/>
                  <a:gd name="T43" fmla="*/ 1101 h 1172"/>
                  <a:gd name="T44" fmla="*/ 721 w 1114"/>
                  <a:gd name="T45" fmla="*/ 1145 h 1172"/>
                  <a:gd name="T46" fmla="*/ 613 w 1114"/>
                  <a:gd name="T47" fmla="*/ 1169 h 1172"/>
                  <a:gd name="T48" fmla="*/ 499 w 1114"/>
                  <a:gd name="T49" fmla="*/ 1169 h 1172"/>
                  <a:gd name="T50" fmla="*/ 391 w 1114"/>
                  <a:gd name="T51" fmla="*/ 1145 h 1172"/>
                  <a:gd name="T52" fmla="*/ 291 w 1114"/>
                  <a:gd name="T53" fmla="*/ 1101 h 1172"/>
                  <a:gd name="T54" fmla="*/ 202 w 1114"/>
                  <a:gd name="T55" fmla="*/ 1038 h 1172"/>
                  <a:gd name="T56" fmla="*/ 126 w 1114"/>
                  <a:gd name="T57" fmla="*/ 958 h 1172"/>
                  <a:gd name="T58" fmla="*/ 66 w 1114"/>
                  <a:gd name="T59" fmla="*/ 864 h 1172"/>
                  <a:gd name="T60" fmla="*/ 24 w 1114"/>
                  <a:gd name="T61" fmla="*/ 759 h 1172"/>
                  <a:gd name="T62" fmla="*/ 2 w 1114"/>
                  <a:gd name="T63" fmla="*/ 645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4" h="1172">
                    <a:moveTo>
                      <a:pt x="0" y="586"/>
                    </a:moveTo>
                    <a:lnTo>
                      <a:pt x="2" y="525"/>
                    </a:lnTo>
                    <a:lnTo>
                      <a:pt x="11" y="467"/>
                    </a:lnTo>
                    <a:lnTo>
                      <a:pt x="24" y="410"/>
                    </a:lnTo>
                    <a:lnTo>
                      <a:pt x="43" y="357"/>
                    </a:lnTo>
                    <a:lnTo>
                      <a:pt x="66" y="306"/>
                    </a:lnTo>
                    <a:lnTo>
                      <a:pt x="95" y="257"/>
                    </a:lnTo>
                    <a:lnTo>
                      <a:pt x="126" y="212"/>
                    </a:lnTo>
                    <a:lnTo>
                      <a:pt x="162" y="171"/>
                    </a:lnTo>
                    <a:lnTo>
                      <a:pt x="202" y="133"/>
                    </a:lnTo>
                    <a:lnTo>
                      <a:pt x="245" y="99"/>
                    </a:lnTo>
                    <a:lnTo>
                      <a:pt x="291" y="70"/>
                    </a:lnTo>
                    <a:lnTo>
                      <a:pt x="339" y="45"/>
                    </a:lnTo>
                    <a:lnTo>
                      <a:pt x="391" y="25"/>
                    </a:lnTo>
                    <a:lnTo>
                      <a:pt x="444" y="11"/>
                    </a:lnTo>
                    <a:lnTo>
                      <a:pt x="499" y="2"/>
                    </a:lnTo>
                    <a:lnTo>
                      <a:pt x="557" y="0"/>
                    </a:lnTo>
                    <a:lnTo>
                      <a:pt x="613" y="2"/>
                    </a:lnTo>
                    <a:lnTo>
                      <a:pt x="668" y="11"/>
                    </a:lnTo>
                    <a:lnTo>
                      <a:pt x="721" y="25"/>
                    </a:lnTo>
                    <a:lnTo>
                      <a:pt x="773" y="45"/>
                    </a:lnTo>
                    <a:lnTo>
                      <a:pt x="821" y="70"/>
                    </a:lnTo>
                    <a:lnTo>
                      <a:pt x="867" y="99"/>
                    </a:lnTo>
                    <a:lnTo>
                      <a:pt x="910" y="133"/>
                    </a:lnTo>
                    <a:lnTo>
                      <a:pt x="950" y="171"/>
                    </a:lnTo>
                    <a:lnTo>
                      <a:pt x="986" y="212"/>
                    </a:lnTo>
                    <a:lnTo>
                      <a:pt x="1018" y="257"/>
                    </a:lnTo>
                    <a:lnTo>
                      <a:pt x="1046" y="306"/>
                    </a:lnTo>
                    <a:lnTo>
                      <a:pt x="1069" y="357"/>
                    </a:lnTo>
                    <a:lnTo>
                      <a:pt x="1088" y="410"/>
                    </a:lnTo>
                    <a:lnTo>
                      <a:pt x="1101" y="467"/>
                    </a:lnTo>
                    <a:lnTo>
                      <a:pt x="1111" y="525"/>
                    </a:lnTo>
                    <a:lnTo>
                      <a:pt x="1114" y="586"/>
                    </a:lnTo>
                    <a:lnTo>
                      <a:pt x="1111" y="645"/>
                    </a:lnTo>
                    <a:lnTo>
                      <a:pt x="1101" y="703"/>
                    </a:lnTo>
                    <a:lnTo>
                      <a:pt x="1088" y="759"/>
                    </a:lnTo>
                    <a:lnTo>
                      <a:pt x="1069" y="813"/>
                    </a:lnTo>
                    <a:lnTo>
                      <a:pt x="1046" y="864"/>
                    </a:lnTo>
                    <a:lnTo>
                      <a:pt x="1018" y="912"/>
                    </a:lnTo>
                    <a:lnTo>
                      <a:pt x="986" y="958"/>
                    </a:lnTo>
                    <a:lnTo>
                      <a:pt x="950" y="1000"/>
                    </a:lnTo>
                    <a:lnTo>
                      <a:pt x="910" y="1038"/>
                    </a:lnTo>
                    <a:lnTo>
                      <a:pt x="867" y="1071"/>
                    </a:lnTo>
                    <a:lnTo>
                      <a:pt x="821" y="1101"/>
                    </a:lnTo>
                    <a:lnTo>
                      <a:pt x="773" y="1125"/>
                    </a:lnTo>
                    <a:lnTo>
                      <a:pt x="721" y="1145"/>
                    </a:lnTo>
                    <a:lnTo>
                      <a:pt x="668" y="1159"/>
                    </a:lnTo>
                    <a:lnTo>
                      <a:pt x="613" y="1169"/>
                    </a:lnTo>
                    <a:lnTo>
                      <a:pt x="557" y="1172"/>
                    </a:lnTo>
                    <a:lnTo>
                      <a:pt x="499" y="1169"/>
                    </a:lnTo>
                    <a:lnTo>
                      <a:pt x="444" y="1159"/>
                    </a:lnTo>
                    <a:lnTo>
                      <a:pt x="391" y="1145"/>
                    </a:lnTo>
                    <a:lnTo>
                      <a:pt x="339" y="1125"/>
                    </a:lnTo>
                    <a:lnTo>
                      <a:pt x="291" y="1101"/>
                    </a:lnTo>
                    <a:lnTo>
                      <a:pt x="245" y="1071"/>
                    </a:lnTo>
                    <a:lnTo>
                      <a:pt x="202" y="1038"/>
                    </a:lnTo>
                    <a:lnTo>
                      <a:pt x="162" y="1000"/>
                    </a:lnTo>
                    <a:lnTo>
                      <a:pt x="126" y="958"/>
                    </a:lnTo>
                    <a:lnTo>
                      <a:pt x="95" y="912"/>
                    </a:lnTo>
                    <a:lnTo>
                      <a:pt x="66" y="864"/>
                    </a:lnTo>
                    <a:lnTo>
                      <a:pt x="43" y="813"/>
                    </a:lnTo>
                    <a:lnTo>
                      <a:pt x="24" y="759"/>
                    </a:lnTo>
                    <a:lnTo>
                      <a:pt x="11" y="703"/>
                    </a:lnTo>
                    <a:lnTo>
                      <a:pt x="2" y="645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27" name="Freeform 31">
                <a:extLst>
                  <a:ext uri="{FF2B5EF4-FFF2-40B4-BE49-F238E27FC236}">
                    <a16:creationId xmlns:a16="http://schemas.microsoft.com/office/drawing/2014/main" id="{59BA8F76-51E5-AE7B-8BF7-A3CE018C2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" y="3606"/>
                <a:ext cx="70" cy="78"/>
              </a:xfrm>
              <a:custGeom>
                <a:avLst/>
                <a:gdLst>
                  <a:gd name="T0" fmla="*/ 2 w 1115"/>
                  <a:gd name="T1" fmla="*/ 526 h 1172"/>
                  <a:gd name="T2" fmla="*/ 24 w 1115"/>
                  <a:gd name="T3" fmla="*/ 411 h 1172"/>
                  <a:gd name="T4" fmla="*/ 67 w 1115"/>
                  <a:gd name="T5" fmla="*/ 306 h 1172"/>
                  <a:gd name="T6" fmla="*/ 126 w 1115"/>
                  <a:gd name="T7" fmla="*/ 213 h 1172"/>
                  <a:gd name="T8" fmla="*/ 202 w 1115"/>
                  <a:gd name="T9" fmla="*/ 133 h 1172"/>
                  <a:gd name="T10" fmla="*/ 291 w 1115"/>
                  <a:gd name="T11" fmla="*/ 70 h 1172"/>
                  <a:gd name="T12" fmla="*/ 391 w 1115"/>
                  <a:gd name="T13" fmla="*/ 26 h 1172"/>
                  <a:gd name="T14" fmla="*/ 499 w 1115"/>
                  <a:gd name="T15" fmla="*/ 2 h 1172"/>
                  <a:gd name="T16" fmla="*/ 614 w 1115"/>
                  <a:gd name="T17" fmla="*/ 2 h 1172"/>
                  <a:gd name="T18" fmla="*/ 723 w 1115"/>
                  <a:gd name="T19" fmla="*/ 26 h 1172"/>
                  <a:gd name="T20" fmla="*/ 823 w 1115"/>
                  <a:gd name="T21" fmla="*/ 70 h 1172"/>
                  <a:gd name="T22" fmla="*/ 912 w 1115"/>
                  <a:gd name="T23" fmla="*/ 133 h 1172"/>
                  <a:gd name="T24" fmla="*/ 987 w 1115"/>
                  <a:gd name="T25" fmla="*/ 213 h 1172"/>
                  <a:gd name="T26" fmla="*/ 1047 w 1115"/>
                  <a:gd name="T27" fmla="*/ 306 h 1172"/>
                  <a:gd name="T28" fmla="*/ 1090 w 1115"/>
                  <a:gd name="T29" fmla="*/ 411 h 1172"/>
                  <a:gd name="T30" fmla="*/ 1112 w 1115"/>
                  <a:gd name="T31" fmla="*/ 526 h 1172"/>
                  <a:gd name="T32" fmla="*/ 1112 w 1115"/>
                  <a:gd name="T33" fmla="*/ 646 h 1172"/>
                  <a:gd name="T34" fmla="*/ 1090 w 1115"/>
                  <a:gd name="T35" fmla="*/ 760 h 1172"/>
                  <a:gd name="T36" fmla="*/ 1047 w 1115"/>
                  <a:gd name="T37" fmla="*/ 865 h 1172"/>
                  <a:gd name="T38" fmla="*/ 987 w 1115"/>
                  <a:gd name="T39" fmla="*/ 959 h 1172"/>
                  <a:gd name="T40" fmla="*/ 912 w 1115"/>
                  <a:gd name="T41" fmla="*/ 1038 h 1172"/>
                  <a:gd name="T42" fmla="*/ 823 w 1115"/>
                  <a:gd name="T43" fmla="*/ 1101 h 1172"/>
                  <a:gd name="T44" fmla="*/ 723 w 1115"/>
                  <a:gd name="T45" fmla="*/ 1146 h 1172"/>
                  <a:gd name="T46" fmla="*/ 614 w 1115"/>
                  <a:gd name="T47" fmla="*/ 1169 h 1172"/>
                  <a:gd name="T48" fmla="*/ 499 w 1115"/>
                  <a:gd name="T49" fmla="*/ 1169 h 1172"/>
                  <a:gd name="T50" fmla="*/ 391 w 1115"/>
                  <a:gd name="T51" fmla="*/ 1146 h 1172"/>
                  <a:gd name="T52" fmla="*/ 291 w 1115"/>
                  <a:gd name="T53" fmla="*/ 1101 h 1172"/>
                  <a:gd name="T54" fmla="*/ 202 w 1115"/>
                  <a:gd name="T55" fmla="*/ 1038 h 1172"/>
                  <a:gd name="T56" fmla="*/ 126 w 1115"/>
                  <a:gd name="T57" fmla="*/ 959 h 1172"/>
                  <a:gd name="T58" fmla="*/ 67 w 1115"/>
                  <a:gd name="T59" fmla="*/ 865 h 1172"/>
                  <a:gd name="T60" fmla="*/ 24 w 1115"/>
                  <a:gd name="T61" fmla="*/ 760 h 1172"/>
                  <a:gd name="T62" fmla="*/ 2 w 1115"/>
                  <a:gd name="T63" fmla="*/ 646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5" h="1172">
                    <a:moveTo>
                      <a:pt x="0" y="586"/>
                    </a:moveTo>
                    <a:lnTo>
                      <a:pt x="2" y="526"/>
                    </a:lnTo>
                    <a:lnTo>
                      <a:pt x="11" y="467"/>
                    </a:lnTo>
                    <a:lnTo>
                      <a:pt x="24" y="411"/>
                    </a:lnTo>
                    <a:lnTo>
                      <a:pt x="44" y="357"/>
                    </a:lnTo>
                    <a:lnTo>
                      <a:pt x="67" y="306"/>
                    </a:lnTo>
                    <a:lnTo>
                      <a:pt x="95" y="257"/>
                    </a:lnTo>
                    <a:lnTo>
                      <a:pt x="126" y="213"/>
                    </a:lnTo>
                    <a:lnTo>
                      <a:pt x="163" y="171"/>
                    </a:lnTo>
                    <a:lnTo>
                      <a:pt x="202" y="133"/>
                    </a:lnTo>
                    <a:lnTo>
                      <a:pt x="246" y="99"/>
                    </a:lnTo>
                    <a:lnTo>
                      <a:pt x="291" y="70"/>
                    </a:lnTo>
                    <a:lnTo>
                      <a:pt x="340" y="46"/>
                    </a:lnTo>
                    <a:lnTo>
                      <a:pt x="391" y="26"/>
                    </a:lnTo>
                    <a:lnTo>
                      <a:pt x="445" y="12"/>
                    </a:lnTo>
                    <a:lnTo>
                      <a:pt x="499" y="2"/>
                    </a:lnTo>
                    <a:lnTo>
                      <a:pt x="557" y="0"/>
                    </a:lnTo>
                    <a:lnTo>
                      <a:pt x="614" y="2"/>
                    </a:lnTo>
                    <a:lnTo>
                      <a:pt x="669" y="12"/>
                    </a:lnTo>
                    <a:lnTo>
                      <a:pt x="723" y="26"/>
                    </a:lnTo>
                    <a:lnTo>
                      <a:pt x="773" y="46"/>
                    </a:lnTo>
                    <a:lnTo>
                      <a:pt x="823" y="70"/>
                    </a:lnTo>
                    <a:lnTo>
                      <a:pt x="868" y="99"/>
                    </a:lnTo>
                    <a:lnTo>
                      <a:pt x="912" y="133"/>
                    </a:lnTo>
                    <a:lnTo>
                      <a:pt x="951" y="171"/>
                    </a:lnTo>
                    <a:lnTo>
                      <a:pt x="987" y="213"/>
                    </a:lnTo>
                    <a:lnTo>
                      <a:pt x="1019" y="257"/>
                    </a:lnTo>
                    <a:lnTo>
                      <a:pt x="1047" y="306"/>
                    </a:lnTo>
                    <a:lnTo>
                      <a:pt x="1071" y="357"/>
                    </a:lnTo>
                    <a:lnTo>
                      <a:pt x="1090" y="411"/>
                    </a:lnTo>
                    <a:lnTo>
                      <a:pt x="1103" y="467"/>
                    </a:lnTo>
                    <a:lnTo>
                      <a:pt x="1112" y="526"/>
                    </a:lnTo>
                    <a:lnTo>
                      <a:pt x="1115" y="586"/>
                    </a:lnTo>
                    <a:lnTo>
                      <a:pt x="1112" y="646"/>
                    </a:lnTo>
                    <a:lnTo>
                      <a:pt x="1103" y="703"/>
                    </a:lnTo>
                    <a:lnTo>
                      <a:pt x="1090" y="760"/>
                    </a:lnTo>
                    <a:lnTo>
                      <a:pt x="1071" y="814"/>
                    </a:lnTo>
                    <a:lnTo>
                      <a:pt x="1047" y="865"/>
                    </a:lnTo>
                    <a:lnTo>
                      <a:pt x="1019" y="913"/>
                    </a:lnTo>
                    <a:lnTo>
                      <a:pt x="987" y="959"/>
                    </a:lnTo>
                    <a:lnTo>
                      <a:pt x="951" y="1000"/>
                    </a:lnTo>
                    <a:lnTo>
                      <a:pt x="912" y="1038"/>
                    </a:lnTo>
                    <a:lnTo>
                      <a:pt x="868" y="1071"/>
                    </a:lnTo>
                    <a:lnTo>
                      <a:pt x="823" y="1101"/>
                    </a:lnTo>
                    <a:lnTo>
                      <a:pt x="773" y="1126"/>
                    </a:lnTo>
                    <a:lnTo>
                      <a:pt x="723" y="1146"/>
                    </a:lnTo>
                    <a:lnTo>
                      <a:pt x="669" y="1160"/>
                    </a:lnTo>
                    <a:lnTo>
                      <a:pt x="614" y="1169"/>
                    </a:lnTo>
                    <a:lnTo>
                      <a:pt x="557" y="1172"/>
                    </a:lnTo>
                    <a:lnTo>
                      <a:pt x="499" y="1169"/>
                    </a:lnTo>
                    <a:lnTo>
                      <a:pt x="445" y="1160"/>
                    </a:lnTo>
                    <a:lnTo>
                      <a:pt x="391" y="1146"/>
                    </a:lnTo>
                    <a:lnTo>
                      <a:pt x="340" y="1126"/>
                    </a:lnTo>
                    <a:lnTo>
                      <a:pt x="291" y="1101"/>
                    </a:lnTo>
                    <a:lnTo>
                      <a:pt x="246" y="1071"/>
                    </a:lnTo>
                    <a:lnTo>
                      <a:pt x="202" y="1038"/>
                    </a:lnTo>
                    <a:lnTo>
                      <a:pt x="163" y="1000"/>
                    </a:lnTo>
                    <a:lnTo>
                      <a:pt x="126" y="959"/>
                    </a:lnTo>
                    <a:lnTo>
                      <a:pt x="95" y="913"/>
                    </a:lnTo>
                    <a:lnTo>
                      <a:pt x="67" y="865"/>
                    </a:lnTo>
                    <a:lnTo>
                      <a:pt x="44" y="814"/>
                    </a:lnTo>
                    <a:lnTo>
                      <a:pt x="24" y="760"/>
                    </a:lnTo>
                    <a:lnTo>
                      <a:pt x="11" y="703"/>
                    </a:lnTo>
                    <a:lnTo>
                      <a:pt x="2" y="646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28" name="Freeform 32">
                <a:extLst>
                  <a:ext uri="{FF2B5EF4-FFF2-40B4-BE49-F238E27FC236}">
                    <a16:creationId xmlns:a16="http://schemas.microsoft.com/office/drawing/2014/main" id="{D42A9BE5-3488-0B19-8E5C-0C2FE2AC7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3558"/>
                <a:ext cx="70" cy="78"/>
              </a:xfrm>
              <a:custGeom>
                <a:avLst/>
                <a:gdLst>
                  <a:gd name="T0" fmla="*/ 2 w 1115"/>
                  <a:gd name="T1" fmla="*/ 526 h 1172"/>
                  <a:gd name="T2" fmla="*/ 24 w 1115"/>
                  <a:gd name="T3" fmla="*/ 411 h 1172"/>
                  <a:gd name="T4" fmla="*/ 67 w 1115"/>
                  <a:gd name="T5" fmla="*/ 306 h 1172"/>
                  <a:gd name="T6" fmla="*/ 127 w 1115"/>
                  <a:gd name="T7" fmla="*/ 213 h 1172"/>
                  <a:gd name="T8" fmla="*/ 202 w 1115"/>
                  <a:gd name="T9" fmla="*/ 133 h 1172"/>
                  <a:gd name="T10" fmla="*/ 291 w 1115"/>
                  <a:gd name="T11" fmla="*/ 70 h 1172"/>
                  <a:gd name="T12" fmla="*/ 391 w 1115"/>
                  <a:gd name="T13" fmla="*/ 26 h 1172"/>
                  <a:gd name="T14" fmla="*/ 500 w 1115"/>
                  <a:gd name="T15" fmla="*/ 2 h 1172"/>
                  <a:gd name="T16" fmla="*/ 615 w 1115"/>
                  <a:gd name="T17" fmla="*/ 2 h 1172"/>
                  <a:gd name="T18" fmla="*/ 723 w 1115"/>
                  <a:gd name="T19" fmla="*/ 26 h 1172"/>
                  <a:gd name="T20" fmla="*/ 823 w 1115"/>
                  <a:gd name="T21" fmla="*/ 70 h 1172"/>
                  <a:gd name="T22" fmla="*/ 912 w 1115"/>
                  <a:gd name="T23" fmla="*/ 133 h 1172"/>
                  <a:gd name="T24" fmla="*/ 988 w 1115"/>
                  <a:gd name="T25" fmla="*/ 213 h 1172"/>
                  <a:gd name="T26" fmla="*/ 1047 w 1115"/>
                  <a:gd name="T27" fmla="*/ 306 h 1172"/>
                  <a:gd name="T28" fmla="*/ 1090 w 1115"/>
                  <a:gd name="T29" fmla="*/ 411 h 1172"/>
                  <a:gd name="T30" fmla="*/ 1112 w 1115"/>
                  <a:gd name="T31" fmla="*/ 526 h 1172"/>
                  <a:gd name="T32" fmla="*/ 1112 w 1115"/>
                  <a:gd name="T33" fmla="*/ 646 h 1172"/>
                  <a:gd name="T34" fmla="*/ 1090 w 1115"/>
                  <a:gd name="T35" fmla="*/ 760 h 1172"/>
                  <a:gd name="T36" fmla="*/ 1047 w 1115"/>
                  <a:gd name="T37" fmla="*/ 865 h 1172"/>
                  <a:gd name="T38" fmla="*/ 988 w 1115"/>
                  <a:gd name="T39" fmla="*/ 959 h 1172"/>
                  <a:gd name="T40" fmla="*/ 912 w 1115"/>
                  <a:gd name="T41" fmla="*/ 1038 h 1172"/>
                  <a:gd name="T42" fmla="*/ 823 w 1115"/>
                  <a:gd name="T43" fmla="*/ 1101 h 1172"/>
                  <a:gd name="T44" fmla="*/ 723 w 1115"/>
                  <a:gd name="T45" fmla="*/ 1146 h 1172"/>
                  <a:gd name="T46" fmla="*/ 615 w 1115"/>
                  <a:gd name="T47" fmla="*/ 1169 h 1172"/>
                  <a:gd name="T48" fmla="*/ 500 w 1115"/>
                  <a:gd name="T49" fmla="*/ 1169 h 1172"/>
                  <a:gd name="T50" fmla="*/ 391 w 1115"/>
                  <a:gd name="T51" fmla="*/ 1146 h 1172"/>
                  <a:gd name="T52" fmla="*/ 291 w 1115"/>
                  <a:gd name="T53" fmla="*/ 1101 h 1172"/>
                  <a:gd name="T54" fmla="*/ 202 w 1115"/>
                  <a:gd name="T55" fmla="*/ 1038 h 1172"/>
                  <a:gd name="T56" fmla="*/ 127 w 1115"/>
                  <a:gd name="T57" fmla="*/ 959 h 1172"/>
                  <a:gd name="T58" fmla="*/ 67 w 1115"/>
                  <a:gd name="T59" fmla="*/ 865 h 1172"/>
                  <a:gd name="T60" fmla="*/ 24 w 1115"/>
                  <a:gd name="T61" fmla="*/ 760 h 1172"/>
                  <a:gd name="T62" fmla="*/ 2 w 1115"/>
                  <a:gd name="T63" fmla="*/ 646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5" h="1172">
                    <a:moveTo>
                      <a:pt x="0" y="586"/>
                    </a:moveTo>
                    <a:lnTo>
                      <a:pt x="2" y="526"/>
                    </a:lnTo>
                    <a:lnTo>
                      <a:pt x="11" y="467"/>
                    </a:lnTo>
                    <a:lnTo>
                      <a:pt x="24" y="411"/>
                    </a:lnTo>
                    <a:lnTo>
                      <a:pt x="43" y="357"/>
                    </a:lnTo>
                    <a:lnTo>
                      <a:pt x="67" y="306"/>
                    </a:lnTo>
                    <a:lnTo>
                      <a:pt x="95" y="257"/>
                    </a:lnTo>
                    <a:lnTo>
                      <a:pt x="127" y="213"/>
                    </a:lnTo>
                    <a:lnTo>
                      <a:pt x="163" y="171"/>
                    </a:lnTo>
                    <a:lnTo>
                      <a:pt x="202" y="133"/>
                    </a:lnTo>
                    <a:lnTo>
                      <a:pt x="246" y="99"/>
                    </a:lnTo>
                    <a:lnTo>
                      <a:pt x="291" y="70"/>
                    </a:lnTo>
                    <a:lnTo>
                      <a:pt x="341" y="46"/>
                    </a:lnTo>
                    <a:lnTo>
                      <a:pt x="391" y="26"/>
                    </a:lnTo>
                    <a:lnTo>
                      <a:pt x="445" y="12"/>
                    </a:lnTo>
                    <a:lnTo>
                      <a:pt x="500" y="2"/>
                    </a:lnTo>
                    <a:lnTo>
                      <a:pt x="558" y="0"/>
                    </a:lnTo>
                    <a:lnTo>
                      <a:pt x="615" y="2"/>
                    </a:lnTo>
                    <a:lnTo>
                      <a:pt x="669" y="12"/>
                    </a:lnTo>
                    <a:lnTo>
                      <a:pt x="723" y="26"/>
                    </a:lnTo>
                    <a:lnTo>
                      <a:pt x="774" y="46"/>
                    </a:lnTo>
                    <a:lnTo>
                      <a:pt x="823" y="70"/>
                    </a:lnTo>
                    <a:lnTo>
                      <a:pt x="868" y="99"/>
                    </a:lnTo>
                    <a:lnTo>
                      <a:pt x="912" y="133"/>
                    </a:lnTo>
                    <a:lnTo>
                      <a:pt x="951" y="171"/>
                    </a:lnTo>
                    <a:lnTo>
                      <a:pt x="988" y="213"/>
                    </a:lnTo>
                    <a:lnTo>
                      <a:pt x="1019" y="257"/>
                    </a:lnTo>
                    <a:lnTo>
                      <a:pt x="1047" y="306"/>
                    </a:lnTo>
                    <a:lnTo>
                      <a:pt x="1070" y="357"/>
                    </a:lnTo>
                    <a:lnTo>
                      <a:pt x="1090" y="411"/>
                    </a:lnTo>
                    <a:lnTo>
                      <a:pt x="1103" y="467"/>
                    </a:lnTo>
                    <a:lnTo>
                      <a:pt x="1112" y="526"/>
                    </a:lnTo>
                    <a:lnTo>
                      <a:pt x="1115" y="586"/>
                    </a:lnTo>
                    <a:lnTo>
                      <a:pt x="1112" y="646"/>
                    </a:lnTo>
                    <a:lnTo>
                      <a:pt x="1103" y="703"/>
                    </a:lnTo>
                    <a:lnTo>
                      <a:pt x="1090" y="760"/>
                    </a:lnTo>
                    <a:lnTo>
                      <a:pt x="1070" y="814"/>
                    </a:lnTo>
                    <a:lnTo>
                      <a:pt x="1047" y="865"/>
                    </a:lnTo>
                    <a:lnTo>
                      <a:pt x="1019" y="913"/>
                    </a:lnTo>
                    <a:lnTo>
                      <a:pt x="988" y="959"/>
                    </a:lnTo>
                    <a:lnTo>
                      <a:pt x="951" y="1000"/>
                    </a:lnTo>
                    <a:lnTo>
                      <a:pt x="912" y="1038"/>
                    </a:lnTo>
                    <a:lnTo>
                      <a:pt x="868" y="1071"/>
                    </a:lnTo>
                    <a:lnTo>
                      <a:pt x="823" y="1101"/>
                    </a:lnTo>
                    <a:lnTo>
                      <a:pt x="774" y="1126"/>
                    </a:lnTo>
                    <a:lnTo>
                      <a:pt x="723" y="1146"/>
                    </a:lnTo>
                    <a:lnTo>
                      <a:pt x="669" y="1160"/>
                    </a:lnTo>
                    <a:lnTo>
                      <a:pt x="615" y="1169"/>
                    </a:lnTo>
                    <a:lnTo>
                      <a:pt x="558" y="1172"/>
                    </a:lnTo>
                    <a:lnTo>
                      <a:pt x="500" y="1169"/>
                    </a:lnTo>
                    <a:lnTo>
                      <a:pt x="445" y="1160"/>
                    </a:lnTo>
                    <a:lnTo>
                      <a:pt x="391" y="1146"/>
                    </a:lnTo>
                    <a:lnTo>
                      <a:pt x="341" y="1126"/>
                    </a:lnTo>
                    <a:lnTo>
                      <a:pt x="291" y="1101"/>
                    </a:lnTo>
                    <a:lnTo>
                      <a:pt x="246" y="1071"/>
                    </a:lnTo>
                    <a:lnTo>
                      <a:pt x="202" y="1038"/>
                    </a:lnTo>
                    <a:lnTo>
                      <a:pt x="163" y="1000"/>
                    </a:lnTo>
                    <a:lnTo>
                      <a:pt x="127" y="959"/>
                    </a:lnTo>
                    <a:lnTo>
                      <a:pt x="95" y="913"/>
                    </a:lnTo>
                    <a:lnTo>
                      <a:pt x="67" y="865"/>
                    </a:lnTo>
                    <a:lnTo>
                      <a:pt x="43" y="814"/>
                    </a:lnTo>
                    <a:lnTo>
                      <a:pt x="24" y="760"/>
                    </a:lnTo>
                    <a:lnTo>
                      <a:pt x="11" y="703"/>
                    </a:lnTo>
                    <a:lnTo>
                      <a:pt x="2" y="646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29" name="Freeform 33">
                <a:extLst>
                  <a:ext uri="{FF2B5EF4-FFF2-40B4-BE49-F238E27FC236}">
                    <a16:creationId xmlns:a16="http://schemas.microsoft.com/office/drawing/2014/main" id="{3002490A-9C90-DC2E-25D7-03BEBD16D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3510"/>
                <a:ext cx="70" cy="79"/>
              </a:xfrm>
              <a:custGeom>
                <a:avLst/>
                <a:gdLst>
                  <a:gd name="T0" fmla="*/ 2 w 1114"/>
                  <a:gd name="T1" fmla="*/ 527 h 1173"/>
                  <a:gd name="T2" fmla="*/ 25 w 1114"/>
                  <a:gd name="T3" fmla="*/ 412 h 1173"/>
                  <a:gd name="T4" fmla="*/ 67 w 1114"/>
                  <a:gd name="T5" fmla="*/ 306 h 1173"/>
                  <a:gd name="T6" fmla="*/ 127 w 1114"/>
                  <a:gd name="T7" fmla="*/ 213 h 1173"/>
                  <a:gd name="T8" fmla="*/ 202 w 1114"/>
                  <a:gd name="T9" fmla="*/ 134 h 1173"/>
                  <a:gd name="T10" fmla="*/ 291 w 1114"/>
                  <a:gd name="T11" fmla="*/ 70 h 1173"/>
                  <a:gd name="T12" fmla="*/ 390 w 1114"/>
                  <a:gd name="T13" fmla="*/ 25 h 1173"/>
                  <a:gd name="T14" fmla="*/ 500 w 1114"/>
                  <a:gd name="T15" fmla="*/ 2 h 1173"/>
                  <a:gd name="T16" fmla="*/ 614 w 1114"/>
                  <a:gd name="T17" fmla="*/ 2 h 1173"/>
                  <a:gd name="T18" fmla="*/ 722 w 1114"/>
                  <a:gd name="T19" fmla="*/ 25 h 1173"/>
                  <a:gd name="T20" fmla="*/ 822 w 1114"/>
                  <a:gd name="T21" fmla="*/ 70 h 1173"/>
                  <a:gd name="T22" fmla="*/ 911 w 1114"/>
                  <a:gd name="T23" fmla="*/ 134 h 1173"/>
                  <a:gd name="T24" fmla="*/ 987 w 1114"/>
                  <a:gd name="T25" fmla="*/ 213 h 1173"/>
                  <a:gd name="T26" fmla="*/ 1046 w 1114"/>
                  <a:gd name="T27" fmla="*/ 306 h 1173"/>
                  <a:gd name="T28" fmla="*/ 1089 w 1114"/>
                  <a:gd name="T29" fmla="*/ 412 h 1173"/>
                  <a:gd name="T30" fmla="*/ 1111 w 1114"/>
                  <a:gd name="T31" fmla="*/ 527 h 1173"/>
                  <a:gd name="T32" fmla="*/ 1111 w 1114"/>
                  <a:gd name="T33" fmla="*/ 647 h 1173"/>
                  <a:gd name="T34" fmla="*/ 1089 w 1114"/>
                  <a:gd name="T35" fmla="*/ 761 h 1173"/>
                  <a:gd name="T36" fmla="*/ 1046 w 1114"/>
                  <a:gd name="T37" fmla="*/ 866 h 1173"/>
                  <a:gd name="T38" fmla="*/ 987 w 1114"/>
                  <a:gd name="T39" fmla="*/ 958 h 1173"/>
                  <a:gd name="T40" fmla="*/ 911 w 1114"/>
                  <a:gd name="T41" fmla="*/ 1038 h 1173"/>
                  <a:gd name="T42" fmla="*/ 822 w 1114"/>
                  <a:gd name="T43" fmla="*/ 1102 h 1173"/>
                  <a:gd name="T44" fmla="*/ 722 w 1114"/>
                  <a:gd name="T45" fmla="*/ 1147 h 1173"/>
                  <a:gd name="T46" fmla="*/ 614 w 1114"/>
                  <a:gd name="T47" fmla="*/ 1170 h 1173"/>
                  <a:gd name="T48" fmla="*/ 500 w 1114"/>
                  <a:gd name="T49" fmla="*/ 1170 h 1173"/>
                  <a:gd name="T50" fmla="*/ 390 w 1114"/>
                  <a:gd name="T51" fmla="*/ 1147 h 1173"/>
                  <a:gd name="T52" fmla="*/ 291 w 1114"/>
                  <a:gd name="T53" fmla="*/ 1102 h 1173"/>
                  <a:gd name="T54" fmla="*/ 202 w 1114"/>
                  <a:gd name="T55" fmla="*/ 1038 h 1173"/>
                  <a:gd name="T56" fmla="*/ 127 w 1114"/>
                  <a:gd name="T57" fmla="*/ 958 h 1173"/>
                  <a:gd name="T58" fmla="*/ 67 w 1114"/>
                  <a:gd name="T59" fmla="*/ 866 h 1173"/>
                  <a:gd name="T60" fmla="*/ 25 w 1114"/>
                  <a:gd name="T61" fmla="*/ 761 h 1173"/>
                  <a:gd name="T62" fmla="*/ 2 w 1114"/>
                  <a:gd name="T63" fmla="*/ 647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4" h="1173">
                    <a:moveTo>
                      <a:pt x="0" y="587"/>
                    </a:moveTo>
                    <a:lnTo>
                      <a:pt x="2" y="527"/>
                    </a:lnTo>
                    <a:lnTo>
                      <a:pt x="11" y="468"/>
                    </a:lnTo>
                    <a:lnTo>
                      <a:pt x="25" y="412"/>
                    </a:lnTo>
                    <a:lnTo>
                      <a:pt x="44" y="358"/>
                    </a:lnTo>
                    <a:lnTo>
                      <a:pt x="67" y="306"/>
                    </a:lnTo>
                    <a:lnTo>
                      <a:pt x="94" y="258"/>
                    </a:lnTo>
                    <a:lnTo>
                      <a:pt x="127" y="213"/>
                    </a:lnTo>
                    <a:lnTo>
                      <a:pt x="163" y="171"/>
                    </a:lnTo>
                    <a:lnTo>
                      <a:pt x="202" y="134"/>
                    </a:lnTo>
                    <a:lnTo>
                      <a:pt x="245" y="100"/>
                    </a:lnTo>
                    <a:lnTo>
                      <a:pt x="291" y="70"/>
                    </a:lnTo>
                    <a:lnTo>
                      <a:pt x="340" y="46"/>
                    </a:lnTo>
                    <a:lnTo>
                      <a:pt x="390" y="25"/>
                    </a:lnTo>
                    <a:lnTo>
                      <a:pt x="444" y="12"/>
                    </a:lnTo>
                    <a:lnTo>
                      <a:pt x="500" y="2"/>
                    </a:lnTo>
                    <a:lnTo>
                      <a:pt x="557" y="0"/>
                    </a:lnTo>
                    <a:lnTo>
                      <a:pt x="614" y="2"/>
                    </a:lnTo>
                    <a:lnTo>
                      <a:pt x="668" y="12"/>
                    </a:lnTo>
                    <a:lnTo>
                      <a:pt x="722" y="25"/>
                    </a:lnTo>
                    <a:lnTo>
                      <a:pt x="774" y="46"/>
                    </a:lnTo>
                    <a:lnTo>
                      <a:pt x="822" y="70"/>
                    </a:lnTo>
                    <a:lnTo>
                      <a:pt x="868" y="100"/>
                    </a:lnTo>
                    <a:lnTo>
                      <a:pt x="911" y="134"/>
                    </a:lnTo>
                    <a:lnTo>
                      <a:pt x="950" y="171"/>
                    </a:lnTo>
                    <a:lnTo>
                      <a:pt x="987" y="213"/>
                    </a:lnTo>
                    <a:lnTo>
                      <a:pt x="1018" y="258"/>
                    </a:lnTo>
                    <a:lnTo>
                      <a:pt x="1046" y="306"/>
                    </a:lnTo>
                    <a:lnTo>
                      <a:pt x="1070" y="358"/>
                    </a:lnTo>
                    <a:lnTo>
                      <a:pt x="1089" y="412"/>
                    </a:lnTo>
                    <a:lnTo>
                      <a:pt x="1102" y="468"/>
                    </a:lnTo>
                    <a:lnTo>
                      <a:pt x="1111" y="527"/>
                    </a:lnTo>
                    <a:lnTo>
                      <a:pt x="1114" y="587"/>
                    </a:lnTo>
                    <a:lnTo>
                      <a:pt x="1111" y="647"/>
                    </a:lnTo>
                    <a:lnTo>
                      <a:pt x="1102" y="704"/>
                    </a:lnTo>
                    <a:lnTo>
                      <a:pt x="1089" y="761"/>
                    </a:lnTo>
                    <a:lnTo>
                      <a:pt x="1070" y="814"/>
                    </a:lnTo>
                    <a:lnTo>
                      <a:pt x="1046" y="866"/>
                    </a:lnTo>
                    <a:lnTo>
                      <a:pt x="1018" y="914"/>
                    </a:lnTo>
                    <a:lnTo>
                      <a:pt x="987" y="958"/>
                    </a:lnTo>
                    <a:lnTo>
                      <a:pt x="950" y="1001"/>
                    </a:lnTo>
                    <a:lnTo>
                      <a:pt x="911" y="1038"/>
                    </a:lnTo>
                    <a:lnTo>
                      <a:pt x="868" y="1072"/>
                    </a:lnTo>
                    <a:lnTo>
                      <a:pt x="822" y="1102"/>
                    </a:lnTo>
                    <a:lnTo>
                      <a:pt x="774" y="1127"/>
                    </a:lnTo>
                    <a:lnTo>
                      <a:pt x="722" y="1147"/>
                    </a:lnTo>
                    <a:lnTo>
                      <a:pt x="668" y="1161"/>
                    </a:lnTo>
                    <a:lnTo>
                      <a:pt x="614" y="1170"/>
                    </a:lnTo>
                    <a:lnTo>
                      <a:pt x="557" y="1173"/>
                    </a:lnTo>
                    <a:lnTo>
                      <a:pt x="500" y="1170"/>
                    </a:lnTo>
                    <a:lnTo>
                      <a:pt x="444" y="1161"/>
                    </a:lnTo>
                    <a:lnTo>
                      <a:pt x="390" y="1147"/>
                    </a:lnTo>
                    <a:lnTo>
                      <a:pt x="340" y="1127"/>
                    </a:lnTo>
                    <a:lnTo>
                      <a:pt x="291" y="1102"/>
                    </a:lnTo>
                    <a:lnTo>
                      <a:pt x="245" y="1072"/>
                    </a:lnTo>
                    <a:lnTo>
                      <a:pt x="202" y="1038"/>
                    </a:lnTo>
                    <a:lnTo>
                      <a:pt x="163" y="1001"/>
                    </a:lnTo>
                    <a:lnTo>
                      <a:pt x="127" y="958"/>
                    </a:lnTo>
                    <a:lnTo>
                      <a:pt x="94" y="914"/>
                    </a:lnTo>
                    <a:lnTo>
                      <a:pt x="67" y="866"/>
                    </a:lnTo>
                    <a:lnTo>
                      <a:pt x="44" y="814"/>
                    </a:lnTo>
                    <a:lnTo>
                      <a:pt x="25" y="761"/>
                    </a:lnTo>
                    <a:lnTo>
                      <a:pt x="11" y="704"/>
                    </a:lnTo>
                    <a:lnTo>
                      <a:pt x="2" y="647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30" name="Freeform 34">
                <a:extLst>
                  <a:ext uri="{FF2B5EF4-FFF2-40B4-BE49-F238E27FC236}">
                    <a16:creationId xmlns:a16="http://schemas.microsoft.com/office/drawing/2014/main" id="{21F7EA44-42BD-545B-3F6F-F25E631FE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4" y="3654"/>
                <a:ext cx="70" cy="79"/>
              </a:xfrm>
              <a:custGeom>
                <a:avLst/>
                <a:gdLst>
                  <a:gd name="T0" fmla="*/ 2 w 1114"/>
                  <a:gd name="T1" fmla="*/ 525 h 1172"/>
                  <a:gd name="T2" fmla="*/ 24 w 1114"/>
                  <a:gd name="T3" fmla="*/ 412 h 1172"/>
                  <a:gd name="T4" fmla="*/ 67 w 1114"/>
                  <a:gd name="T5" fmla="*/ 306 h 1172"/>
                  <a:gd name="T6" fmla="*/ 126 w 1114"/>
                  <a:gd name="T7" fmla="*/ 214 h 1172"/>
                  <a:gd name="T8" fmla="*/ 202 w 1114"/>
                  <a:gd name="T9" fmla="*/ 134 h 1172"/>
                  <a:gd name="T10" fmla="*/ 291 w 1114"/>
                  <a:gd name="T11" fmla="*/ 70 h 1172"/>
                  <a:gd name="T12" fmla="*/ 390 w 1114"/>
                  <a:gd name="T13" fmla="*/ 25 h 1172"/>
                  <a:gd name="T14" fmla="*/ 499 w 1114"/>
                  <a:gd name="T15" fmla="*/ 2 h 1172"/>
                  <a:gd name="T16" fmla="*/ 614 w 1114"/>
                  <a:gd name="T17" fmla="*/ 2 h 1172"/>
                  <a:gd name="T18" fmla="*/ 723 w 1114"/>
                  <a:gd name="T19" fmla="*/ 25 h 1172"/>
                  <a:gd name="T20" fmla="*/ 822 w 1114"/>
                  <a:gd name="T21" fmla="*/ 70 h 1172"/>
                  <a:gd name="T22" fmla="*/ 911 w 1114"/>
                  <a:gd name="T23" fmla="*/ 134 h 1172"/>
                  <a:gd name="T24" fmla="*/ 987 w 1114"/>
                  <a:gd name="T25" fmla="*/ 214 h 1172"/>
                  <a:gd name="T26" fmla="*/ 1046 w 1114"/>
                  <a:gd name="T27" fmla="*/ 306 h 1172"/>
                  <a:gd name="T28" fmla="*/ 1089 w 1114"/>
                  <a:gd name="T29" fmla="*/ 412 h 1172"/>
                  <a:gd name="T30" fmla="*/ 1111 w 1114"/>
                  <a:gd name="T31" fmla="*/ 525 h 1172"/>
                  <a:gd name="T32" fmla="*/ 1111 w 1114"/>
                  <a:gd name="T33" fmla="*/ 646 h 1172"/>
                  <a:gd name="T34" fmla="*/ 1089 w 1114"/>
                  <a:gd name="T35" fmla="*/ 761 h 1172"/>
                  <a:gd name="T36" fmla="*/ 1046 w 1114"/>
                  <a:gd name="T37" fmla="*/ 865 h 1172"/>
                  <a:gd name="T38" fmla="*/ 987 w 1114"/>
                  <a:gd name="T39" fmla="*/ 958 h 1172"/>
                  <a:gd name="T40" fmla="*/ 911 w 1114"/>
                  <a:gd name="T41" fmla="*/ 1038 h 1172"/>
                  <a:gd name="T42" fmla="*/ 822 w 1114"/>
                  <a:gd name="T43" fmla="*/ 1101 h 1172"/>
                  <a:gd name="T44" fmla="*/ 723 w 1114"/>
                  <a:gd name="T45" fmla="*/ 1146 h 1172"/>
                  <a:gd name="T46" fmla="*/ 614 w 1114"/>
                  <a:gd name="T47" fmla="*/ 1169 h 1172"/>
                  <a:gd name="T48" fmla="*/ 499 w 1114"/>
                  <a:gd name="T49" fmla="*/ 1169 h 1172"/>
                  <a:gd name="T50" fmla="*/ 390 w 1114"/>
                  <a:gd name="T51" fmla="*/ 1146 h 1172"/>
                  <a:gd name="T52" fmla="*/ 291 w 1114"/>
                  <a:gd name="T53" fmla="*/ 1101 h 1172"/>
                  <a:gd name="T54" fmla="*/ 202 w 1114"/>
                  <a:gd name="T55" fmla="*/ 1038 h 1172"/>
                  <a:gd name="T56" fmla="*/ 126 w 1114"/>
                  <a:gd name="T57" fmla="*/ 958 h 1172"/>
                  <a:gd name="T58" fmla="*/ 67 w 1114"/>
                  <a:gd name="T59" fmla="*/ 865 h 1172"/>
                  <a:gd name="T60" fmla="*/ 24 w 1114"/>
                  <a:gd name="T61" fmla="*/ 761 h 1172"/>
                  <a:gd name="T62" fmla="*/ 2 w 1114"/>
                  <a:gd name="T63" fmla="*/ 646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4" h="1172">
                    <a:moveTo>
                      <a:pt x="0" y="586"/>
                    </a:moveTo>
                    <a:lnTo>
                      <a:pt x="2" y="525"/>
                    </a:lnTo>
                    <a:lnTo>
                      <a:pt x="11" y="468"/>
                    </a:lnTo>
                    <a:lnTo>
                      <a:pt x="24" y="412"/>
                    </a:lnTo>
                    <a:lnTo>
                      <a:pt x="43" y="358"/>
                    </a:lnTo>
                    <a:lnTo>
                      <a:pt x="67" y="306"/>
                    </a:lnTo>
                    <a:lnTo>
                      <a:pt x="94" y="258"/>
                    </a:lnTo>
                    <a:lnTo>
                      <a:pt x="126" y="214"/>
                    </a:lnTo>
                    <a:lnTo>
                      <a:pt x="163" y="171"/>
                    </a:lnTo>
                    <a:lnTo>
                      <a:pt x="202" y="134"/>
                    </a:lnTo>
                    <a:lnTo>
                      <a:pt x="245" y="100"/>
                    </a:lnTo>
                    <a:lnTo>
                      <a:pt x="291" y="70"/>
                    </a:lnTo>
                    <a:lnTo>
                      <a:pt x="340" y="46"/>
                    </a:lnTo>
                    <a:lnTo>
                      <a:pt x="390" y="25"/>
                    </a:lnTo>
                    <a:lnTo>
                      <a:pt x="444" y="12"/>
                    </a:lnTo>
                    <a:lnTo>
                      <a:pt x="499" y="2"/>
                    </a:lnTo>
                    <a:lnTo>
                      <a:pt x="557" y="0"/>
                    </a:lnTo>
                    <a:lnTo>
                      <a:pt x="614" y="2"/>
                    </a:lnTo>
                    <a:lnTo>
                      <a:pt x="669" y="12"/>
                    </a:lnTo>
                    <a:lnTo>
                      <a:pt x="723" y="25"/>
                    </a:lnTo>
                    <a:lnTo>
                      <a:pt x="773" y="46"/>
                    </a:lnTo>
                    <a:lnTo>
                      <a:pt x="822" y="70"/>
                    </a:lnTo>
                    <a:lnTo>
                      <a:pt x="868" y="100"/>
                    </a:lnTo>
                    <a:lnTo>
                      <a:pt x="911" y="134"/>
                    </a:lnTo>
                    <a:lnTo>
                      <a:pt x="950" y="171"/>
                    </a:lnTo>
                    <a:lnTo>
                      <a:pt x="987" y="214"/>
                    </a:lnTo>
                    <a:lnTo>
                      <a:pt x="1019" y="258"/>
                    </a:lnTo>
                    <a:lnTo>
                      <a:pt x="1046" y="306"/>
                    </a:lnTo>
                    <a:lnTo>
                      <a:pt x="1069" y="358"/>
                    </a:lnTo>
                    <a:lnTo>
                      <a:pt x="1089" y="412"/>
                    </a:lnTo>
                    <a:lnTo>
                      <a:pt x="1102" y="468"/>
                    </a:lnTo>
                    <a:lnTo>
                      <a:pt x="1111" y="525"/>
                    </a:lnTo>
                    <a:lnTo>
                      <a:pt x="1114" y="586"/>
                    </a:lnTo>
                    <a:lnTo>
                      <a:pt x="1111" y="646"/>
                    </a:lnTo>
                    <a:lnTo>
                      <a:pt x="1102" y="704"/>
                    </a:lnTo>
                    <a:lnTo>
                      <a:pt x="1089" y="761"/>
                    </a:lnTo>
                    <a:lnTo>
                      <a:pt x="1069" y="814"/>
                    </a:lnTo>
                    <a:lnTo>
                      <a:pt x="1046" y="865"/>
                    </a:lnTo>
                    <a:lnTo>
                      <a:pt x="1019" y="914"/>
                    </a:lnTo>
                    <a:lnTo>
                      <a:pt x="987" y="958"/>
                    </a:lnTo>
                    <a:lnTo>
                      <a:pt x="950" y="1000"/>
                    </a:lnTo>
                    <a:lnTo>
                      <a:pt x="911" y="1038"/>
                    </a:lnTo>
                    <a:lnTo>
                      <a:pt x="868" y="1072"/>
                    </a:lnTo>
                    <a:lnTo>
                      <a:pt x="822" y="1101"/>
                    </a:lnTo>
                    <a:lnTo>
                      <a:pt x="773" y="1125"/>
                    </a:lnTo>
                    <a:lnTo>
                      <a:pt x="723" y="1146"/>
                    </a:lnTo>
                    <a:lnTo>
                      <a:pt x="669" y="1159"/>
                    </a:lnTo>
                    <a:lnTo>
                      <a:pt x="614" y="1169"/>
                    </a:lnTo>
                    <a:lnTo>
                      <a:pt x="557" y="1172"/>
                    </a:lnTo>
                    <a:lnTo>
                      <a:pt x="499" y="1169"/>
                    </a:lnTo>
                    <a:lnTo>
                      <a:pt x="444" y="1159"/>
                    </a:lnTo>
                    <a:lnTo>
                      <a:pt x="390" y="1146"/>
                    </a:lnTo>
                    <a:lnTo>
                      <a:pt x="340" y="1125"/>
                    </a:lnTo>
                    <a:lnTo>
                      <a:pt x="291" y="1101"/>
                    </a:lnTo>
                    <a:lnTo>
                      <a:pt x="245" y="1072"/>
                    </a:lnTo>
                    <a:lnTo>
                      <a:pt x="202" y="1038"/>
                    </a:lnTo>
                    <a:lnTo>
                      <a:pt x="163" y="1000"/>
                    </a:lnTo>
                    <a:lnTo>
                      <a:pt x="126" y="958"/>
                    </a:lnTo>
                    <a:lnTo>
                      <a:pt x="94" y="914"/>
                    </a:lnTo>
                    <a:lnTo>
                      <a:pt x="67" y="865"/>
                    </a:lnTo>
                    <a:lnTo>
                      <a:pt x="43" y="814"/>
                    </a:lnTo>
                    <a:lnTo>
                      <a:pt x="24" y="761"/>
                    </a:lnTo>
                    <a:lnTo>
                      <a:pt x="11" y="704"/>
                    </a:lnTo>
                    <a:lnTo>
                      <a:pt x="2" y="646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31" name="Freeform 35">
                <a:extLst>
                  <a:ext uri="{FF2B5EF4-FFF2-40B4-BE49-F238E27FC236}">
                    <a16:creationId xmlns:a16="http://schemas.microsoft.com/office/drawing/2014/main" id="{4DD8D76D-C3D8-BCD4-41C8-BEEB4D3CE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3510"/>
                <a:ext cx="69" cy="78"/>
              </a:xfrm>
              <a:custGeom>
                <a:avLst/>
                <a:gdLst>
                  <a:gd name="T0" fmla="*/ 2 w 1114"/>
                  <a:gd name="T1" fmla="*/ 527 h 1174"/>
                  <a:gd name="T2" fmla="*/ 25 w 1114"/>
                  <a:gd name="T3" fmla="*/ 413 h 1174"/>
                  <a:gd name="T4" fmla="*/ 67 w 1114"/>
                  <a:gd name="T5" fmla="*/ 308 h 1174"/>
                  <a:gd name="T6" fmla="*/ 127 w 1114"/>
                  <a:gd name="T7" fmla="*/ 214 h 1174"/>
                  <a:gd name="T8" fmla="*/ 203 w 1114"/>
                  <a:gd name="T9" fmla="*/ 134 h 1174"/>
                  <a:gd name="T10" fmla="*/ 291 w 1114"/>
                  <a:gd name="T11" fmla="*/ 70 h 1174"/>
                  <a:gd name="T12" fmla="*/ 392 w 1114"/>
                  <a:gd name="T13" fmla="*/ 26 h 1174"/>
                  <a:gd name="T14" fmla="*/ 500 w 1114"/>
                  <a:gd name="T15" fmla="*/ 2 h 1174"/>
                  <a:gd name="T16" fmla="*/ 614 w 1114"/>
                  <a:gd name="T17" fmla="*/ 2 h 1174"/>
                  <a:gd name="T18" fmla="*/ 722 w 1114"/>
                  <a:gd name="T19" fmla="*/ 26 h 1174"/>
                  <a:gd name="T20" fmla="*/ 822 w 1114"/>
                  <a:gd name="T21" fmla="*/ 70 h 1174"/>
                  <a:gd name="T22" fmla="*/ 911 w 1114"/>
                  <a:gd name="T23" fmla="*/ 134 h 1174"/>
                  <a:gd name="T24" fmla="*/ 987 w 1114"/>
                  <a:gd name="T25" fmla="*/ 214 h 1174"/>
                  <a:gd name="T26" fmla="*/ 1047 w 1114"/>
                  <a:gd name="T27" fmla="*/ 308 h 1174"/>
                  <a:gd name="T28" fmla="*/ 1089 w 1114"/>
                  <a:gd name="T29" fmla="*/ 413 h 1174"/>
                  <a:gd name="T30" fmla="*/ 1111 w 1114"/>
                  <a:gd name="T31" fmla="*/ 527 h 1174"/>
                  <a:gd name="T32" fmla="*/ 1111 w 1114"/>
                  <a:gd name="T33" fmla="*/ 647 h 1174"/>
                  <a:gd name="T34" fmla="*/ 1089 w 1114"/>
                  <a:gd name="T35" fmla="*/ 761 h 1174"/>
                  <a:gd name="T36" fmla="*/ 1047 w 1114"/>
                  <a:gd name="T37" fmla="*/ 866 h 1174"/>
                  <a:gd name="T38" fmla="*/ 987 w 1114"/>
                  <a:gd name="T39" fmla="*/ 960 h 1174"/>
                  <a:gd name="T40" fmla="*/ 911 w 1114"/>
                  <a:gd name="T41" fmla="*/ 1040 h 1174"/>
                  <a:gd name="T42" fmla="*/ 822 w 1114"/>
                  <a:gd name="T43" fmla="*/ 1102 h 1174"/>
                  <a:gd name="T44" fmla="*/ 722 w 1114"/>
                  <a:gd name="T45" fmla="*/ 1147 h 1174"/>
                  <a:gd name="T46" fmla="*/ 614 w 1114"/>
                  <a:gd name="T47" fmla="*/ 1170 h 1174"/>
                  <a:gd name="T48" fmla="*/ 500 w 1114"/>
                  <a:gd name="T49" fmla="*/ 1170 h 1174"/>
                  <a:gd name="T50" fmla="*/ 391 w 1114"/>
                  <a:gd name="T51" fmla="*/ 1147 h 1174"/>
                  <a:gd name="T52" fmla="*/ 291 w 1114"/>
                  <a:gd name="T53" fmla="*/ 1102 h 1174"/>
                  <a:gd name="T54" fmla="*/ 203 w 1114"/>
                  <a:gd name="T55" fmla="*/ 1040 h 1174"/>
                  <a:gd name="T56" fmla="*/ 127 w 1114"/>
                  <a:gd name="T57" fmla="*/ 960 h 1174"/>
                  <a:gd name="T58" fmla="*/ 67 w 1114"/>
                  <a:gd name="T59" fmla="*/ 866 h 1174"/>
                  <a:gd name="T60" fmla="*/ 25 w 1114"/>
                  <a:gd name="T61" fmla="*/ 761 h 1174"/>
                  <a:gd name="T62" fmla="*/ 2 w 1114"/>
                  <a:gd name="T63" fmla="*/ 647 h 1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4" h="1174">
                    <a:moveTo>
                      <a:pt x="0" y="587"/>
                    </a:moveTo>
                    <a:lnTo>
                      <a:pt x="2" y="527"/>
                    </a:lnTo>
                    <a:lnTo>
                      <a:pt x="11" y="469"/>
                    </a:lnTo>
                    <a:lnTo>
                      <a:pt x="25" y="413"/>
                    </a:lnTo>
                    <a:lnTo>
                      <a:pt x="44" y="359"/>
                    </a:lnTo>
                    <a:lnTo>
                      <a:pt x="67" y="308"/>
                    </a:lnTo>
                    <a:lnTo>
                      <a:pt x="95" y="259"/>
                    </a:lnTo>
                    <a:lnTo>
                      <a:pt x="127" y="214"/>
                    </a:lnTo>
                    <a:lnTo>
                      <a:pt x="163" y="172"/>
                    </a:lnTo>
                    <a:lnTo>
                      <a:pt x="203" y="134"/>
                    </a:lnTo>
                    <a:lnTo>
                      <a:pt x="246" y="100"/>
                    </a:lnTo>
                    <a:lnTo>
                      <a:pt x="291" y="70"/>
                    </a:lnTo>
                    <a:lnTo>
                      <a:pt x="340" y="46"/>
                    </a:lnTo>
                    <a:lnTo>
                      <a:pt x="392" y="26"/>
                    </a:lnTo>
                    <a:lnTo>
                      <a:pt x="445" y="12"/>
                    </a:lnTo>
                    <a:lnTo>
                      <a:pt x="500" y="2"/>
                    </a:lnTo>
                    <a:lnTo>
                      <a:pt x="557" y="0"/>
                    </a:lnTo>
                    <a:lnTo>
                      <a:pt x="614" y="2"/>
                    </a:lnTo>
                    <a:lnTo>
                      <a:pt x="669" y="12"/>
                    </a:lnTo>
                    <a:lnTo>
                      <a:pt x="722" y="26"/>
                    </a:lnTo>
                    <a:lnTo>
                      <a:pt x="774" y="46"/>
                    </a:lnTo>
                    <a:lnTo>
                      <a:pt x="822" y="70"/>
                    </a:lnTo>
                    <a:lnTo>
                      <a:pt x="868" y="100"/>
                    </a:lnTo>
                    <a:lnTo>
                      <a:pt x="911" y="134"/>
                    </a:lnTo>
                    <a:lnTo>
                      <a:pt x="951" y="172"/>
                    </a:lnTo>
                    <a:lnTo>
                      <a:pt x="987" y="214"/>
                    </a:lnTo>
                    <a:lnTo>
                      <a:pt x="1018" y="259"/>
                    </a:lnTo>
                    <a:lnTo>
                      <a:pt x="1047" y="308"/>
                    </a:lnTo>
                    <a:lnTo>
                      <a:pt x="1070" y="359"/>
                    </a:lnTo>
                    <a:lnTo>
                      <a:pt x="1089" y="413"/>
                    </a:lnTo>
                    <a:lnTo>
                      <a:pt x="1102" y="469"/>
                    </a:lnTo>
                    <a:lnTo>
                      <a:pt x="1111" y="527"/>
                    </a:lnTo>
                    <a:lnTo>
                      <a:pt x="1114" y="587"/>
                    </a:lnTo>
                    <a:lnTo>
                      <a:pt x="1111" y="647"/>
                    </a:lnTo>
                    <a:lnTo>
                      <a:pt x="1102" y="704"/>
                    </a:lnTo>
                    <a:lnTo>
                      <a:pt x="1089" y="761"/>
                    </a:lnTo>
                    <a:lnTo>
                      <a:pt x="1070" y="815"/>
                    </a:lnTo>
                    <a:lnTo>
                      <a:pt x="1047" y="866"/>
                    </a:lnTo>
                    <a:lnTo>
                      <a:pt x="1018" y="914"/>
                    </a:lnTo>
                    <a:lnTo>
                      <a:pt x="987" y="960"/>
                    </a:lnTo>
                    <a:lnTo>
                      <a:pt x="951" y="1001"/>
                    </a:lnTo>
                    <a:lnTo>
                      <a:pt x="911" y="1040"/>
                    </a:lnTo>
                    <a:lnTo>
                      <a:pt x="868" y="1072"/>
                    </a:lnTo>
                    <a:lnTo>
                      <a:pt x="822" y="1102"/>
                    </a:lnTo>
                    <a:lnTo>
                      <a:pt x="774" y="1127"/>
                    </a:lnTo>
                    <a:lnTo>
                      <a:pt x="722" y="1147"/>
                    </a:lnTo>
                    <a:lnTo>
                      <a:pt x="669" y="1161"/>
                    </a:lnTo>
                    <a:lnTo>
                      <a:pt x="614" y="1170"/>
                    </a:lnTo>
                    <a:lnTo>
                      <a:pt x="557" y="1174"/>
                    </a:lnTo>
                    <a:lnTo>
                      <a:pt x="500" y="1170"/>
                    </a:lnTo>
                    <a:lnTo>
                      <a:pt x="444" y="1161"/>
                    </a:lnTo>
                    <a:lnTo>
                      <a:pt x="391" y="1147"/>
                    </a:lnTo>
                    <a:lnTo>
                      <a:pt x="340" y="1127"/>
                    </a:lnTo>
                    <a:lnTo>
                      <a:pt x="291" y="1102"/>
                    </a:lnTo>
                    <a:lnTo>
                      <a:pt x="245" y="1072"/>
                    </a:lnTo>
                    <a:lnTo>
                      <a:pt x="203" y="1040"/>
                    </a:lnTo>
                    <a:lnTo>
                      <a:pt x="163" y="1001"/>
                    </a:lnTo>
                    <a:lnTo>
                      <a:pt x="127" y="960"/>
                    </a:lnTo>
                    <a:lnTo>
                      <a:pt x="94" y="914"/>
                    </a:lnTo>
                    <a:lnTo>
                      <a:pt x="67" y="866"/>
                    </a:lnTo>
                    <a:lnTo>
                      <a:pt x="44" y="815"/>
                    </a:lnTo>
                    <a:lnTo>
                      <a:pt x="25" y="761"/>
                    </a:lnTo>
                    <a:lnTo>
                      <a:pt x="11" y="704"/>
                    </a:lnTo>
                    <a:lnTo>
                      <a:pt x="2" y="647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32" name="Freeform 36">
                <a:extLst>
                  <a:ext uri="{FF2B5EF4-FFF2-40B4-BE49-F238E27FC236}">
                    <a16:creationId xmlns:a16="http://schemas.microsoft.com/office/drawing/2014/main" id="{0F50421A-93DB-BFF6-C511-8880804AF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3462"/>
                <a:ext cx="70" cy="79"/>
              </a:xfrm>
              <a:custGeom>
                <a:avLst/>
                <a:gdLst>
                  <a:gd name="T0" fmla="*/ 2 w 1114"/>
                  <a:gd name="T1" fmla="*/ 526 h 1173"/>
                  <a:gd name="T2" fmla="*/ 24 w 1114"/>
                  <a:gd name="T3" fmla="*/ 411 h 1173"/>
                  <a:gd name="T4" fmla="*/ 67 w 1114"/>
                  <a:gd name="T5" fmla="*/ 307 h 1173"/>
                  <a:gd name="T6" fmla="*/ 126 w 1114"/>
                  <a:gd name="T7" fmla="*/ 213 h 1173"/>
                  <a:gd name="T8" fmla="*/ 202 w 1114"/>
                  <a:gd name="T9" fmla="*/ 133 h 1173"/>
                  <a:gd name="T10" fmla="*/ 291 w 1114"/>
                  <a:gd name="T11" fmla="*/ 71 h 1173"/>
                  <a:gd name="T12" fmla="*/ 391 w 1114"/>
                  <a:gd name="T13" fmla="*/ 26 h 1173"/>
                  <a:gd name="T14" fmla="*/ 499 w 1114"/>
                  <a:gd name="T15" fmla="*/ 2 h 1173"/>
                  <a:gd name="T16" fmla="*/ 614 w 1114"/>
                  <a:gd name="T17" fmla="*/ 2 h 1173"/>
                  <a:gd name="T18" fmla="*/ 723 w 1114"/>
                  <a:gd name="T19" fmla="*/ 26 h 1173"/>
                  <a:gd name="T20" fmla="*/ 822 w 1114"/>
                  <a:gd name="T21" fmla="*/ 71 h 1173"/>
                  <a:gd name="T22" fmla="*/ 911 w 1114"/>
                  <a:gd name="T23" fmla="*/ 133 h 1173"/>
                  <a:gd name="T24" fmla="*/ 987 w 1114"/>
                  <a:gd name="T25" fmla="*/ 213 h 1173"/>
                  <a:gd name="T26" fmla="*/ 1046 w 1114"/>
                  <a:gd name="T27" fmla="*/ 307 h 1173"/>
                  <a:gd name="T28" fmla="*/ 1089 w 1114"/>
                  <a:gd name="T29" fmla="*/ 411 h 1173"/>
                  <a:gd name="T30" fmla="*/ 1111 w 1114"/>
                  <a:gd name="T31" fmla="*/ 526 h 1173"/>
                  <a:gd name="T32" fmla="*/ 1111 w 1114"/>
                  <a:gd name="T33" fmla="*/ 646 h 1173"/>
                  <a:gd name="T34" fmla="*/ 1089 w 1114"/>
                  <a:gd name="T35" fmla="*/ 760 h 1173"/>
                  <a:gd name="T36" fmla="*/ 1046 w 1114"/>
                  <a:gd name="T37" fmla="*/ 865 h 1173"/>
                  <a:gd name="T38" fmla="*/ 987 w 1114"/>
                  <a:gd name="T39" fmla="*/ 959 h 1173"/>
                  <a:gd name="T40" fmla="*/ 911 w 1114"/>
                  <a:gd name="T41" fmla="*/ 1039 h 1173"/>
                  <a:gd name="T42" fmla="*/ 822 w 1114"/>
                  <a:gd name="T43" fmla="*/ 1101 h 1173"/>
                  <a:gd name="T44" fmla="*/ 723 w 1114"/>
                  <a:gd name="T45" fmla="*/ 1146 h 1173"/>
                  <a:gd name="T46" fmla="*/ 614 w 1114"/>
                  <a:gd name="T47" fmla="*/ 1170 h 1173"/>
                  <a:gd name="T48" fmla="*/ 499 w 1114"/>
                  <a:gd name="T49" fmla="*/ 1170 h 1173"/>
                  <a:gd name="T50" fmla="*/ 391 w 1114"/>
                  <a:gd name="T51" fmla="*/ 1146 h 1173"/>
                  <a:gd name="T52" fmla="*/ 291 w 1114"/>
                  <a:gd name="T53" fmla="*/ 1101 h 1173"/>
                  <a:gd name="T54" fmla="*/ 202 w 1114"/>
                  <a:gd name="T55" fmla="*/ 1039 h 1173"/>
                  <a:gd name="T56" fmla="*/ 126 w 1114"/>
                  <a:gd name="T57" fmla="*/ 959 h 1173"/>
                  <a:gd name="T58" fmla="*/ 67 w 1114"/>
                  <a:gd name="T59" fmla="*/ 865 h 1173"/>
                  <a:gd name="T60" fmla="*/ 24 w 1114"/>
                  <a:gd name="T61" fmla="*/ 760 h 1173"/>
                  <a:gd name="T62" fmla="*/ 2 w 1114"/>
                  <a:gd name="T63" fmla="*/ 646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4" h="1173">
                    <a:moveTo>
                      <a:pt x="0" y="587"/>
                    </a:moveTo>
                    <a:lnTo>
                      <a:pt x="2" y="526"/>
                    </a:lnTo>
                    <a:lnTo>
                      <a:pt x="11" y="467"/>
                    </a:lnTo>
                    <a:lnTo>
                      <a:pt x="24" y="411"/>
                    </a:lnTo>
                    <a:lnTo>
                      <a:pt x="44" y="358"/>
                    </a:lnTo>
                    <a:lnTo>
                      <a:pt x="67" y="307"/>
                    </a:lnTo>
                    <a:lnTo>
                      <a:pt x="95" y="258"/>
                    </a:lnTo>
                    <a:lnTo>
                      <a:pt x="126" y="213"/>
                    </a:lnTo>
                    <a:lnTo>
                      <a:pt x="163" y="172"/>
                    </a:lnTo>
                    <a:lnTo>
                      <a:pt x="202" y="133"/>
                    </a:lnTo>
                    <a:lnTo>
                      <a:pt x="246" y="99"/>
                    </a:lnTo>
                    <a:lnTo>
                      <a:pt x="291" y="71"/>
                    </a:lnTo>
                    <a:lnTo>
                      <a:pt x="340" y="46"/>
                    </a:lnTo>
                    <a:lnTo>
                      <a:pt x="391" y="26"/>
                    </a:lnTo>
                    <a:lnTo>
                      <a:pt x="445" y="12"/>
                    </a:lnTo>
                    <a:lnTo>
                      <a:pt x="499" y="2"/>
                    </a:lnTo>
                    <a:lnTo>
                      <a:pt x="557" y="0"/>
                    </a:lnTo>
                    <a:lnTo>
                      <a:pt x="614" y="2"/>
                    </a:lnTo>
                    <a:lnTo>
                      <a:pt x="669" y="12"/>
                    </a:lnTo>
                    <a:lnTo>
                      <a:pt x="723" y="26"/>
                    </a:lnTo>
                    <a:lnTo>
                      <a:pt x="773" y="46"/>
                    </a:lnTo>
                    <a:lnTo>
                      <a:pt x="822" y="71"/>
                    </a:lnTo>
                    <a:lnTo>
                      <a:pt x="868" y="99"/>
                    </a:lnTo>
                    <a:lnTo>
                      <a:pt x="911" y="133"/>
                    </a:lnTo>
                    <a:lnTo>
                      <a:pt x="950" y="172"/>
                    </a:lnTo>
                    <a:lnTo>
                      <a:pt x="987" y="213"/>
                    </a:lnTo>
                    <a:lnTo>
                      <a:pt x="1019" y="258"/>
                    </a:lnTo>
                    <a:lnTo>
                      <a:pt x="1046" y="307"/>
                    </a:lnTo>
                    <a:lnTo>
                      <a:pt x="1070" y="358"/>
                    </a:lnTo>
                    <a:lnTo>
                      <a:pt x="1089" y="411"/>
                    </a:lnTo>
                    <a:lnTo>
                      <a:pt x="1102" y="467"/>
                    </a:lnTo>
                    <a:lnTo>
                      <a:pt x="1111" y="526"/>
                    </a:lnTo>
                    <a:lnTo>
                      <a:pt x="1114" y="587"/>
                    </a:lnTo>
                    <a:lnTo>
                      <a:pt x="1111" y="646"/>
                    </a:lnTo>
                    <a:lnTo>
                      <a:pt x="1102" y="704"/>
                    </a:lnTo>
                    <a:lnTo>
                      <a:pt x="1089" y="760"/>
                    </a:lnTo>
                    <a:lnTo>
                      <a:pt x="1070" y="814"/>
                    </a:lnTo>
                    <a:lnTo>
                      <a:pt x="1046" y="865"/>
                    </a:lnTo>
                    <a:lnTo>
                      <a:pt x="1019" y="913"/>
                    </a:lnTo>
                    <a:lnTo>
                      <a:pt x="987" y="959"/>
                    </a:lnTo>
                    <a:lnTo>
                      <a:pt x="950" y="1000"/>
                    </a:lnTo>
                    <a:lnTo>
                      <a:pt x="911" y="1039"/>
                    </a:lnTo>
                    <a:lnTo>
                      <a:pt x="868" y="1072"/>
                    </a:lnTo>
                    <a:lnTo>
                      <a:pt x="822" y="1101"/>
                    </a:lnTo>
                    <a:lnTo>
                      <a:pt x="773" y="1126"/>
                    </a:lnTo>
                    <a:lnTo>
                      <a:pt x="723" y="1146"/>
                    </a:lnTo>
                    <a:lnTo>
                      <a:pt x="669" y="1160"/>
                    </a:lnTo>
                    <a:lnTo>
                      <a:pt x="614" y="1170"/>
                    </a:lnTo>
                    <a:lnTo>
                      <a:pt x="557" y="1173"/>
                    </a:lnTo>
                    <a:lnTo>
                      <a:pt x="499" y="1170"/>
                    </a:lnTo>
                    <a:lnTo>
                      <a:pt x="445" y="1160"/>
                    </a:lnTo>
                    <a:lnTo>
                      <a:pt x="391" y="1146"/>
                    </a:lnTo>
                    <a:lnTo>
                      <a:pt x="340" y="1126"/>
                    </a:lnTo>
                    <a:lnTo>
                      <a:pt x="291" y="1101"/>
                    </a:lnTo>
                    <a:lnTo>
                      <a:pt x="246" y="1072"/>
                    </a:lnTo>
                    <a:lnTo>
                      <a:pt x="202" y="1039"/>
                    </a:lnTo>
                    <a:lnTo>
                      <a:pt x="163" y="1000"/>
                    </a:lnTo>
                    <a:lnTo>
                      <a:pt x="126" y="959"/>
                    </a:lnTo>
                    <a:lnTo>
                      <a:pt x="95" y="913"/>
                    </a:lnTo>
                    <a:lnTo>
                      <a:pt x="67" y="865"/>
                    </a:lnTo>
                    <a:lnTo>
                      <a:pt x="44" y="814"/>
                    </a:lnTo>
                    <a:lnTo>
                      <a:pt x="24" y="760"/>
                    </a:lnTo>
                    <a:lnTo>
                      <a:pt x="11" y="704"/>
                    </a:lnTo>
                    <a:lnTo>
                      <a:pt x="2" y="646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33" name="Freeform 37">
                <a:extLst>
                  <a:ext uri="{FF2B5EF4-FFF2-40B4-BE49-F238E27FC236}">
                    <a16:creationId xmlns:a16="http://schemas.microsoft.com/office/drawing/2014/main" id="{99E13B2E-7150-25F1-C96C-EAA0F8AFC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8" y="3462"/>
                <a:ext cx="70" cy="78"/>
              </a:xfrm>
              <a:custGeom>
                <a:avLst/>
                <a:gdLst>
                  <a:gd name="T0" fmla="*/ 2 w 1115"/>
                  <a:gd name="T1" fmla="*/ 526 h 1173"/>
                  <a:gd name="T2" fmla="*/ 25 w 1115"/>
                  <a:gd name="T3" fmla="*/ 412 h 1173"/>
                  <a:gd name="T4" fmla="*/ 67 w 1115"/>
                  <a:gd name="T5" fmla="*/ 307 h 1173"/>
                  <a:gd name="T6" fmla="*/ 128 w 1115"/>
                  <a:gd name="T7" fmla="*/ 214 h 1173"/>
                  <a:gd name="T8" fmla="*/ 203 w 1115"/>
                  <a:gd name="T9" fmla="*/ 134 h 1173"/>
                  <a:gd name="T10" fmla="*/ 292 w 1115"/>
                  <a:gd name="T11" fmla="*/ 70 h 1173"/>
                  <a:gd name="T12" fmla="*/ 392 w 1115"/>
                  <a:gd name="T13" fmla="*/ 25 h 1173"/>
                  <a:gd name="T14" fmla="*/ 501 w 1115"/>
                  <a:gd name="T15" fmla="*/ 2 h 1173"/>
                  <a:gd name="T16" fmla="*/ 615 w 1115"/>
                  <a:gd name="T17" fmla="*/ 2 h 1173"/>
                  <a:gd name="T18" fmla="*/ 723 w 1115"/>
                  <a:gd name="T19" fmla="*/ 25 h 1173"/>
                  <a:gd name="T20" fmla="*/ 823 w 1115"/>
                  <a:gd name="T21" fmla="*/ 70 h 1173"/>
                  <a:gd name="T22" fmla="*/ 912 w 1115"/>
                  <a:gd name="T23" fmla="*/ 134 h 1173"/>
                  <a:gd name="T24" fmla="*/ 988 w 1115"/>
                  <a:gd name="T25" fmla="*/ 214 h 1173"/>
                  <a:gd name="T26" fmla="*/ 1047 w 1115"/>
                  <a:gd name="T27" fmla="*/ 307 h 1173"/>
                  <a:gd name="T28" fmla="*/ 1090 w 1115"/>
                  <a:gd name="T29" fmla="*/ 412 h 1173"/>
                  <a:gd name="T30" fmla="*/ 1112 w 1115"/>
                  <a:gd name="T31" fmla="*/ 526 h 1173"/>
                  <a:gd name="T32" fmla="*/ 1112 w 1115"/>
                  <a:gd name="T33" fmla="*/ 647 h 1173"/>
                  <a:gd name="T34" fmla="*/ 1090 w 1115"/>
                  <a:gd name="T35" fmla="*/ 760 h 1173"/>
                  <a:gd name="T36" fmla="*/ 1047 w 1115"/>
                  <a:gd name="T37" fmla="*/ 866 h 1173"/>
                  <a:gd name="T38" fmla="*/ 988 w 1115"/>
                  <a:gd name="T39" fmla="*/ 959 h 1173"/>
                  <a:gd name="T40" fmla="*/ 912 w 1115"/>
                  <a:gd name="T41" fmla="*/ 1039 h 1173"/>
                  <a:gd name="T42" fmla="*/ 823 w 1115"/>
                  <a:gd name="T43" fmla="*/ 1102 h 1173"/>
                  <a:gd name="T44" fmla="*/ 723 w 1115"/>
                  <a:gd name="T45" fmla="*/ 1147 h 1173"/>
                  <a:gd name="T46" fmla="*/ 615 w 1115"/>
                  <a:gd name="T47" fmla="*/ 1170 h 1173"/>
                  <a:gd name="T48" fmla="*/ 501 w 1115"/>
                  <a:gd name="T49" fmla="*/ 1170 h 1173"/>
                  <a:gd name="T50" fmla="*/ 392 w 1115"/>
                  <a:gd name="T51" fmla="*/ 1147 h 1173"/>
                  <a:gd name="T52" fmla="*/ 292 w 1115"/>
                  <a:gd name="T53" fmla="*/ 1102 h 1173"/>
                  <a:gd name="T54" fmla="*/ 203 w 1115"/>
                  <a:gd name="T55" fmla="*/ 1039 h 1173"/>
                  <a:gd name="T56" fmla="*/ 128 w 1115"/>
                  <a:gd name="T57" fmla="*/ 959 h 1173"/>
                  <a:gd name="T58" fmla="*/ 67 w 1115"/>
                  <a:gd name="T59" fmla="*/ 866 h 1173"/>
                  <a:gd name="T60" fmla="*/ 25 w 1115"/>
                  <a:gd name="T61" fmla="*/ 760 h 1173"/>
                  <a:gd name="T62" fmla="*/ 2 w 1115"/>
                  <a:gd name="T63" fmla="*/ 647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5" h="1173">
                    <a:moveTo>
                      <a:pt x="0" y="587"/>
                    </a:moveTo>
                    <a:lnTo>
                      <a:pt x="2" y="526"/>
                    </a:lnTo>
                    <a:lnTo>
                      <a:pt x="11" y="469"/>
                    </a:lnTo>
                    <a:lnTo>
                      <a:pt x="25" y="412"/>
                    </a:lnTo>
                    <a:lnTo>
                      <a:pt x="44" y="358"/>
                    </a:lnTo>
                    <a:lnTo>
                      <a:pt x="67" y="307"/>
                    </a:lnTo>
                    <a:lnTo>
                      <a:pt x="95" y="258"/>
                    </a:lnTo>
                    <a:lnTo>
                      <a:pt x="128" y="214"/>
                    </a:lnTo>
                    <a:lnTo>
                      <a:pt x="164" y="172"/>
                    </a:lnTo>
                    <a:lnTo>
                      <a:pt x="203" y="134"/>
                    </a:lnTo>
                    <a:lnTo>
                      <a:pt x="246" y="100"/>
                    </a:lnTo>
                    <a:lnTo>
                      <a:pt x="292" y="70"/>
                    </a:lnTo>
                    <a:lnTo>
                      <a:pt x="341" y="45"/>
                    </a:lnTo>
                    <a:lnTo>
                      <a:pt x="392" y="25"/>
                    </a:lnTo>
                    <a:lnTo>
                      <a:pt x="446" y="11"/>
                    </a:lnTo>
                    <a:lnTo>
                      <a:pt x="501" y="2"/>
                    </a:lnTo>
                    <a:lnTo>
                      <a:pt x="558" y="0"/>
                    </a:lnTo>
                    <a:lnTo>
                      <a:pt x="615" y="2"/>
                    </a:lnTo>
                    <a:lnTo>
                      <a:pt x="669" y="11"/>
                    </a:lnTo>
                    <a:lnTo>
                      <a:pt x="723" y="25"/>
                    </a:lnTo>
                    <a:lnTo>
                      <a:pt x="775" y="45"/>
                    </a:lnTo>
                    <a:lnTo>
                      <a:pt x="823" y="70"/>
                    </a:lnTo>
                    <a:lnTo>
                      <a:pt x="869" y="100"/>
                    </a:lnTo>
                    <a:lnTo>
                      <a:pt x="912" y="134"/>
                    </a:lnTo>
                    <a:lnTo>
                      <a:pt x="951" y="172"/>
                    </a:lnTo>
                    <a:lnTo>
                      <a:pt x="988" y="214"/>
                    </a:lnTo>
                    <a:lnTo>
                      <a:pt x="1019" y="258"/>
                    </a:lnTo>
                    <a:lnTo>
                      <a:pt x="1047" y="307"/>
                    </a:lnTo>
                    <a:lnTo>
                      <a:pt x="1071" y="358"/>
                    </a:lnTo>
                    <a:lnTo>
                      <a:pt x="1090" y="412"/>
                    </a:lnTo>
                    <a:lnTo>
                      <a:pt x="1103" y="469"/>
                    </a:lnTo>
                    <a:lnTo>
                      <a:pt x="1112" y="526"/>
                    </a:lnTo>
                    <a:lnTo>
                      <a:pt x="1115" y="587"/>
                    </a:lnTo>
                    <a:lnTo>
                      <a:pt x="1112" y="647"/>
                    </a:lnTo>
                    <a:lnTo>
                      <a:pt x="1103" y="704"/>
                    </a:lnTo>
                    <a:lnTo>
                      <a:pt x="1090" y="760"/>
                    </a:lnTo>
                    <a:lnTo>
                      <a:pt x="1071" y="815"/>
                    </a:lnTo>
                    <a:lnTo>
                      <a:pt x="1047" y="866"/>
                    </a:lnTo>
                    <a:lnTo>
                      <a:pt x="1019" y="914"/>
                    </a:lnTo>
                    <a:lnTo>
                      <a:pt x="988" y="959"/>
                    </a:lnTo>
                    <a:lnTo>
                      <a:pt x="951" y="1001"/>
                    </a:lnTo>
                    <a:lnTo>
                      <a:pt x="912" y="1039"/>
                    </a:lnTo>
                    <a:lnTo>
                      <a:pt x="869" y="1072"/>
                    </a:lnTo>
                    <a:lnTo>
                      <a:pt x="823" y="1102"/>
                    </a:lnTo>
                    <a:lnTo>
                      <a:pt x="775" y="1126"/>
                    </a:lnTo>
                    <a:lnTo>
                      <a:pt x="723" y="1147"/>
                    </a:lnTo>
                    <a:lnTo>
                      <a:pt x="669" y="1160"/>
                    </a:lnTo>
                    <a:lnTo>
                      <a:pt x="615" y="1170"/>
                    </a:lnTo>
                    <a:lnTo>
                      <a:pt x="558" y="1173"/>
                    </a:lnTo>
                    <a:lnTo>
                      <a:pt x="501" y="1170"/>
                    </a:lnTo>
                    <a:lnTo>
                      <a:pt x="446" y="1160"/>
                    </a:lnTo>
                    <a:lnTo>
                      <a:pt x="392" y="1147"/>
                    </a:lnTo>
                    <a:lnTo>
                      <a:pt x="341" y="1126"/>
                    </a:lnTo>
                    <a:lnTo>
                      <a:pt x="292" y="1102"/>
                    </a:lnTo>
                    <a:lnTo>
                      <a:pt x="246" y="1072"/>
                    </a:lnTo>
                    <a:lnTo>
                      <a:pt x="203" y="1039"/>
                    </a:lnTo>
                    <a:lnTo>
                      <a:pt x="164" y="1001"/>
                    </a:lnTo>
                    <a:lnTo>
                      <a:pt x="128" y="959"/>
                    </a:lnTo>
                    <a:lnTo>
                      <a:pt x="95" y="914"/>
                    </a:lnTo>
                    <a:lnTo>
                      <a:pt x="67" y="866"/>
                    </a:lnTo>
                    <a:lnTo>
                      <a:pt x="44" y="815"/>
                    </a:lnTo>
                    <a:lnTo>
                      <a:pt x="25" y="760"/>
                    </a:lnTo>
                    <a:lnTo>
                      <a:pt x="11" y="704"/>
                    </a:lnTo>
                    <a:lnTo>
                      <a:pt x="2" y="647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34" name="Freeform 38">
                <a:extLst>
                  <a:ext uri="{FF2B5EF4-FFF2-40B4-BE49-F238E27FC236}">
                    <a16:creationId xmlns:a16="http://schemas.microsoft.com/office/drawing/2014/main" id="{41DDAD26-C9D2-0797-724A-855113AEA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3510"/>
                <a:ext cx="70" cy="79"/>
              </a:xfrm>
              <a:custGeom>
                <a:avLst/>
                <a:gdLst>
                  <a:gd name="T0" fmla="*/ 2 w 1114"/>
                  <a:gd name="T1" fmla="*/ 525 h 1172"/>
                  <a:gd name="T2" fmla="*/ 24 w 1114"/>
                  <a:gd name="T3" fmla="*/ 412 h 1172"/>
                  <a:gd name="T4" fmla="*/ 66 w 1114"/>
                  <a:gd name="T5" fmla="*/ 306 h 1172"/>
                  <a:gd name="T6" fmla="*/ 126 w 1114"/>
                  <a:gd name="T7" fmla="*/ 213 h 1172"/>
                  <a:gd name="T8" fmla="*/ 202 w 1114"/>
                  <a:gd name="T9" fmla="*/ 133 h 1172"/>
                  <a:gd name="T10" fmla="*/ 291 w 1114"/>
                  <a:gd name="T11" fmla="*/ 70 h 1172"/>
                  <a:gd name="T12" fmla="*/ 390 w 1114"/>
                  <a:gd name="T13" fmla="*/ 25 h 1172"/>
                  <a:gd name="T14" fmla="*/ 499 w 1114"/>
                  <a:gd name="T15" fmla="*/ 2 h 1172"/>
                  <a:gd name="T16" fmla="*/ 613 w 1114"/>
                  <a:gd name="T17" fmla="*/ 2 h 1172"/>
                  <a:gd name="T18" fmla="*/ 721 w 1114"/>
                  <a:gd name="T19" fmla="*/ 25 h 1172"/>
                  <a:gd name="T20" fmla="*/ 821 w 1114"/>
                  <a:gd name="T21" fmla="*/ 70 h 1172"/>
                  <a:gd name="T22" fmla="*/ 910 w 1114"/>
                  <a:gd name="T23" fmla="*/ 133 h 1172"/>
                  <a:gd name="T24" fmla="*/ 986 w 1114"/>
                  <a:gd name="T25" fmla="*/ 213 h 1172"/>
                  <a:gd name="T26" fmla="*/ 1046 w 1114"/>
                  <a:gd name="T27" fmla="*/ 306 h 1172"/>
                  <a:gd name="T28" fmla="*/ 1088 w 1114"/>
                  <a:gd name="T29" fmla="*/ 412 h 1172"/>
                  <a:gd name="T30" fmla="*/ 1110 w 1114"/>
                  <a:gd name="T31" fmla="*/ 525 h 1172"/>
                  <a:gd name="T32" fmla="*/ 1110 w 1114"/>
                  <a:gd name="T33" fmla="*/ 646 h 1172"/>
                  <a:gd name="T34" fmla="*/ 1088 w 1114"/>
                  <a:gd name="T35" fmla="*/ 761 h 1172"/>
                  <a:gd name="T36" fmla="*/ 1046 w 1114"/>
                  <a:gd name="T37" fmla="*/ 865 h 1172"/>
                  <a:gd name="T38" fmla="*/ 986 w 1114"/>
                  <a:gd name="T39" fmla="*/ 958 h 1172"/>
                  <a:gd name="T40" fmla="*/ 910 w 1114"/>
                  <a:gd name="T41" fmla="*/ 1038 h 1172"/>
                  <a:gd name="T42" fmla="*/ 821 w 1114"/>
                  <a:gd name="T43" fmla="*/ 1101 h 1172"/>
                  <a:gd name="T44" fmla="*/ 721 w 1114"/>
                  <a:gd name="T45" fmla="*/ 1146 h 1172"/>
                  <a:gd name="T46" fmla="*/ 613 w 1114"/>
                  <a:gd name="T47" fmla="*/ 1169 h 1172"/>
                  <a:gd name="T48" fmla="*/ 499 w 1114"/>
                  <a:gd name="T49" fmla="*/ 1169 h 1172"/>
                  <a:gd name="T50" fmla="*/ 390 w 1114"/>
                  <a:gd name="T51" fmla="*/ 1146 h 1172"/>
                  <a:gd name="T52" fmla="*/ 291 w 1114"/>
                  <a:gd name="T53" fmla="*/ 1101 h 1172"/>
                  <a:gd name="T54" fmla="*/ 202 w 1114"/>
                  <a:gd name="T55" fmla="*/ 1038 h 1172"/>
                  <a:gd name="T56" fmla="*/ 126 w 1114"/>
                  <a:gd name="T57" fmla="*/ 958 h 1172"/>
                  <a:gd name="T58" fmla="*/ 66 w 1114"/>
                  <a:gd name="T59" fmla="*/ 865 h 1172"/>
                  <a:gd name="T60" fmla="*/ 24 w 1114"/>
                  <a:gd name="T61" fmla="*/ 761 h 1172"/>
                  <a:gd name="T62" fmla="*/ 2 w 1114"/>
                  <a:gd name="T63" fmla="*/ 646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4" h="1172">
                    <a:moveTo>
                      <a:pt x="0" y="586"/>
                    </a:moveTo>
                    <a:lnTo>
                      <a:pt x="2" y="525"/>
                    </a:lnTo>
                    <a:lnTo>
                      <a:pt x="11" y="468"/>
                    </a:lnTo>
                    <a:lnTo>
                      <a:pt x="24" y="412"/>
                    </a:lnTo>
                    <a:lnTo>
                      <a:pt x="43" y="357"/>
                    </a:lnTo>
                    <a:lnTo>
                      <a:pt x="66" y="306"/>
                    </a:lnTo>
                    <a:lnTo>
                      <a:pt x="94" y="258"/>
                    </a:lnTo>
                    <a:lnTo>
                      <a:pt x="126" y="213"/>
                    </a:lnTo>
                    <a:lnTo>
                      <a:pt x="162" y="171"/>
                    </a:lnTo>
                    <a:lnTo>
                      <a:pt x="202" y="133"/>
                    </a:lnTo>
                    <a:lnTo>
                      <a:pt x="244" y="100"/>
                    </a:lnTo>
                    <a:lnTo>
                      <a:pt x="291" y="70"/>
                    </a:lnTo>
                    <a:lnTo>
                      <a:pt x="339" y="46"/>
                    </a:lnTo>
                    <a:lnTo>
                      <a:pt x="390" y="25"/>
                    </a:lnTo>
                    <a:lnTo>
                      <a:pt x="443" y="12"/>
                    </a:lnTo>
                    <a:lnTo>
                      <a:pt x="499" y="2"/>
                    </a:lnTo>
                    <a:lnTo>
                      <a:pt x="557" y="0"/>
                    </a:lnTo>
                    <a:lnTo>
                      <a:pt x="613" y="2"/>
                    </a:lnTo>
                    <a:lnTo>
                      <a:pt x="668" y="12"/>
                    </a:lnTo>
                    <a:lnTo>
                      <a:pt x="721" y="25"/>
                    </a:lnTo>
                    <a:lnTo>
                      <a:pt x="773" y="46"/>
                    </a:lnTo>
                    <a:lnTo>
                      <a:pt x="821" y="70"/>
                    </a:lnTo>
                    <a:lnTo>
                      <a:pt x="867" y="100"/>
                    </a:lnTo>
                    <a:lnTo>
                      <a:pt x="910" y="133"/>
                    </a:lnTo>
                    <a:lnTo>
                      <a:pt x="950" y="171"/>
                    </a:lnTo>
                    <a:lnTo>
                      <a:pt x="986" y="213"/>
                    </a:lnTo>
                    <a:lnTo>
                      <a:pt x="1017" y="258"/>
                    </a:lnTo>
                    <a:lnTo>
                      <a:pt x="1046" y="306"/>
                    </a:lnTo>
                    <a:lnTo>
                      <a:pt x="1069" y="357"/>
                    </a:lnTo>
                    <a:lnTo>
                      <a:pt x="1088" y="412"/>
                    </a:lnTo>
                    <a:lnTo>
                      <a:pt x="1101" y="468"/>
                    </a:lnTo>
                    <a:lnTo>
                      <a:pt x="1110" y="525"/>
                    </a:lnTo>
                    <a:lnTo>
                      <a:pt x="1114" y="586"/>
                    </a:lnTo>
                    <a:lnTo>
                      <a:pt x="1110" y="646"/>
                    </a:lnTo>
                    <a:lnTo>
                      <a:pt x="1101" y="704"/>
                    </a:lnTo>
                    <a:lnTo>
                      <a:pt x="1088" y="761"/>
                    </a:lnTo>
                    <a:lnTo>
                      <a:pt x="1069" y="814"/>
                    </a:lnTo>
                    <a:lnTo>
                      <a:pt x="1046" y="865"/>
                    </a:lnTo>
                    <a:lnTo>
                      <a:pt x="1017" y="914"/>
                    </a:lnTo>
                    <a:lnTo>
                      <a:pt x="986" y="958"/>
                    </a:lnTo>
                    <a:lnTo>
                      <a:pt x="950" y="1000"/>
                    </a:lnTo>
                    <a:lnTo>
                      <a:pt x="910" y="1038"/>
                    </a:lnTo>
                    <a:lnTo>
                      <a:pt x="867" y="1072"/>
                    </a:lnTo>
                    <a:lnTo>
                      <a:pt x="821" y="1101"/>
                    </a:lnTo>
                    <a:lnTo>
                      <a:pt x="773" y="1125"/>
                    </a:lnTo>
                    <a:lnTo>
                      <a:pt x="721" y="1146"/>
                    </a:lnTo>
                    <a:lnTo>
                      <a:pt x="668" y="1159"/>
                    </a:lnTo>
                    <a:lnTo>
                      <a:pt x="613" y="1169"/>
                    </a:lnTo>
                    <a:lnTo>
                      <a:pt x="557" y="1172"/>
                    </a:lnTo>
                    <a:lnTo>
                      <a:pt x="499" y="1169"/>
                    </a:lnTo>
                    <a:lnTo>
                      <a:pt x="443" y="1159"/>
                    </a:lnTo>
                    <a:lnTo>
                      <a:pt x="390" y="1146"/>
                    </a:lnTo>
                    <a:lnTo>
                      <a:pt x="339" y="1125"/>
                    </a:lnTo>
                    <a:lnTo>
                      <a:pt x="291" y="1101"/>
                    </a:lnTo>
                    <a:lnTo>
                      <a:pt x="244" y="1072"/>
                    </a:lnTo>
                    <a:lnTo>
                      <a:pt x="202" y="1038"/>
                    </a:lnTo>
                    <a:lnTo>
                      <a:pt x="162" y="1000"/>
                    </a:lnTo>
                    <a:lnTo>
                      <a:pt x="126" y="958"/>
                    </a:lnTo>
                    <a:lnTo>
                      <a:pt x="94" y="914"/>
                    </a:lnTo>
                    <a:lnTo>
                      <a:pt x="66" y="865"/>
                    </a:lnTo>
                    <a:lnTo>
                      <a:pt x="43" y="814"/>
                    </a:lnTo>
                    <a:lnTo>
                      <a:pt x="24" y="761"/>
                    </a:lnTo>
                    <a:lnTo>
                      <a:pt x="11" y="704"/>
                    </a:lnTo>
                    <a:lnTo>
                      <a:pt x="2" y="646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35" name="Freeform 39">
                <a:extLst>
                  <a:ext uri="{FF2B5EF4-FFF2-40B4-BE49-F238E27FC236}">
                    <a16:creationId xmlns:a16="http://schemas.microsoft.com/office/drawing/2014/main" id="{54EB135D-ACCC-BDF6-A0C1-542140EA1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2" y="3606"/>
                <a:ext cx="70" cy="79"/>
              </a:xfrm>
              <a:custGeom>
                <a:avLst/>
                <a:gdLst>
                  <a:gd name="T0" fmla="*/ 2 w 1114"/>
                  <a:gd name="T1" fmla="*/ 526 h 1174"/>
                  <a:gd name="T2" fmla="*/ 24 w 1114"/>
                  <a:gd name="T3" fmla="*/ 412 h 1174"/>
                  <a:gd name="T4" fmla="*/ 67 w 1114"/>
                  <a:gd name="T5" fmla="*/ 306 h 1174"/>
                  <a:gd name="T6" fmla="*/ 126 w 1114"/>
                  <a:gd name="T7" fmla="*/ 214 h 1174"/>
                  <a:gd name="T8" fmla="*/ 202 w 1114"/>
                  <a:gd name="T9" fmla="*/ 134 h 1174"/>
                  <a:gd name="T10" fmla="*/ 291 w 1114"/>
                  <a:gd name="T11" fmla="*/ 70 h 1174"/>
                  <a:gd name="T12" fmla="*/ 390 w 1114"/>
                  <a:gd name="T13" fmla="*/ 26 h 1174"/>
                  <a:gd name="T14" fmla="*/ 499 w 1114"/>
                  <a:gd name="T15" fmla="*/ 2 h 1174"/>
                  <a:gd name="T16" fmla="*/ 614 w 1114"/>
                  <a:gd name="T17" fmla="*/ 2 h 1174"/>
                  <a:gd name="T18" fmla="*/ 722 w 1114"/>
                  <a:gd name="T19" fmla="*/ 26 h 1174"/>
                  <a:gd name="T20" fmla="*/ 822 w 1114"/>
                  <a:gd name="T21" fmla="*/ 70 h 1174"/>
                  <a:gd name="T22" fmla="*/ 911 w 1114"/>
                  <a:gd name="T23" fmla="*/ 134 h 1174"/>
                  <a:gd name="T24" fmla="*/ 987 w 1114"/>
                  <a:gd name="T25" fmla="*/ 214 h 1174"/>
                  <a:gd name="T26" fmla="*/ 1046 w 1114"/>
                  <a:gd name="T27" fmla="*/ 308 h 1174"/>
                  <a:gd name="T28" fmla="*/ 1089 w 1114"/>
                  <a:gd name="T29" fmla="*/ 413 h 1174"/>
                  <a:gd name="T30" fmla="*/ 1111 w 1114"/>
                  <a:gd name="T31" fmla="*/ 527 h 1174"/>
                  <a:gd name="T32" fmla="*/ 1111 w 1114"/>
                  <a:gd name="T33" fmla="*/ 647 h 1174"/>
                  <a:gd name="T34" fmla="*/ 1089 w 1114"/>
                  <a:gd name="T35" fmla="*/ 761 h 1174"/>
                  <a:gd name="T36" fmla="*/ 1046 w 1114"/>
                  <a:gd name="T37" fmla="*/ 866 h 1174"/>
                  <a:gd name="T38" fmla="*/ 987 w 1114"/>
                  <a:gd name="T39" fmla="*/ 960 h 1174"/>
                  <a:gd name="T40" fmla="*/ 911 w 1114"/>
                  <a:gd name="T41" fmla="*/ 1040 h 1174"/>
                  <a:gd name="T42" fmla="*/ 822 w 1114"/>
                  <a:gd name="T43" fmla="*/ 1102 h 1174"/>
                  <a:gd name="T44" fmla="*/ 722 w 1114"/>
                  <a:gd name="T45" fmla="*/ 1147 h 1174"/>
                  <a:gd name="T46" fmla="*/ 614 w 1114"/>
                  <a:gd name="T47" fmla="*/ 1170 h 1174"/>
                  <a:gd name="T48" fmla="*/ 499 w 1114"/>
                  <a:gd name="T49" fmla="*/ 1170 h 1174"/>
                  <a:gd name="T50" fmla="*/ 390 w 1114"/>
                  <a:gd name="T51" fmla="*/ 1147 h 1174"/>
                  <a:gd name="T52" fmla="*/ 291 w 1114"/>
                  <a:gd name="T53" fmla="*/ 1102 h 1174"/>
                  <a:gd name="T54" fmla="*/ 202 w 1114"/>
                  <a:gd name="T55" fmla="*/ 1038 h 1174"/>
                  <a:gd name="T56" fmla="*/ 126 w 1114"/>
                  <a:gd name="T57" fmla="*/ 960 h 1174"/>
                  <a:gd name="T58" fmla="*/ 67 w 1114"/>
                  <a:gd name="T59" fmla="*/ 866 h 1174"/>
                  <a:gd name="T60" fmla="*/ 24 w 1114"/>
                  <a:gd name="T61" fmla="*/ 761 h 1174"/>
                  <a:gd name="T62" fmla="*/ 2 w 1114"/>
                  <a:gd name="T63" fmla="*/ 646 h 1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4" h="1174">
                    <a:moveTo>
                      <a:pt x="0" y="586"/>
                    </a:moveTo>
                    <a:lnTo>
                      <a:pt x="2" y="526"/>
                    </a:lnTo>
                    <a:lnTo>
                      <a:pt x="11" y="468"/>
                    </a:lnTo>
                    <a:lnTo>
                      <a:pt x="24" y="412"/>
                    </a:lnTo>
                    <a:lnTo>
                      <a:pt x="44" y="359"/>
                    </a:lnTo>
                    <a:lnTo>
                      <a:pt x="67" y="306"/>
                    </a:lnTo>
                    <a:lnTo>
                      <a:pt x="94" y="259"/>
                    </a:lnTo>
                    <a:lnTo>
                      <a:pt x="126" y="214"/>
                    </a:lnTo>
                    <a:lnTo>
                      <a:pt x="163" y="171"/>
                    </a:lnTo>
                    <a:lnTo>
                      <a:pt x="202" y="134"/>
                    </a:lnTo>
                    <a:lnTo>
                      <a:pt x="245" y="100"/>
                    </a:lnTo>
                    <a:lnTo>
                      <a:pt x="291" y="70"/>
                    </a:lnTo>
                    <a:lnTo>
                      <a:pt x="340" y="46"/>
                    </a:lnTo>
                    <a:lnTo>
                      <a:pt x="390" y="26"/>
                    </a:lnTo>
                    <a:lnTo>
                      <a:pt x="444" y="12"/>
                    </a:lnTo>
                    <a:lnTo>
                      <a:pt x="499" y="2"/>
                    </a:lnTo>
                    <a:lnTo>
                      <a:pt x="557" y="0"/>
                    </a:lnTo>
                    <a:lnTo>
                      <a:pt x="614" y="2"/>
                    </a:lnTo>
                    <a:lnTo>
                      <a:pt x="668" y="12"/>
                    </a:lnTo>
                    <a:lnTo>
                      <a:pt x="722" y="26"/>
                    </a:lnTo>
                    <a:lnTo>
                      <a:pt x="773" y="46"/>
                    </a:lnTo>
                    <a:lnTo>
                      <a:pt x="822" y="70"/>
                    </a:lnTo>
                    <a:lnTo>
                      <a:pt x="867" y="100"/>
                    </a:lnTo>
                    <a:lnTo>
                      <a:pt x="911" y="134"/>
                    </a:lnTo>
                    <a:lnTo>
                      <a:pt x="950" y="172"/>
                    </a:lnTo>
                    <a:lnTo>
                      <a:pt x="987" y="214"/>
                    </a:lnTo>
                    <a:lnTo>
                      <a:pt x="1018" y="259"/>
                    </a:lnTo>
                    <a:lnTo>
                      <a:pt x="1046" y="308"/>
                    </a:lnTo>
                    <a:lnTo>
                      <a:pt x="1070" y="359"/>
                    </a:lnTo>
                    <a:lnTo>
                      <a:pt x="1089" y="413"/>
                    </a:lnTo>
                    <a:lnTo>
                      <a:pt x="1102" y="469"/>
                    </a:lnTo>
                    <a:lnTo>
                      <a:pt x="1111" y="527"/>
                    </a:lnTo>
                    <a:lnTo>
                      <a:pt x="1114" y="587"/>
                    </a:lnTo>
                    <a:lnTo>
                      <a:pt x="1111" y="647"/>
                    </a:lnTo>
                    <a:lnTo>
                      <a:pt x="1102" y="704"/>
                    </a:lnTo>
                    <a:lnTo>
                      <a:pt x="1089" y="761"/>
                    </a:lnTo>
                    <a:lnTo>
                      <a:pt x="1070" y="815"/>
                    </a:lnTo>
                    <a:lnTo>
                      <a:pt x="1046" y="866"/>
                    </a:lnTo>
                    <a:lnTo>
                      <a:pt x="1018" y="914"/>
                    </a:lnTo>
                    <a:lnTo>
                      <a:pt x="987" y="960"/>
                    </a:lnTo>
                    <a:lnTo>
                      <a:pt x="950" y="1001"/>
                    </a:lnTo>
                    <a:lnTo>
                      <a:pt x="911" y="1040"/>
                    </a:lnTo>
                    <a:lnTo>
                      <a:pt x="867" y="1072"/>
                    </a:lnTo>
                    <a:lnTo>
                      <a:pt x="822" y="1102"/>
                    </a:lnTo>
                    <a:lnTo>
                      <a:pt x="773" y="1127"/>
                    </a:lnTo>
                    <a:lnTo>
                      <a:pt x="722" y="1147"/>
                    </a:lnTo>
                    <a:lnTo>
                      <a:pt x="668" y="1161"/>
                    </a:lnTo>
                    <a:lnTo>
                      <a:pt x="614" y="1170"/>
                    </a:lnTo>
                    <a:lnTo>
                      <a:pt x="557" y="1174"/>
                    </a:lnTo>
                    <a:lnTo>
                      <a:pt x="499" y="1170"/>
                    </a:lnTo>
                    <a:lnTo>
                      <a:pt x="444" y="1161"/>
                    </a:lnTo>
                    <a:lnTo>
                      <a:pt x="390" y="1147"/>
                    </a:lnTo>
                    <a:lnTo>
                      <a:pt x="340" y="1127"/>
                    </a:lnTo>
                    <a:lnTo>
                      <a:pt x="291" y="1102"/>
                    </a:lnTo>
                    <a:lnTo>
                      <a:pt x="245" y="1072"/>
                    </a:lnTo>
                    <a:lnTo>
                      <a:pt x="202" y="1038"/>
                    </a:lnTo>
                    <a:lnTo>
                      <a:pt x="163" y="1001"/>
                    </a:lnTo>
                    <a:lnTo>
                      <a:pt x="126" y="960"/>
                    </a:lnTo>
                    <a:lnTo>
                      <a:pt x="94" y="914"/>
                    </a:lnTo>
                    <a:lnTo>
                      <a:pt x="67" y="866"/>
                    </a:lnTo>
                    <a:lnTo>
                      <a:pt x="44" y="814"/>
                    </a:lnTo>
                    <a:lnTo>
                      <a:pt x="24" y="761"/>
                    </a:lnTo>
                    <a:lnTo>
                      <a:pt x="11" y="704"/>
                    </a:lnTo>
                    <a:lnTo>
                      <a:pt x="2" y="646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36" name="Freeform 40">
                <a:extLst>
                  <a:ext uri="{FF2B5EF4-FFF2-40B4-BE49-F238E27FC236}">
                    <a16:creationId xmlns:a16="http://schemas.microsoft.com/office/drawing/2014/main" id="{D2428F3D-D32F-FD9C-C97A-9F880A13C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3558"/>
                <a:ext cx="70" cy="79"/>
              </a:xfrm>
              <a:custGeom>
                <a:avLst/>
                <a:gdLst>
                  <a:gd name="T0" fmla="*/ 2 w 1115"/>
                  <a:gd name="T1" fmla="*/ 525 h 1173"/>
                  <a:gd name="T2" fmla="*/ 24 w 1115"/>
                  <a:gd name="T3" fmla="*/ 412 h 1173"/>
                  <a:gd name="T4" fmla="*/ 67 w 1115"/>
                  <a:gd name="T5" fmla="*/ 306 h 1173"/>
                  <a:gd name="T6" fmla="*/ 128 w 1115"/>
                  <a:gd name="T7" fmla="*/ 213 h 1173"/>
                  <a:gd name="T8" fmla="*/ 203 w 1115"/>
                  <a:gd name="T9" fmla="*/ 133 h 1173"/>
                  <a:gd name="T10" fmla="*/ 292 w 1115"/>
                  <a:gd name="T11" fmla="*/ 70 h 1173"/>
                  <a:gd name="T12" fmla="*/ 392 w 1115"/>
                  <a:gd name="T13" fmla="*/ 25 h 1173"/>
                  <a:gd name="T14" fmla="*/ 500 w 1115"/>
                  <a:gd name="T15" fmla="*/ 2 h 1173"/>
                  <a:gd name="T16" fmla="*/ 615 w 1115"/>
                  <a:gd name="T17" fmla="*/ 2 h 1173"/>
                  <a:gd name="T18" fmla="*/ 723 w 1115"/>
                  <a:gd name="T19" fmla="*/ 25 h 1173"/>
                  <a:gd name="T20" fmla="*/ 823 w 1115"/>
                  <a:gd name="T21" fmla="*/ 70 h 1173"/>
                  <a:gd name="T22" fmla="*/ 912 w 1115"/>
                  <a:gd name="T23" fmla="*/ 133 h 1173"/>
                  <a:gd name="T24" fmla="*/ 988 w 1115"/>
                  <a:gd name="T25" fmla="*/ 213 h 1173"/>
                  <a:gd name="T26" fmla="*/ 1047 w 1115"/>
                  <a:gd name="T27" fmla="*/ 306 h 1173"/>
                  <a:gd name="T28" fmla="*/ 1090 w 1115"/>
                  <a:gd name="T29" fmla="*/ 412 h 1173"/>
                  <a:gd name="T30" fmla="*/ 1112 w 1115"/>
                  <a:gd name="T31" fmla="*/ 525 h 1173"/>
                  <a:gd name="T32" fmla="*/ 1112 w 1115"/>
                  <a:gd name="T33" fmla="*/ 646 h 1173"/>
                  <a:gd name="T34" fmla="*/ 1090 w 1115"/>
                  <a:gd name="T35" fmla="*/ 759 h 1173"/>
                  <a:gd name="T36" fmla="*/ 1047 w 1115"/>
                  <a:gd name="T37" fmla="*/ 865 h 1173"/>
                  <a:gd name="T38" fmla="*/ 988 w 1115"/>
                  <a:gd name="T39" fmla="*/ 958 h 1173"/>
                  <a:gd name="T40" fmla="*/ 912 w 1115"/>
                  <a:gd name="T41" fmla="*/ 1038 h 1173"/>
                  <a:gd name="T42" fmla="*/ 823 w 1115"/>
                  <a:gd name="T43" fmla="*/ 1102 h 1173"/>
                  <a:gd name="T44" fmla="*/ 723 w 1115"/>
                  <a:gd name="T45" fmla="*/ 1147 h 1173"/>
                  <a:gd name="T46" fmla="*/ 615 w 1115"/>
                  <a:gd name="T47" fmla="*/ 1170 h 1173"/>
                  <a:gd name="T48" fmla="*/ 500 w 1115"/>
                  <a:gd name="T49" fmla="*/ 1169 h 1173"/>
                  <a:gd name="T50" fmla="*/ 392 w 1115"/>
                  <a:gd name="T51" fmla="*/ 1146 h 1173"/>
                  <a:gd name="T52" fmla="*/ 292 w 1115"/>
                  <a:gd name="T53" fmla="*/ 1101 h 1173"/>
                  <a:gd name="T54" fmla="*/ 203 w 1115"/>
                  <a:gd name="T55" fmla="*/ 1038 h 1173"/>
                  <a:gd name="T56" fmla="*/ 128 w 1115"/>
                  <a:gd name="T57" fmla="*/ 958 h 1173"/>
                  <a:gd name="T58" fmla="*/ 67 w 1115"/>
                  <a:gd name="T59" fmla="*/ 865 h 1173"/>
                  <a:gd name="T60" fmla="*/ 24 w 1115"/>
                  <a:gd name="T61" fmla="*/ 759 h 1173"/>
                  <a:gd name="T62" fmla="*/ 2 w 1115"/>
                  <a:gd name="T63" fmla="*/ 646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5" h="1173">
                    <a:moveTo>
                      <a:pt x="0" y="586"/>
                    </a:moveTo>
                    <a:lnTo>
                      <a:pt x="2" y="525"/>
                    </a:lnTo>
                    <a:lnTo>
                      <a:pt x="11" y="468"/>
                    </a:lnTo>
                    <a:lnTo>
                      <a:pt x="24" y="412"/>
                    </a:lnTo>
                    <a:lnTo>
                      <a:pt x="44" y="357"/>
                    </a:lnTo>
                    <a:lnTo>
                      <a:pt x="67" y="306"/>
                    </a:lnTo>
                    <a:lnTo>
                      <a:pt x="95" y="258"/>
                    </a:lnTo>
                    <a:lnTo>
                      <a:pt x="128" y="213"/>
                    </a:lnTo>
                    <a:lnTo>
                      <a:pt x="164" y="171"/>
                    </a:lnTo>
                    <a:lnTo>
                      <a:pt x="203" y="133"/>
                    </a:lnTo>
                    <a:lnTo>
                      <a:pt x="246" y="100"/>
                    </a:lnTo>
                    <a:lnTo>
                      <a:pt x="292" y="70"/>
                    </a:lnTo>
                    <a:lnTo>
                      <a:pt x="341" y="46"/>
                    </a:lnTo>
                    <a:lnTo>
                      <a:pt x="392" y="25"/>
                    </a:lnTo>
                    <a:lnTo>
                      <a:pt x="446" y="12"/>
                    </a:lnTo>
                    <a:lnTo>
                      <a:pt x="500" y="2"/>
                    </a:lnTo>
                    <a:lnTo>
                      <a:pt x="558" y="0"/>
                    </a:lnTo>
                    <a:lnTo>
                      <a:pt x="615" y="2"/>
                    </a:lnTo>
                    <a:lnTo>
                      <a:pt x="669" y="12"/>
                    </a:lnTo>
                    <a:lnTo>
                      <a:pt x="723" y="25"/>
                    </a:lnTo>
                    <a:lnTo>
                      <a:pt x="774" y="46"/>
                    </a:lnTo>
                    <a:lnTo>
                      <a:pt x="823" y="70"/>
                    </a:lnTo>
                    <a:lnTo>
                      <a:pt x="868" y="100"/>
                    </a:lnTo>
                    <a:lnTo>
                      <a:pt x="912" y="133"/>
                    </a:lnTo>
                    <a:lnTo>
                      <a:pt x="951" y="171"/>
                    </a:lnTo>
                    <a:lnTo>
                      <a:pt x="988" y="213"/>
                    </a:lnTo>
                    <a:lnTo>
                      <a:pt x="1019" y="258"/>
                    </a:lnTo>
                    <a:lnTo>
                      <a:pt x="1047" y="306"/>
                    </a:lnTo>
                    <a:lnTo>
                      <a:pt x="1071" y="357"/>
                    </a:lnTo>
                    <a:lnTo>
                      <a:pt x="1090" y="412"/>
                    </a:lnTo>
                    <a:lnTo>
                      <a:pt x="1103" y="468"/>
                    </a:lnTo>
                    <a:lnTo>
                      <a:pt x="1112" y="525"/>
                    </a:lnTo>
                    <a:lnTo>
                      <a:pt x="1115" y="586"/>
                    </a:lnTo>
                    <a:lnTo>
                      <a:pt x="1112" y="646"/>
                    </a:lnTo>
                    <a:lnTo>
                      <a:pt x="1103" y="704"/>
                    </a:lnTo>
                    <a:lnTo>
                      <a:pt x="1090" y="759"/>
                    </a:lnTo>
                    <a:lnTo>
                      <a:pt x="1071" y="814"/>
                    </a:lnTo>
                    <a:lnTo>
                      <a:pt x="1047" y="865"/>
                    </a:lnTo>
                    <a:lnTo>
                      <a:pt x="1019" y="914"/>
                    </a:lnTo>
                    <a:lnTo>
                      <a:pt x="988" y="958"/>
                    </a:lnTo>
                    <a:lnTo>
                      <a:pt x="951" y="1001"/>
                    </a:lnTo>
                    <a:lnTo>
                      <a:pt x="912" y="1038"/>
                    </a:lnTo>
                    <a:lnTo>
                      <a:pt x="868" y="1072"/>
                    </a:lnTo>
                    <a:lnTo>
                      <a:pt x="823" y="1102"/>
                    </a:lnTo>
                    <a:lnTo>
                      <a:pt x="774" y="1126"/>
                    </a:lnTo>
                    <a:lnTo>
                      <a:pt x="723" y="1147"/>
                    </a:lnTo>
                    <a:lnTo>
                      <a:pt x="669" y="1161"/>
                    </a:lnTo>
                    <a:lnTo>
                      <a:pt x="615" y="1170"/>
                    </a:lnTo>
                    <a:lnTo>
                      <a:pt x="558" y="1173"/>
                    </a:lnTo>
                    <a:lnTo>
                      <a:pt x="500" y="1169"/>
                    </a:lnTo>
                    <a:lnTo>
                      <a:pt x="446" y="1161"/>
                    </a:lnTo>
                    <a:lnTo>
                      <a:pt x="392" y="1146"/>
                    </a:lnTo>
                    <a:lnTo>
                      <a:pt x="341" y="1126"/>
                    </a:lnTo>
                    <a:lnTo>
                      <a:pt x="292" y="1101"/>
                    </a:lnTo>
                    <a:lnTo>
                      <a:pt x="246" y="1072"/>
                    </a:lnTo>
                    <a:lnTo>
                      <a:pt x="203" y="1038"/>
                    </a:lnTo>
                    <a:lnTo>
                      <a:pt x="164" y="1000"/>
                    </a:lnTo>
                    <a:lnTo>
                      <a:pt x="128" y="958"/>
                    </a:lnTo>
                    <a:lnTo>
                      <a:pt x="95" y="913"/>
                    </a:lnTo>
                    <a:lnTo>
                      <a:pt x="67" y="865"/>
                    </a:lnTo>
                    <a:lnTo>
                      <a:pt x="44" y="814"/>
                    </a:lnTo>
                    <a:lnTo>
                      <a:pt x="24" y="759"/>
                    </a:lnTo>
                    <a:lnTo>
                      <a:pt x="11" y="703"/>
                    </a:lnTo>
                    <a:lnTo>
                      <a:pt x="2" y="646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37" name="Freeform 41">
                <a:extLst>
                  <a:ext uri="{FF2B5EF4-FFF2-40B4-BE49-F238E27FC236}">
                    <a16:creationId xmlns:a16="http://schemas.microsoft.com/office/drawing/2014/main" id="{C555743A-AC65-8E32-09B8-0A0CADDA0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3654"/>
                <a:ext cx="70" cy="79"/>
              </a:xfrm>
              <a:custGeom>
                <a:avLst/>
                <a:gdLst>
                  <a:gd name="T0" fmla="*/ 2 w 1114"/>
                  <a:gd name="T1" fmla="*/ 526 h 1172"/>
                  <a:gd name="T2" fmla="*/ 24 w 1114"/>
                  <a:gd name="T3" fmla="*/ 412 h 1172"/>
                  <a:gd name="T4" fmla="*/ 67 w 1114"/>
                  <a:gd name="T5" fmla="*/ 306 h 1172"/>
                  <a:gd name="T6" fmla="*/ 126 w 1114"/>
                  <a:gd name="T7" fmla="*/ 213 h 1172"/>
                  <a:gd name="T8" fmla="*/ 202 w 1114"/>
                  <a:gd name="T9" fmla="*/ 133 h 1172"/>
                  <a:gd name="T10" fmla="*/ 291 w 1114"/>
                  <a:gd name="T11" fmla="*/ 70 h 1172"/>
                  <a:gd name="T12" fmla="*/ 391 w 1114"/>
                  <a:gd name="T13" fmla="*/ 26 h 1172"/>
                  <a:gd name="T14" fmla="*/ 499 w 1114"/>
                  <a:gd name="T15" fmla="*/ 2 h 1172"/>
                  <a:gd name="T16" fmla="*/ 613 w 1114"/>
                  <a:gd name="T17" fmla="*/ 2 h 1172"/>
                  <a:gd name="T18" fmla="*/ 723 w 1114"/>
                  <a:gd name="T19" fmla="*/ 26 h 1172"/>
                  <a:gd name="T20" fmla="*/ 822 w 1114"/>
                  <a:gd name="T21" fmla="*/ 70 h 1172"/>
                  <a:gd name="T22" fmla="*/ 911 w 1114"/>
                  <a:gd name="T23" fmla="*/ 133 h 1172"/>
                  <a:gd name="T24" fmla="*/ 986 w 1114"/>
                  <a:gd name="T25" fmla="*/ 213 h 1172"/>
                  <a:gd name="T26" fmla="*/ 1046 w 1114"/>
                  <a:gd name="T27" fmla="*/ 306 h 1172"/>
                  <a:gd name="T28" fmla="*/ 1089 w 1114"/>
                  <a:gd name="T29" fmla="*/ 412 h 1172"/>
                  <a:gd name="T30" fmla="*/ 1111 w 1114"/>
                  <a:gd name="T31" fmla="*/ 526 h 1172"/>
                  <a:gd name="T32" fmla="*/ 1111 w 1114"/>
                  <a:gd name="T33" fmla="*/ 646 h 1172"/>
                  <a:gd name="T34" fmla="*/ 1089 w 1114"/>
                  <a:gd name="T35" fmla="*/ 761 h 1172"/>
                  <a:gd name="T36" fmla="*/ 1046 w 1114"/>
                  <a:gd name="T37" fmla="*/ 865 h 1172"/>
                  <a:gd name="T38" fmla="*/ 986 w 1114"/>
                  <a:gd name="T39" fmla="*/ 959 h 1172"/>
                  <a:gd name="T40" fmla="*/ 911 w 1114"/>
                  <a:gd name="T41" fmla="*/ 1038 h 1172"/>
                  <a:gd name="T42" fmla="*/ 822 w 1114"/>
                  <a:gd name="T43" fmla="*/ 1101 h 1172"/>
                  <a:gd name="T44" fmla="*/ 723 w 1114"/>
                  <a:gd name="T45" fmla="*/ 1146 h 1172"/>
                  <a:gd name="T46" fmla="*/ 613 w 1114"/>
                  <a:gd name="T47" fmla="*/ 1169 h 1172"/>
                  <a:gd name="T48" fmla="*/ 499 w 1114"/>
                  <a:gd name="T49" fmla="*/ 1169 h 1172"/>
                  <a:gd name="T50" fmla="*/ 391 w 1114"/>
                  <a:gd name="T51" fmla="*/ 1146 h 1172"/>
                  <a:gd name="T52" fmla="*/ 291 w 1114"/>
                  <a:gd name="T53" fmla="*/ 1101 h 1172"/>
                  <a:gd name="T54" fmla="*/ 202 w 1114"/>
                  <a:gd name="T55" fmla="*/ 1038 h 1172"/>
                  <a:gd name="T56" fmla="*/ 126 w 1114"/>
                  <a:gd name="T57" fmla="*/ 959 h 1172"/>
                  <a:gd name="T58" fmla="*/ 67 w 1114"/>
                  <a:gd name="T59" fmla="*/ 865 h 1172"/>
                  <a:gd name="T60" fmla="*/ 24 w 1114"/>
                  <a:gd name="T61" fmla="*/ 761 h 1172"/>
                  <a:gd name="T62" fmla="*/ 2 w 1114"/>
                  <a:gd name="T63" fmla="*/ 646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4" h="1172">
                    <a:moveTo>
                      <a:pt x="0" y="586"/>
                    </a:moveTo>
                    <a:lnTo>
                      <a:pt x="2" y="526"/>
                    </a:lnTo>
                    <a:lnTo>
                      <a:pt x="11" y="468"/>
                    </a:lnTo>
                    <a:lnTo>
                      <a:pt x="24" y="412"/>
                    </a:lnTo>
                    <a:lnTo>
                      <a:pt x="43" y="358"/>
                    </a:lnTo>
                    <a:lnTo>
                      <a:pt x="67" y="306"/>
                    </a:lnTo>
                    <a:lnTo>
                      <a:pt x="95" y="259"/>
                    </a:lnTo>
                    <a:lnTo>
                      <a:pt x="126" y="213"/>
                    </a:lnTo>
                    <a:lnTo>
                      <a:pt x="163" y="171"/>
                    </a:lnTo>
                    <a:lnTo>
                      <a:pt x="202" y="133"/>
                    </a:lnTo>
                    <a:lnTo>
                      <a:pt x="245" y="100"/>
                    </a:lnTo>
                    <a:lnTo>
                      <a:pt x="291" y="70"/>
                    </a:lnTo>
                    <a:lnTo>
                      <a:pt x="339" y="46"/>
                    </a:lnTo>
                    <a:lnTo>
                      <a:pt x="391" y="26"/>
                    </a:lnTo>
                    <a:lnTo>
                      <a:pt x="445" y="12"/>
                    </a:lnTo>
                    <a:lnTo>
                      <a:pt x="499" y="2"/>
                    </a:lnTo>
                    <a:lnTo>
                      <a:pt x="557" y="0"/>
                    </a:lnTo>
                    <a:lnTo>
                      <a:pt x="613" y="2"/>
                    </a:lnTo>
                    <a:lnTo>
                      <a:pt x="669" y="12"/>
                    </a:lnTo>
                    <a:lnTo>
                      <a:pt x="723" y="26"/>
                    </a:lnTo>
                    <a:lnTo>
                      <a:pt x="773" y="46"/>
                    </a:lnTo>
                    <a:lnTo>
                      <a:pt x="822" y="70"/>
                    </a:lnTo>
                    <a:lnTo>
                      <a:pt x="868" y="100"/>
                    </a:lnTo>
                    <a:lnTo>
                      <a:pt x="911" y="133"/>
                    </a:lnTo>
                    <a:lnTo>
                      <a:pt x="950" y="171"/>
                    </a:lnTo>
                    <a:lnTo>
                      <a:pt x="986" y="213"/>
                    </a:lnTo>
                    <a:lnTo>
                      <a:pt x="1019" y="259"/>
                    </a:lnTo>
                    <a:lnTo>
                      <a:pt x="1046" y="306"/>
                    </a:lnTo>
                    <a:lnTo>
                      <a:pt x="1069" y="358"/>
                    </a:lnTo>
                    <a:lnTo>
                      <a:pt x="1089" y="412"/>
                    </a:lnTo>
                    <a:lnTo>
                      <a:pt x="1102" y="468"/>
                    </a:lnTo>
                    <a:lnTo>
                      <a:pt x="1111" y="526"/>
                    </a:lnTo>
                    <a:lnTo>
                      <a:pt x="1114" y="586"/>
                    </a:lnTo>
                    <a:lnTo>
                      <a:pt x="1111" y="646"/>
                    </a:lnTo>
                    <a:lnTo>
                      <a:pt x="1102" y="704"/>
                    </a:lnTo>
                    <a:lnTo>
                      <a:pt x="1089" y="761"/>
                    </a:lnTo>
                    <a:lnTo>
                      <a:pt x="1069" y="814"/>
                    </a:lnTo>
                    <a:lnTo>
                      <a:pt x="1046" y="865"/>
                    </a:lnTo>
                    <a:lnTo>
                      <a:pt x="1019" y="914"/>
                    </a:lnTo>
                    <a:lnTo>
                      <a:pt x="986" y="959"/>
                    </a:lnTo>
                    <a:lnTo>
                      <a:pt x="950" y="1000"/>
                    </a:lnTo>
                    <a:lnTo>
                      <a:pt x="911" y="1038"/>
                    </a:lnTo>
                    <a:lnTo>
                      <a:pt x="868" y="1072"/>
                    </a:lnTo>
                    <a:lnTo>
                      <a:pt x="822" y="1101"/>
                    </a:lnTo>
                    <a:lnTo>
                      <a:pt x="773" y="1126"/>
                    </a:lnTo>
                    <a:lnTo>
                      <a:pt x="723" y="1146"/>
                    </a:lnTo>
                    <a:lnTo>
                      <a:pt x="669" y="1160"/>
                    </a:lnTo>
                    <a:lnTo>
                      <a:pt x="613" y="1169"/>
                    </a:lnTo>
                    <a:lnTo>
                      <a:pt x="557" y="1172"/>
                    </a:lnTo>
                    <a:lnTo>
                      <a:pt x="499" y="1169"/>
                    </a:lnTo>
                    <a:lnTo>
                      <a:pt x="445" y="1160"/>
                    </a:lnTo>
                    <a:lnTo>
                      <a:pt x="391" y="1146"/>
                    </a:lnTo>
                    <a:lnTo>
                      <a:pt x="339" y="1126"/>
                    </a:lnTo>
                    <a:lnTo>
                      <a:pt x="291" y="1101"/>
                    </a:lnTo>
                    <a:lnTo>
                      <a:pt x="245" y="1072"/>
                    </a:lnTo>
                    <a:lnTo>
                      <a:pt x="202" y="1038"/>
                    </a:lnTo>
                    <a:lnTo>
                      <a:pt x="163" y="1000"/>
                    </a:lnTo>
                    <a:lnTo>
                      <a:pt x="126" y="959"/>
                    </a:lnTo>
                    <a:lnTo>
                      <a:pt x="95" y="914"/>
                    </a:lnTo>
                    <a:lnTo>
                      <a:pt x="67" y="865"/>
                    </a:lnTo>
                    <a:lnTo>
                      <a:pt x="43" y="814"/>
                    </a:lnTo>
                    <a:lnTo>
                      <a:pt x="24" y="761"/>
                    </a:lnTo>
                    <a:lnTo>
                      <a:pt x="11" y="704"/>
                    </a:lnTo>
                    <a:lnTo>
                      <a:pt x="2" y="646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38" name="Freeform 42">
                <a:extLst>
                  <a:ext uri="{FF2B5EF4-FFF2-40B4-BE49-F238E27FC236}">
                    <a16:creationId xmlns:a16="http://schemas.microsoft.com/office/drawing/2014/main" id="{F32B451C-034C-EDEC-6E8D-768C00DC2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6" y="3654"/>
                <a:ext cx="70" cy="79"/>
              </a:xfrm>
              <a:custGeom>
                <a:avLst/>
                <a:gdLst>
                  <a:gd name="T0" fmla="*/ 2 w 1115"/>
                  <a:gd name="T1" fmla="*/ 525 h 1172"/>
                  <a:gd name="T2" fmla="*/ 24 w 1115"/>
                  <a:gd name="T3" fmla="*/ 410 h 1172"/>
                  <a:gd name="T4" fmla="*/ 67 w 1115"/>
                  <a:gd name="T5" fmla="*/ 306 h 1172"/>
                  <a:gd name="T6" fmla="*/ 128 w 1115"/>
                  <a:gd name="T7" fmla="*/ 212 h 1172"/>
                  <a:gd name="T8" fmla="*/ 202 w 1115"/>
                  <a:gd name="T9" fmla="*/ 132 h 1172"/>
                  <a:gd name="T10" fmla="*/ 291 w 1115"/>
                  <a:gd name="T11" fmla="*/ 70 h 1172"/>
                  <a:gd name="T12" fmla="*/ 391 w 1115"/>
                  <a:gd name="T13" fmla="*/ 25 h 1172"/>
                  <a:gd name="T14" fmla="*/ 501 w 1115"/>
                  <a:gd name="T15" fmla="*/ 2 h 1172"/>
                  <a:gd name="T16" fmla="*/ 615 w 1115"/>
                  <a:gd name="T17" fmla="*/ 2 h 1172"/>
                  <a:gd name="T18" fmla="*/ 723 w 1115"/>
                  <a:gd name="T19" fmla="*/ 25 h 1172"/>
                  <a:gd name="T20" fmla="*/ 823 w 1115"/>
                  <a:gd name="T21" fmla="*/ 70 h 1172"/>
                  <a:gd name="T22" fmla="*/ 911 w 1115"/>
                  <a:gd name="T23" fmla="*/ 132 h 1172"/>
                  <a:gd name="T24" fmla="*/ 987 w 1115"/>
                  <a:gd name="T25" fmla="*/ 212 h 1172"/>
                  <a:gd name="T26" fmla="*/ 1047 w 1115"/>
                  <a:gd name="T27" fmla="*/ 306 h 1172"/>
                  <a:gd name="T28" fmla="*/ 1090 w 1115"/>
                  <a:gd name="T29" fmla="*/ 410 h 1172"/>
                  <a:gd name="T30" fmla="*/ 1112 w 1115"/>
                  <a:gd name="T31" fmla="*/ 525 h 1172"/>
                  <a:gd name="T32" fmla="*/ 1112 w 1115"/>
                  <a:gd name="T33" fmla="*/ 645 h 1172"/>
                  <a:gd name="T34" fmla="*/ 1090 w 1115"/>
                  <a:gd name="T35" fmla="*/ 759 h 1172"/>
                  <a:gd name="T36" fmla="*/ 1047 w 1115"/>
                  <a:gd name="T37" fmla="*/ 864 h 1172"/>
                  <a:gd name="T38" fmla="*/ 987 w 1115"/>
                  <a:gd name="T39" fmla="*/ 958 h 1172"/>
                  <a:gd name="T40" fmla="*/ 911 w 1115"/>
                  <a:gd name="T41" fmla="*/ 1038 h 1172"/>
                  <a:gd name="T42" fmla="*/ 823 w 1115"/>
                  <a:gd name="T43" fmla="*/ 1101 h 1172"/>
                  <a:gd name="T44" fmla="*/ 723 w 1115"/>
                  <a:gd name="T45" fmla="*/ 1145 h 1172"/>
                  <a:gd name="T46" fmla="*/ 615 w 1115"/>
                  <a:gd name="T47" fmla="*/ 1169 h 1172"/>
                  <a:gd name="T48" fmla="*/ 501 w 1115"/>
                  <a:gd name="T49" fmla="*/ 1169 h 1172"/>
                  <a:gd name="T50" fmla="*/ 391 w 1115"/>
                  <a:gd name="T51" fmla="*/ 1145 h 1172"/>
                  <a:gd name="T52" fmla="*/ 291 w 1115"/>
                  <a:gd name="T53" fmla="*/ 1101 h 1172"/>
                  <a:gd name="T54" fmla="*/ 202 w 1115"/>
                  <a:gd name="T55" fmla="*/ 1038 h 1172"/>
                  <a:gd name="T56" fmla="*/ 128 w 1115"/>
                  <a:gd name="T57" fmla="*/ 958 h 1172"/>
                  <a:gd name="T58" fmla="*/ 67 w 1115"/>
                  <a:gd name="T59" fmla="*/ 864 h 1172"/>
                  <a:gd name="T60" fmla="*/ 24 w 1115"/>
                  <a:gd name="T61" fmla="*/ 759 h 1172"/>
                  <a:gd name="T62" fmla="*/ 2 w 1115"/>
                  <a:gd name="T63" fmla="*/ 645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5" h="1172">
                    <a:moveTo>
                      <a:pt x="0" y="586"/>
                    </a:moveTo>
                    <a:lnTo>
                      <a:pt x="2" y="525"/>
                    </a:lnTo>
                    <a:lnTo>
                      <a:pt x="11" y="467"/>
                    </a:lnTo>
                    <a:lnTo>
                      <a:pt x="24" y="410"/>
                    </a:lnTo>
                    <a:lnTo>
                      <a:pt x="44" y="357"/>
                    </a:lnTo>
                    <a:lnTo>
                      <a:pt x="67" y="306"/>
                    </a:lnTo>
                    <a:lnTo>
                      <a:pt x="95" y="257"/>
                    </a:lnTo>
                    <a:lnTo>
                      <a:pt x="128" y="212"/>
                    </a:lnTo>
                    <a:lnTo>
                      <a:pt x="163" y="171"/>
                    </a:lnTo>
                    <a:lnTo>
                      <a:pt x="202" y="132"/>
                    </a:lnTo>
                    <a:lnTo>
                      <a:pt x="246" y="98"/>
                    </a:lnTo>
                    <a:lnTo>
                      <a:pt x="291" y="70"/>
                    </a:lnTo>
                    <a:lnTo>
                      <a:pt x="341" y="45"/>
                    </a:lnTo>
                    <a:lnTo>
                      <a:pt x="391" y="25"/>
                    </a:lnTo>
                    <a:lnTo>
                      <a:pt x="445" y="11"/>
                    </a:lnTo>
                    <a:lnTo>
                      <a:pt x="501" y="2"/>
                    </a:lnTo>
                    <a:lnTo>
                      <a:pt x="558" y="0"/>
                    </a:lnTo>
                    <a:lnTo>
                      <a:pt x="615" y="2"/>
                    </a:lnTo>
                    <a:lnTo>
                      <a:pt x="669" y="11"/>
                    </a:lnTo>
                    <a:lnTo>
                      <a:pt x="723" y="25"/>
                    </a:lnTo>
                    <a:lnTo>
                      <a:pt x="774" y="45"/>
                    </a:lnTo>
                    <a:lnTo>
                      <a:pt x="823" y="70"/>
                    </a:lnTo>
                    <a:lnTo>
                      <a:pt x="869" y="98"/>
                    </a:lnTo>
                    <a:lnTo>
                      <a:pt x="911" y="132"/>
                    </a:lnTo>
                    <a:lnTo>
                      <a:pt x="951" y="171"/>
                    </a:lnTo>
                    <a:lnTo>
                      <a:pt x="987" y="212"/>
                    </a:lnTo>
                    <a:lnTo>
                      <a:pt x="1019" y="257"/>
                    </a:lnTo>
                    <a:lnTo>
                      <a:pt x="1047" y="306"/>
                    </a:lnTo>
                    <a:lnTo>
                      <a:pt x="1071" y="357"/>
                    </a:lnTo>
                    <a:lnTo>
                      <a:pt x="1090" y="410"/>
                    </a:lnTo>
                    <a:lnTo>
                      <a:pt x="1103" y="467"/>
                    </a:lnTo>
                    <a:lnTo>
                      <a:pt x="1112" y="525"/>
                    </a:lnTo>
                    <a:lnTo>
                      <a:pt x="1115" y="586"/>
                    </a:lnTo>
                    <a:lnTo>
                      <a:pt x="1112" y="645"/>
                    </a:lnTo>
                    <a:lnTo>
                      <a:pt x="1103" y="703"/>
                    </a:lnTo>
                    <a:lnTo>
                      <a:pt x="1090" y="759"/>
                    </a:lnTo>
                    <a:lnTo>
                      <a:pt x="1071" y="813"/>
                    </a:lnTo>
                    <a:lnTo>
                      <a:pt x="1047" y="864"/>
                    </a:lnTo>
                    <a:lnTo>
                      <a:pt x="1019" y="912"/>
                    </a:lnTo>
                    <a:lnTo>
                      <a:pt x="987" y="958"/>
                    </a:lnTo>
                    <a:lnTo>
                      <a:pt x="951" y="1000"/>
                    </a:lnTo>
                    <a:lnTo>
                      <a:pt x="911" y="1038"/>
                    </a:lnTo>
                    <a:lnTo>
                      <a:pt x="869" y="1071"/>
                    </a:lnTo>
                    <a:lnTo>
                      <a:pt x="823" y="1101"/>
                    </a:lnTo>
                    <a:lnTo>
                      <a:pt x="774" y="1125"/>
                    </a:lnTo>
                    <a:lnTo>
                      <a:pt x="723" y="1145"/>
                    </a:lnTo>
                    <a:lnTo>
                      <a:pt x="669" y="1159"/>
                    </a:lnTo>
                    <a:lnTo>
                      <a:pt x="615" y="1169"/>
                    </a:lnTo>
                    <a:lnTo>
                      <a:pt x="558" y="1172"/>
                    </a:lnTo>
                    <a:lnTo>
                      <a:pt x="501" y="1169"/>
                    </a:lnTo>
                    <a:lnTo>
                      <a:pt x="445" y="1159"/>
                    </a:lnTo>
                    <a:lnTo>
                      <a:pt x="391" y="1145"/>
                    </a:lnTo>
                    <a:lnTo>
                      <a:pt x="341" y="1125"/>
                    </a:lnTo>
                    <a:lnTo>
                      <a:pt x="291" y="1101"/>
                    </a:lnTo>
                    <a:lnTo>
                      <a:pt x="246" y="1071"/>
                    </a:lnTo>
                    <a:lnTo>
                      <a:pt x="202" y="1038"/>
                    </a:lnTo>
                    <a:lnTo>
                      <a:pt x="163" y="1000"/>
                    </a:lnTo>
                    <a:lnTo>
                      <a:pt x="128" y="958"/>
                    </a:lnTo>
                    <a:lnTo>
                      <a:pt x="95" y="912"/>
                    </a:lnTo>
                    <a:lnTo>
                      <a:pt x="67" y="864"/>
                    </a:lnTo>
                    <a:lnTo>
                      <a:pt x="44" y="813"/>
                    </a:lnTo>
                    <a:lnTo>
                      <a:pt x="24" y="759"/>
                    </a:lnTo>
                    <a:lnTo>
                      <a:pt x="11" y="703"/>
                    </a:lnTo>
                    <a:lnTo>
                      <a:pt x="2" y="645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39" name="Freeform 43">
                <a:extLst>
                  <a:ext uri="{FF2B5EF4-FFF2-40B4-BE49-F238E27FC236}">
                    <a16:creationId xmlns:a16="http://schemas.microsoft.com/office/drawing/2014/main" id="{3F2A9BFD-3E98-9047-3E5F-68845C31E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" y="3654"/>
                <a:ext cx="70" cy="78"/>
              </a:xfrm>
              <a:custGeom>
                <a:avLst/>
                <a:gdLst>
                  <a:gd name="T0" fmla="*/ 2 w 1115"/>
                  <a:gd name="T1" fmla="*/ 525 h 1172"/>
                  <a:gd name="T2" fmla="*/ 25 w 1115"/>
                  <a:gd name="T3" fmla="*/ 410 h 1172"/>
                  <a:gd name="T4" fmla="*/ 67 w 1115"/>
                  <a:gd name="T5" fmla="*/ 306 h 1172"/>
                  <a:gd name="T6" fmla="*/ 128 w 1115"/>
                  <a:gd name="T7" fmla="*/ 213 h 1172"/>
                  <a:gd name="T8" fmla="*/ 203 w 1115"/>
                  <a:gd name="T9" fmla="*/ 133 h 1172"/>
                  <a:gd name="T10" fmla="*/ 291 w 1115"/>
                  <a:gd name="T11" fmla="*/ 70 h 1172"/>
                  <a:gd name="T12" fmla="*/ 392 w 1115"/>
                  <a:gd name="T13" fmla="*/ 25 h 1172"/>
                  <a:gd name="T14" fmla="*/ 500 w 1115"/>
                  <a:gd name="T15" fmla="*/ 2 h 1172"/>
                  <a:gd name="T16" fmla="*/ 614 w 1115"/>
                  <a:gd name="T17" fmla="*/ 2 h 1172"/>
                  <a:gd name="T18" fmla="*/ 723 w 1115"/>
                  <a:gd name="T19" fmla="*/ 25 h 1172"/>
                  <a:gd name="T20" fmla="*/ 823 w 1115"/>
                  <a:gd name="T21" fmla="*/ 70 h 1172"/>
                  <a:gd name="T22" fmla="*/ 912 w 1115"/>
                  <a:gd name="T23" fmla="*/ 133 h 1172"/>
                  <a:gd name="T24" fmla="*/ 987 w 1115"/>
                  <a:gd name="T25" fmla="*/ 213 h 1172"/>
                  <a:gd name="T26" fmla="*/ 1048 w 1115"/>
                  <a:gd name="T27" fmla="*/ 306 h 1172"/>
                  <a:gd name="T28" fmla="*/ 1090 w 1115"/>
                  <a:gd name="T29" fmla="*/ 410 h 1172"/>
                  <a:gd name="T30" fmla="*/ 1112 w 1115"/>
                  <a:gd name="T31" fmla="*/ 525 h 1172"/>
                  <a:gd name="T32" fmla="*/ 1112 w 1115"/>
                  <a:gd name="T33" fmla="*/ 646 h 1172"/>
                  <a:gd name="T34" fmla="*/ 1090 w 1115"/>
                  <a:gd name="T35" fmla="*/ 759 h 1172"/>
                  <a:gd name="T36" fmla="*/ 1048 w 1115"/>
                  <a:gd name="T37" fmla="*/ 865 h 1172"/>
                  <a:gd name="T38" fmla="*/ 987 w 1115"/>
                  <a:gd name="T39" fmla="*/ 957 h 1172"/>
                  <a:gd name="T40" fmla="*/ 912 w 1115"/>
                  <a:gd name="T41" fmla="*/ 1037 h 1172"/>
                  <a:gd name="T42" fmla="*/ 823 w 1115"/>
                  <a:gd name="T43" fmla="*/ 1101 h 1172"/>
                  <a:gd name="T44" fmla="*/ 723 w 1115"/>
                  <a:gd name="T45" fmla="*/ 1146 h 1172"/>
                  <a:gd name="T46" fmla="*/ 614 w 1115"/>
                  <a:gd name="T47" fmla="*/ 1169 h 1172"/>
                  <a:gd name="T48" fmla="*/ 500 w 1115"/>
                  <a:gd name="T49" fmla="*/ 1169 h 1172"/>
                  <a:gd name="T50" fmla="*/ 392 w 1115"/>
                  <a:gd name="T51" fmla="*/ 1146 h 1172"/>
                  <a:gd name="T52" fmla="*/ 291 w 1115"/>
                  <a:gd name="T53" fmla="*/ 1101 h 1172"/>
                  <a:gd name="T54" fmla="*/ 203 w 1115"/>
                  <a:gd name="T55" fmla="*/ 1037 h 1172"/>
                  <a:gd name="T56" fmla="*/ 128 w 1115"/>
                  <a:gd name="T57" fmla="*/ 957 h 1172"/>
                  <a:gd name="T58" fmla="*/ 67 w 1115"/>
                  <a:gd name="T59" fmla="*/ 865 h 1172"/>
                  <a:gd name="T60" fmla="*/ 25 w 1115"/>
                  <a:gd name="T61" fmla="*/ 759 h 1172"/>
                  <a:gd name="T62" fmla="*/ 2 w 1115"/>
                  <a:gd name="T63" fmla="*/ 646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5" h="1172">
                    <a:moveTo>
                      <a:pt x="0" y="586"/>
                    </a:moveTo>
                    <a:lnTo>
                      <a:pt x="2" y="525"/>
                    </a:lnTo>
                    <a:lnTo>
                      <a:pt x="11" y="467"/>
                    </a:lnTo>
                    <a:lnTo>
                      <a:pt x="25" y="410"/>
                    </a:lnTo>
                    <a:lnTo>
                      <a:pt x="44" y="357"/>
                    </a:lnTo>
                    <a:lnTo>
                      <a:pt x="67" y="306"/>
                    </a:lnTo>
                    <a:lnTo>
                      <a:pt x="95" y="257"/>
                    </a:lnTo>
                    <a:lnTo>
                      <a:pt x="128" y="213"/>
                    </a:lnTo>
                    <a:lnTo>
                      <a:pt x="163" y="171"/>
                    </a:lnTo>
                    <a:lnTo>
                      <a:pt x="203" y="133"/>
                    </a:lnTo>
                    <a:lnTo>
                      <a:pt x="246" y="99"/>
                    </a:lnTo>
                    <a:lnTo>
                      <a:pt x="291" y="70"/>
                    </a:lnTo>
                    <a:lnTo>
                      <a:pt x="341" y="46"/>
                    </a:lnTo>
                    <a:lnTo>
                      <a:pt x="392" y="25"/>
                    </a:lnTo>
                    <a:lnTo>
                      <a:pt x="445" y="12"/>
                    </a:lnTo>
                    <a:lnTo>
                      <a:pt x="500" y="2"/>
                    </a:lnTo>
                    <a:lnTo>
                      <a:pt x="557" y="0"/>
                    </a:lnTo>
                    <a:lnTo>
                      <a:pt x="614" y="2"/>
                    </a:lnTo>
                    <a:lnTo>
                      <a:pt x="669" y="12"/>
                    </a:lnTo>
                    <a:lnTo>
                      <a:pt x="723" y="25"/>
                    </a:lnTo>
                    <a:lnTo>
                      <a:pt x="774" y="46"/>
                    </a:lnTo>
                    <a:lnTo>
                      <a:pt x="823" y="70"/>
                    </a:lnTo>
                    <a:lnTo>
                      <a:pt x="869" y="99"/>
                    </a:lnTo>
                    <a:lnTo>
                      <a:pt x="912" y="133"/>
                    </a:lnTo>
                    <a:lnTo>
                      <a:pt x="952" y="171"/>
                    </a:lnTo>
                    <a:lnTo>
                      <a:pt x="987" y="213"/>
                    </a:lnTo>
                    <a:lnTo>
                      <a:pt x="1019" y="257"/>
                    </a:lnTo>
                    <a:lnTo>
                      <a:pt x="1048" y="306"/>
                    </a:lnTo>
                    <a:lnTo>
                      <a:pt x="1071" y="357"/>
                    </a:lnTo>
                    <a:lnTo>
                      <a:pt x="1090" y="410"/>
                    </a:lnTo>
                    <a:lnTo>
                      <a:pt x="1103" y="467"/>
                    </a:lnTo>
                    <a:lnTo>
                      <a:pt x="1112" y="525"/>
                    </a:lnTo>
                    <a:lnTo>
                      <a:pt x="1115" y="586"/>
                    </a:lnTo>
                    <a:lnTo>
                      <a:pt x="1112" y="646"/>
                    </a:lnTo>
                    <a:lnTo>
                      <a:pt x="1103" y="703"/>
                    </a:lnTo>
                    <a:lnTo>
                      <a:pt x="1090" y="759"/>
                    </a:lnTo>
                    <a:lnTo>
                      <a:pt x="1071" y="813"/>
                    </a:lnTo>
                    <a:lnTo>
                      <a:pt x="1048" y="865"/>
                    </a:lnTo>
                    <a:lnTo>
                      <a:pt x="1019" y="913"/>
                    </a:lnTo>
                    <a:lnTo>
                      <a:pt x="987" y="957"/>
                    </a:lnTo>
                    <a:lnTo>
                      <a:pt x="952" y="1000"/>
                    </a:lnTo>
                    <a:lnTo>
                      <a:pt x="912" y="1037"/>
                    </a:lnTo>
                    <a:lnTo>
                      <a:pt x="869" y="1071"/>
                    </a:lnTo>
                    <a:lnTo>
                      <a:pt x="823" y="1101"/>
                    </a:lnTo>
                    <a:lnTo>
                      <a:pt x="774" y="1125"/>
                    </a:lnTo>
                    <a:lnTo>
                      <a:pt x="723" y="1146"/>
                    </a:lnTo>
                    <a:lnTo>
                      <a:pt x="669" y="1159"/>
                    </a:lnTo>
                    <a:lnTo>
                      <a:pt x="614" y="1169"/>
                    </a:lnTo>
                    <a:lnTo>
                      <a:pt x="557" y="1172"/>
                    </a:lnTo>
                    <a:lnTo>
                      <a:pt x="500" y="1169"/>
                    </a:lnTo>
                    <a:lnTo>
                      <a:pt x="445" y="1159"/>
                    </a:lnTo>
                    <a:lnTo>
                      <a:pt x="392" y="1146"/>
                    </a:lnTo>
                    <a:lnTo>
                      <a:pt x="341" y="1125"/>
                    </a:lnTo>
                    <a:lnTo>
                      <a:pt x="291" y="1101"/>
                    </a:lnTo>
                    <a:lnTo>
                      <a:pt x="246" y="1071"/>
                    </a:lnTo>
                    <a:lnTo>
                      <a:pt x="203" y="1037"/>
                    </a:lnTo>
                    <a:lnTo>
                      <a:pt x="163" y="1000"/>
                    </a:lnTo>
                    <a:lnTo>
                      <a:pt x="128" y="957"/>
                    </a:lnTo>
                    <a:lnTo>
                      <a:pt x="95" y="913"/>
                    </a:lnTo>
                    <a:lnTo>
                      <a:pt x="67" y="865"/>
                    </a:lnTo>
                    <a:lnTo>
                      <a:pt x="44" y="813"/>
                    </a:lnTo>
                    <a:lnTo>
                      <a:pt x="25" y="759"/>
                    </a:lnTo>
                    <a:lnTo>
                      <a:pt x="11" y="703"/>
                    </a:lnTo>
                    <a:lnTo>
                      <a:pt x="2" y="646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40" name="Freeform 44">
                <a:extLst>
                  <a:ext uri="{FF2B5EF4-FFF2-40B4-BE49-F238E27FC236}">
                    <a16:creationId xmlns:a16="http://schemas.microsoft.com/office/drawing/2014/main" id="{13E7ECDD-D569-8FA9-9DA3-D66726F04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6" y="3662"/>
                <a:ext cx="69" cy="78"/>
              </a:xfrm>
              <a:custGeom>
                <a:avLst/>
                <a:gdLst>
                  <a:gd name="T0" fmla="*/ 2 w 1114"/>
                  <a:gd name="T1" fmla="*/ 525 h 1172"/>
                  <a:gd name="T2" fmla="*/ 24 w 1114"/>
                  <a:gd name="T3" fmla="*/ 412 h 1172"/>
                  <a:gd name="T4" fmla="*/ 66 w 1114"/>
                  <a:gd name="T5" fmla="*/ 306 h 1172"/>
                  <a:gd name="T6" fmla="*/ 126 w 1114"/>
                  <a:gd name="T7" fmla="*/ 213 h 1172"/>
                  <a:gd name="T8" fmla="*/ 202 w 1114"/>
                  <a:gd name="T9" fmla="*/ 133 h 1172"/>
                  <a:gd name="T10" fmla="*/ 291 w 1114"/>
                  <a:gd name="T11" fmla="*/ 70 h 1172"/>
                  <a:gd name="T12" fmla="*/ 391 w 1114"/>
                  <a:gd name="T13" fmla="*/ 25 h 1172"/>
                  <a:gd name="T14" fmla="*/ 499 w 1114"/>
                  <a:gd name="T15" fmla="*/ 2 h 1172"/>
                  <a:gd name="T16" fmla="*/ 613 w 1114"/>
                  <a:gd name="T17" fmla="*/ 2 h 1172"/>
                  <a:gd name="T18" fmla="*/ 722 w 1114"/>
                  <a:gd name="T19" fmla="*/ 25 h 1172"/>
                  <a:gd name="T20" fmla="*/ 822 w 1114"/>
                  <a:gd name="T21" fmla="*/ 70 h 1172"/>
                  <a:gd name="T22" fmla="*/ 910 w 1114"/>
                  <a:gd name="T23" fmla="*/ 133 h 1172"/>
                  <a:gd name="T24" fmla="*/ 986 w 1114"/>
                  <a:gd name="T25" fmla="*/ 213 h 1172"/>
                  <a:gd name="T26" fmla="*/ 1046 w 1114"/>
                  <a:gd name="T27" fmla="*/ 306 h 1172"/>
                  <a:gd name="T28" fmla="*/ 1088 w 1114"/>
                  <a:gd name="T29" fmla="*/ 412 h 1172"/>
                  <a:gd name="T30" fmla="*/ 1111 w 1114"/>
                  <a:gd name="T31" fmla="*/ 525 h 1172"/>
                  <a:gd name="T32" fmla="*/ 1111 w 1114"/>
                  <a:gd name="T33" fmla="*/ 646 h 1172"/>
                  <a:gd name="T34" fmla="*/ 1088 w 1114"/>
                  <a:gd name="T35" fmla="*/ 761 h 1172"/>
                  <a:gd name="T36" fmla="*/ 1046 w 1114"/>
                  <a:gd name="T37" fmla="*/ 865 h 1172"/>
                  <a:gd name="T38" fmla="*/ 986 w 1114"/>
                  <a:gd name="T39" fmla="*/ 958 h 1172"/>
                  <a:gd name="T40" fmla="*/ 910 w 1114"/>
                  <a:gd name="T41" fmla="*/ 1038 h 1172"/>
                  <a:gd name="T42" fmla="*/ 822 w 1114"/>
                  <a:gd name="T43" fmla="*/ 1101 h 1172"/>
                  <a:gd name="T44" fmla="*/ 722 w 1114"/>
                  <a:gd name="T45" fmla="*/ 1146 h 1172"/>
                  <a:gd name="T46" fmla="*/ 613 w 1114"/>
                  <a:gd name="T47" fmla="*/ 1169 h 1172"/>
                  <a:gd name="T48" fmla="*/ 499 w 1114"/>
                  <a:gd name="T49" fmla="*/ 1169 h 1172"/>
                  <a:gd name="T50" fmla="*/ 391 w 1114"/>
                  <a:gd name="T51" fmla="*/ 1146 h 1172"/>
                  <a:gd name="T52" fmla="*/ 291 w 1114"/>
                  <a:gd name="T53" fmla="*/ 1101 h 1172"/>
                  <a:gd name="T54" fmla="*/ 202 w 1114"/>
                  <a:gd name="T55" fmla="*/ 1038 h 1172"/>
                  <a:gd name="T56" fmla="*/ 126 w 1114"/>
                  <a:gd name="T57" fmla="*/ 958 h 1172"/>
                  <a:gd name="T58" fmla="*/ 66 w 1114"/>
                  <a:gd name="T59" fmla="*/ 865 h 1172"/>
                  <a:gd name="T60" fmla="*/ 24 w 1114"/>
                  <a:gd name="T61" fmla="*/ 761 h 1172"/>
                  <a:gd name="T62" fmla="*/ 2 w 1114"/>
                  <a:gd name="T63" fmla="*/ 646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4" h="1172">
                    <a:moveTo>
                      <a:pt x="0" y="586"/>
                    </a:moveTo>
                    <a:lnTo>
                      <a:pt x="2" y="525"/>
                    </a:lnTo>
                    <a:lnTo>
                      <a:pt x="11" y="468"/>
                    </a:lnTo>
                    <a:lnTo>
                      <a:pt x="24" y="412"/>
                    </a:lnTo>
                    <a:lnTo>
                      <a:pt x="43" y="357"/>
                    </a:lnTo>
                    <a:lnTo>
                      <a:pt x="66" y="306"/>
                    </a:lnTo>
                    <a:lnTo>
                      <a:pt x="95" y="258"/>
                    </a:lnTo>
                    <a:lnTo>
                      <a:pt x="126" y="213"/>
                    </a:lnTo>
                    <a:lnTo>
                      <a:pt x="162" y="171"/>
                    </a:lnTo>
                    <a:lnTo>
                      <a:pt x="202" y="133"/>
                    </a:lnTo>
                    <a:lnTo>
                      <a:pt x="245" y="100"/>
                    </a:lnTo>
                    <a:lnTo>
                      <a:pt x="291" y="70"/>
                    </a:lnTo>
                    <a:lnTo>
                      <a:pt x="339" y="46"/>
                    </a:lnTo>
                    <a:lnTo>
                      <a:pt x="391" y="25"/>
                    </a:lnTo>
                    <a:lnTo>
                      <a:pt x="444" y="12"/>
                    </a:lnTo>
                    <a:lnTo>
                      <a:pt x="499" y="2"/>
                    </a:lnTo>
                    <a:lnTo>
                      <a:pt x="557" y="0"/>
                    </a:lnTo>
                    <a:lnTo>
                      <a:pt x="613" y="2"/>
                    </a:lnTo>
                    <a:lnTo>
                      <a:pt x="669" y="12"/>
                    </a:lnTo>
                    <a:lnTo>
                      <a:pt x="722" y="25"/>
                    </a:lnTo>
                    <a:lnTo>
                      <a:pt x="773" y="46"/>
                    </a:lnTo>
                    <a:lnTo>
                      <a:pt x="822" y="70"/>
                    </a:lnTo>
                    <a:lnTo>
                      <a:pt x="868" y="100"/>
                    </a:lnTo>
                    <a:lnTo>
                      <a:pt x="910" y="133"/>
                    </a:lnTo>
                    <a:lnTo>
                      <a:pt x="950" y="171"/>
                    </a:lnTo>
                    <a:lnTo>
                      <a:pt x="986" y="213"/>
                    </a:lnTo>
                    <a:lnTo>
                      <a:pt x="1019" y="258"/>
                    </a:lnTo>
                    <a:lnTo>
                      <a:pt x="1046" y="306"/>
                    </a:lnTo>
                    <a:lnTo>
                      <a:pt x="1069" y="357"/>
                    </a:lnTo>
                    <a:lnTo>
                      <a:pt x="1088" y="412"/>
                    </a:lnTo>
                    <a:lnTo>
                      <a:pt x="1102" y="468"/>
                    </a:lnTo>
                    <a:lnTo>
                      <a:pt x="1111" y="525"/>
                    </a:lnTo>
                    <a:lnTo>
                      <a:pt x="1114" y="586"/>
                    </a:lnTo>
                    <a:lnTo>
                      <a:pt x="1111" y="646"/>
                    </a:lnTo>
                    <a:lnTo>
                      <a:pt x="1102" y="704"/>
                    </a:lnTo>
                    <a:lnTo>
                      <a:pt x="1088" y="761"/>
                    </a:lnTo>
                    <a:lnTo>
                      <a:pt x="1069" y="814"/>
                    </a:lnTo>
                    <a:lnTo>
                      <a:pt x="1046" y="865"/>
                    </a:lnTo>
                    <a:lnTo>
                      <a:pt x="1019" y="914"/>
                    </a:lnTo>
                    <a:lnTo>
                      <a:pt x="986" y="958"/>
                    </a:lnTo>
                    <a:lnTo>
                      <a:pt x="950" y="1000"/>
                    </a:lnTo>
                    <a:lnTo>
                      <a:pt x="910" y="1038"/>
                    </a:lnTo>
                    <a:lnTo>
                      <a:pt x="868" y="1072"/>
                    </a:lnTo>
                    <a:lnTo>
                      <a:pt x="822" y="1101"/>
                    </a:lnTo>
                    <a:lnTo>
                      <a:pt x="773" y="1126"/>
                    </a:lnTo>
                    <a:lnTo>
                      <a:pt x="722" y="1146"/>
                    </a:lnTo>
                    <a:lnTo>
                      <a:pt x="669" y="1160"/>
                    </a:lnTo>
                    <a:lnTo>
                      <a:pt x="613" y="1169"/>
                    </a:lnTo>
                    <a:lnTo>
                      <a:pt x="557" y="1172"/>
                    </a:lnTo>
                    <a:lnTo>
                      <a:pt x="499" y="1169"/>
                    </a:lnTo>
                    <a:lnTo>
                      <a:pt x="444" y="1160"/>
                    </a:lnTo>
                    <a:lnTo>
                      <a:pt x="391" y="1146"/>
                    </a:lnTo>
                    <a:lnTo>
                      <a:pt x="339" y="1126"/>
                    </a:lnTo>
                    <a:lnTo>
                      <a:pt x="291" y="1101"/>
                    </a:lnTo>
                    <a:lnTo>
                      <a:pt x="245" y="1072"/>
                    </a:lnTo>
                    <a:lnTo>
                      <a:pt x="202" y="1038"/>
                    </a:lnTo>
                    <a:lnTo>
                      <a:pt x="162" y="1000"/>
                    </a:lnTo>
                    <a:lnTo>
                      <a:pt x="126" y="958"/>
                    </a:lnTo>
                    <a:lnTo>
                      <a:pt x="95" y="914"/>
                    </a:lnTo>
                    <a:lnTo>
                      <a:pt x="66" y="865"/>
                    </a:lnTo>
                    <a:lnTo>
                      <a:pt x="43" y="814"/>
                    </a:lnTo>
                    <a:lnTo>
                      <a:pt x="24" y="761"/>
                    </a:lnTo>
                    <a:lnTo>
                      <a:pt x="11" y="704"/>
                    </a:lnTo>
                    <a:lnTo>
                      <a:pt x="2" y="646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41" name="Freeform 45">
                <a:extLst>
                  <a:ext uri="{FF2B5EF4-FFF2-40B4-BE49-F238E27FC236}">
                    <a16:creationId xmlns:a16="http://schemas.microsoft.com/office/drawing/2014/main" id="{DF7EDF4B-6CC8-E580-3CCB-F7FFC9A9C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3702"/>
                <a:ext cx="70" cy="78"/>
              </a:xfrm>
              <a:custGeom>
                <a:avLst/>
                <a:gdLst>
                  <a:gd name="T0" fmla="*/ 2 w 1115"/>
                  <a:gd name="T1" fmla="*/ 525 h 1172"/>
                  <a:gd name="T2" fmla="*/ 24 w 1115"/>
                  <a:gd name="T3" fmla="*/ 412 h 1172"/>
                  <a:gd name="T4" fmla="*/ 67 w 1115"/>
                  <a:gd name="T5" fmla="*/ 306 h 1172"/>
                  <a:gd name="T6" fmla="*/ 126 w 1115"/>
                  <a:gd name="T7" fmla="*/ 213 h 1172"/>
                  <a:gd name="T8" fmla="*/ 202 w 1115"/>
                  <a:gd name="T9" fmla="*/ 133 h 1172"/>
                  <a:gd name="T10" fmla="*/ 291 w 1115"/>
                  <a:gd name="T11" fmla="*/ 70 h 1172"/>
                  <a:gd name="T12" fmla="*/ 391 w 1115"/>
                  <a:gd name="T13" fmla="*/ 25 h 1172"/>
                  <a:gd name="T14" fmla="*/ 499 w 1115"/>
                  <a:gd name="T15" fmla="*/ 2 h 1172"/>
                  <a:gd name="T16" fmla="*/ 614 w 1115"/>
                  <a:gd name="T17" fmla="*/ 2 h 1172"/>
                  <a:gd name="T18" fmla="*/ 722 w 1115"/>
                  <a:gd name="T19" fmla="*/ 25 h 1172"/>
                  <a:gd name="T20" fmla="*/ 822 w 1115"/>
                  <a:gd name="T21" fmla="*/ 70 h 1172"/>
                  <a:gd name="T22" fmla="*/ 911 w 1115"/>
                  <a:gd name="T23" fmla="*/ 133 h 1172"/>
                  <a:gd name="T24" fmla="*/ 987 w 1115"/>
                  <a:gd name="T25" fmla="*/ 213 h 1172"/>
                  <a:gd name="T26" fmla="*/ 1047 w 1115"/>
                  <a:gd name="T27" fmla="*/ 306 h 1172"/>
                  <a:gd name="T28" fmla="*/ 1090 w 1115"/>
                  <a:gd name="T29" fmla="*/ 412 h 1172"/>
                  <a:gd name="T30" fmla="*/ 1112 w 1115"/>
                  <a:gd name="T31" fmla="*/ 525 h 1172"/>
                  <a:gd name="T32" fmla="*/ 1112 w 1115"/>
                  <a:gd name="T33" fmla="*/ 646 h 1172"/>
                  <a:gd name="T34" fmla="*/ 1090 w 1115"/>
                  <a:gd name="T35" fmla="*/ 761 h 1172"/>
                  <a:gd name="T36" fmla="*/ 1047 w 1115"/>
                  <a:gd name="T37" fmla="*/ 865 h 1172"/>
                  <a:gd name="T38" fmla="*/ 987 w 1115"/>
                  <a:gd name="T39" fmla="*/ 958 h 1172"/>
                  <a:gd name="T40" fmla="*/ 911 w 1115"/>
                  <a:gd name="T41" fmla="*/ 1038 h 1172"/>
                  <a:gd name="T42" fmla="*/ 822 w 1115"/>
                  <a:gd name="T43" fmla="*/ 1101 h 1172"/>
                  <a:gd name="T44" fmla="*/ 722 w 1115"/>
                  <a:gd name="T45" fmla="*/ 1146 h 1172"/>
                  <a:gd name="T46" fmla="*/ 614 w 1115"/>
                  <a:gd name="T47" fmla="*/ 1169 h 1172"/>
                  <a:gd name="T48" fmla="*/ 499 w 1115"/>
                  <a:gd name="T49" fmla="*/ 1169 h 1172"/>
                  <a:gd name="T50" fmla="*/ 391 w 1115"/>
                  <a:gd name="T51" fmla="*/ 1146 h 1172"/>
                  <a:gd name="T52" fmla="*/ 291 w 1115"/>
                  <a:gd name="T53" fmla="*/ 1101 h 1172"/>
                  <a:gd name="T54" fmla="*/ 202 w 1115"/>
                  <a:gd name="T55" fmla="*/ 1038 h 1172"/>
                  <a:gd name="T56" fmla="*/ 126 w 1115"/>
                  <a:gd name="T57" fmla="*/ 958 h 1172"/>
                  <a:gd name="T58" fmla="*/ 67 w 1115"/>
                  <a:gd name="T59" fmla="*/ 865 h 1172"/>
                  <a:gd name="T60" fmla="*/ 24 w 1115"/>
                  <a:gd name="T61" fmla="*/ 761 h 1172"/>
                  <a:gd name="T62" fmla="*/ 2 w 1115"/>
                  <a:gd name="T63" fmla="*/ 646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5" h="1172">
                    <a:moveTo>
                      <a:pt x="0" y="586"/>
                    </a:moveTo>
                    <a:lnTo>
                      <a:pt x="2" y="525"/>
                    </a:lnTo>
                    <a:lnTo>
                      <a:pt x="11" y="468"/>
                    </a:lnTo>
                    <a:lnTo>
                      <a:pt x="24" y="412"/>
                    </a:lnTo>
                    <a:lnTo>
                      <a:pt x="44" y="357"/>
                    </a:lnTo>
                    <a:lnTo>
                      <a:pt x="67" y="306"/>
                    </a:lnTo>
                    <a:lnTo>
                      <a:pt x="95" y="258"/>
                    </a:lnTo>
                    <a:lnTo>
                      <a:pt x="126" y="213"/>
                    </a:lnTo>
                    <a:lnTo>
                      <a:pt x="163" y="171"/>
                    </a:lnTo>
                    <a:lnTo>
                      <a:pt x="202" y="133"/>
                    </a:lnTo>
                    <a:lnTo>
                      <a:pt x="246" y="100"/>
                    </a:lnTo>
                    <a:lnTo>
                      <a:pt x="291" y="70"/>
                    </a:lnTo>
                    <a:lnTo>
                      <a:pt x="340" y="46"/>
                    </a:lnTo>
                    <a:lnTo>
                      <a:pt x="391" y="25"/>
                    </a:lnTo>
                    <a:lnTo>
                      <a:pt x="445" y="12"/>
                    </a:lnTo>
                    <a:lnTo>
                      <a:pt x="499" y="2"/>
                    </a:lnTo>
                    <a:lnTo>
                      <a:pt x="557" y="0"/>
                    </a:lnTo>
                    <a:lnTo>
                      <a:pt x="614" y="2"/>
                    </a:lnTo>
                    <a:lnTo>
                      <a:pt x="669" y="12"/>
                    </a:lnTo>
                    <a:lnTo>
                      <a:pt x="722" y="25"/>
                    </a:lnTo>
                    <a:lnTo>
                      <a:pt x="773" y="46"/>
                    </a:lnTo>
                    <a:lnTo>
                      <a:pt x="822" y="70"/>
                    </a:lnTo>
                    <a:lnTo>
                      <a:pt x="868" y="100"/>
                    </a:lnTo>
                    <a:lnTo>
                      <a:pt x="911" y="133"/>
                    </a:lnTo>
                    <a:lnTo>
                      <a:pt x="951" y="171"/>
                    </a:lnTo>
                    <a:lnTo>
                      <a:pt x="987" y="213"/>
                    </a:lnTo>
                    <a:lnTo>
                      <a:pt x="1019" y="258"/>
                    </a:lnTo>
                    <a:lnTo>
                      <a:pt x="1047" y="306"/>
                    </a:lnTo>
                    <a:lnTo>
                      <a:pt x="1071" y="357"/>
                    </a:lnTo>
                    <a:lnTo>
                      <a:pt x="1090" y="412"/>
                    </a:lnTo>
                    <a:lnTo>
                      <a:pt x="1103" y="468"/>
                    </a:lnTo>
                    <a:lnTo>
                      <a:pt x="1112" y="525"/>
                    </a:lnTo>
                    <a:lnTo>
                      <a:pt x="1115" y="586"/>
                    </a:lnTo>
                    <a:lnTo>
                      <a:pt x="1112" y="646"/>
                    </a:lnTo>
                    <a:lnTo>
                      <a:pt x="1103" y="704"/>
                    </a:lnTo>
                    <a:lnTo>
                      <a:pt x="1090" y="761"/>
                    </a:lnTo>
                    <a:lnTo>
                      <a:pt x="1071" y="814"/>
                    </a:lnTo>
                    <a:lnTo>
                      <a:pt x="1047" y="865"/>
                    </a:lnTo>
                    <a:lnTo>
                      <a:pt x="1019" y="914"/>
                    </a:lnTo>
                    <a:lnTo>
                      <a:pt x="987" y="958"/>
                    </a:lnTo>
                    <a:lnTo>
                      <a:pt x="951" y="1000"/>
                    </a:lnTo>
                    <a:lnTo>
                      <a:pt x="911" y="1038"/>
                    </a:lnTo>
                    <a:lnTo>
                      <a:pt x="868" y="1072"/>
                    </a:lnTo>
                    <a:lnTo>
                      <a:pt x="822" y="1101"/>
                    </a:lnTo>
                    <a:lnTo>
                      <a:pt x="773" y="1125"/>
                    </a:lnTo>
                    <a:lnTo>
                      <a:pt x="722" y="1146"/>
                    </a:lnTo>
                    <a:lnTo>
                      <a:pt x="669" y="1159"/>
                    </a:lnTo>
                    <a:lnTo>
                      <a:pt x="614" y="1169"/>
                    </a:lnTo>
                    <a:lnTo>
                      <a:pt x="557" y="1172"/>
                    </a:lnTo>
                    <a:lnTo>
                      <a:pt x="499" y="1169"/>
                    </a:lnTo>
                    <a:lnTo>
                      <a:pt x="445" y="1159"/>
                    </a:lnTo>
                    <a:lnTo>
                      <a:pt x="391" y="1146"/>
                    </a:lnTo>
                    <a:lnTo>
                      <a:pt x="340" y="1125"/>
                    </a:lnTo>
                    <a:lnTo>
                      <a:pt x="291" y="1101"/>
                    </a:lnTo>
                    <a:lnTo>
                      <a:pt x="246" y="1072"/>
                    </a:lnTo>
                    <a:lnTo>
                      <a:pt x="202" y="1038"/>
                    </a:lnTo>
                    <a:lnTo>
                      <a:pt x="163" y="1000"/>
                    </a:lnTo>
                    <a:lnTo>
                      <a:pt x="126" y="958"/>
                    </a:lnTo>
                    <a:lnTo>
                      <a:pt x="95" y="914"/>
                    </a:lnTo>
                    <a:lnTo>
                      <a:pt x="67" y="865"/>
                    </a:lnTo>
                    <a:lnTo>
                      <a:pt x="44" y="814"/>
                    </a:lnTo>
                    <a:lnTo>
                      <a:pt x="24" y="761"/>
                    </a:lnTo>
                    <a:lnTo>
                      <a:pt x="11" y="704"/>
                    </a:lnTo>
                    <a:lnTo>
                      <a:pt x="2" y="646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42" name="Freeform 46">
                <a:extLst>
                  <a:ext uri="{FF2B5EF4-FFF2-40B4-BE49-F238E27FC236}">
                    <a16:creationId xmlns:a16="http://schemas.microsoft.com/office/drawing/2014/main" id="{103CCD95-20CF-E53B-529A-D9F7D48A1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" y="3702"/>
                <a:ext cx="69" cy="78"/>
              </a:xfrm>
              <a:custGeom>
                <a:avLst/>
                <a:gdLst>
                  <a:gd name="T0" fmla="*/ 2 w 1114"/>
                  <a:gd name="T1" fmla="*/ 526 h 1173"/>
                  <a:gd name="T2" fmla="*/ 24 w 1114"/>
                  <a:gd name="T3" fmla="*/ 411 h 1173"/>
                  <a:gd name="T4" fmla="*/ 66 w 1114"/>
                  <a:gd name="T5" fmla="*/ 307 h 1173"/>
                  <a:gd name="T6" fmla="*/ 126 w 1114"/>
                  <a:gd name="T7" fmla="*/ 213 h 1173"/>
                  <a:gd name="T8" fmla="*/ 202 w 1114"/>
                  <a:gd name="T9" fmla="*/ 133 h 1173"/>
                  <a:gd name="T10" fmla="*/ 291 w 1114"/>
                  <a:gd name="T11" fmla="*/ 71 h 1173"/>
                  <a:gd name="T12" fmla="*/ 390 w 1114"/>
                  <a:gd name="T13" fmla="*/ 26 h 1173"/>
                  <a:gd name="T14" fmla="*/ 499 w 1114"/>
                  <a:gd name="T15" fmla="*/ 2 h 1173"/>
                  <a:gd name="T16" fmla="*/ 613 w 1114"/>
                  <a:gd name="T17" fmla="*/ 2 h 1173"/>
                  <a:gd name="T18" fmla="*/ 721 w 1114"/>
                  <a:gd name="T19" fmla="*/ 26 h 1173"/>
                  <a:gd name="T20" fmla="*/ 822 w 1114"/>
                  <a:gd name="T21" fmla="*/ 71 h 1173"/>
                  <a:gd name="T22" fmla="*/ 911 w 1114"/>
                  <a:gd name="T23" fmla="*/ 133 h 1173"/>
                  <a:gd name="T24" fmla="*/ 986 w 1114"/>
                  <a:gd name="T25" fmla="*/ 213 h 1173"/>
                  <a:gd name="T26" fmla="*/ 1046 w 1114"/>
                  <a:gd name="T27" fmla="*/ 307 h 1173"/>
                  <a:gd name="T28" fmla="*/ 1088 w 1114"/>
                  <a:gd name="T29" fmla="*/ 411 h 1173"/>
                  <a:gd name="T30" fmla="*/ 1111 w 1114"/>
                  <a:gd name="T31" fmla="*/ 526 h 1173"/>
                  <a:gd name="T32" fmla="*/ 1111 w 1114"/>
                  <a:gd name="T33" fmla="*/ 646 h 1173"/>
                  <a:gd name="T34" fmla="*/ 1088 w 1114"/>
                  <a:gd name="T35" fmla="*/ 760 h 1173"/>
                  <a:gd name="T36" fmla="*/ 1046 w 1114"/>
                  <a:gd name="T37" fmla="*/ 865 h 1173"/>
                  <a:gd name="T38" fmla="*/ 986 w 1114"/>
                  <a:gd name="T39" fmla="*/ 959 h 1173"/>
                  <a:gd name="T40" fmla="*/ 911 w 1114"/>
                  <a:gd name="T41" fmla="*/ 1039 h 1173"/>
                  <a:gd name="T42" fmla="*/ 822 w 1114"/>
                  <a:gd name="T43" fmla="*/ 1101 h 1173"/>
                  <a:gd name="T44" fmla="*/ 721 w 1114"/>
                  <a:gd name="T45" fmla="*/ 1146 h 1173"/>
                  <a:gd name="T46" fmla="*/ 613 w 1114"/>
                  <a:gd name="T47" fmla="*/ 1170 h 1173"/>
                  <a:gd name="T48" fmla="*/ 499 w 1114"/>
                  <a:gd name="T49" fmla="*/ 1170 h 1173"/>
                  <a:gd name="T50" fmla="*/ 390 w 1114"/>
                  <a:gd name="T51" fmla="*/ 1146 h 1173"/>
                  <a:gd name="T52" fmla="*/ 291 w 1114"/>
                  <a:gd name="T53" fmla="*/ 1101 h 1173"/>
                  <a:gd name="T54" fmla="*/ 202 w 1114"/>
                  <a:gd name="T55" fmla="*/ 1039 h 1173"/>
                  <a:gd name="T56" fmla="*/ 126 w 1114"/>
                  <a:gd name="T57" fmla="*/ 959 h 1173"/>
                  <a:gd name="T58" fmla="*/ 66 w 1114"/>
                  <a:gd name="T59" fmla="*/ 865 h 1173"/>
                  <a:gd name="T60" fmla="*/ 24 w 1114"/>
                  <a:gd name="T61" fmla="*/ 760 h 1173"/>
                  <a:gd name="T62" fmla="*/ 2 w 1114"/>
                  <a:gd name="T63" fmla="*/ 646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4" h="1173">
                    <a:moveTo>
                      <a:pt x="0" y="587"/>
                    </a:moveTo>
                    <a:lnTo>
                      <a:pt x="2" y="526"/>
                    </a:lnTo>
                    <a:lnTo>
                      <a:pt x="11" y="467"/>
                    </a:lnTo>
                    <a:lnTo>
                      <a:pt x="24" y="411"/>
                    </a:lnTo>
                    <a:lnTo>
                      <a:pt x="43" y="358"/>
                    </a:lnTo>
                    <a:lnTo>
                      <a:pt x="66" y="307"/>
                    </a:lnTo>
                    <a:lnTo>
                      <a:pt x="94" y="258"/>
                    </a:lnTo>
                    <a:lnTo>
                      <a:pt x="126" y="213"/>
                    </a:lnTo>
                    <a:lnTo>
                      <a:pt x="163" y="172"/>
                    </a:lnTo>
                    <a:lnTo>
                      <a:pt x="202" y="133"/>
                    </a:lnTo>
                    <a:lnTo>
                      <a:pt x="244" y="99"/>
                    </a:lnTo>
                    <a:lnTo>
                      <a:pt x="291" y="71"/>
                    </a:lnTo>
                    <a:lnTo>
                      <a:pt x="339" y="46"/>
                    </a:lnTo>
                    <a:lnTo>
                      <a:pt x="390" y="26"/>
                    </a:lnTo>
                    <a:lnTo>
                      <a:pt x="444" y="12"/>
                    </a:lnTo>
                    <a:lnTo>
                      <a:pt x="499" y="2"/>
                    </a:lnTo>
                    <a:lnTo>
                      <a:pt x="557" y="0"/>
                    </a:lnTo>
                    <a:lnTo>
                      <a:pt x="613" y="2"/>
                    </a:lnTo>
                    <a:lnTo>
                      <a:pt x="668" y="12"/>
                    </a:lnTo>
                    <a:lnTo>
                      <a:pt x="721" y="26"/>
                    </a:lnTo>
                    <a:lnTo>
                      <a:pt x="773" y="46"/>
                    </a:lnTo>
                    <a:lnTo>
                      <a:pt x="822" y="71"/>
                    </a:lnTo>
                    <a:lnTo>
                      <a:pt x="867" y="99"/>
                    </a:lnTo>
                    <a:lnTo>
                      <a:pt x="911" y="133"/>
                    </a:lnTo>
                    <a:lnTo>
                      <a:pt x="950" y="172"/>
                    </a:lnTo>
                    <a:lnTo>
                      <a:pt x="986" y="213"/>
                    </a:lnTo>
                    <a:lnTo>
                      <a:pt x="1018" y="258"/>
                    </a:lnTo>
                    <a:lnTo>
                      <a:pt x="1046" y="307"/>
                    </a:lnTo>
                    <a:lnTo>
                      <a:pt x="1069" y="358"/>
                    </a:lnTo>
                    <a:lnTo>
                      <a:pt x="1088" y="411"/>
                    </a:lnTo>
                    <a:lnTo>
                      <a:pt x="1102" y="467"/>
                    </a:lnTo>
                    <a:lnTo>
                      <a:pt x="1111" y="526"/>
                    </a:lnTo>
                    <a:lnTo>
                      <a:pt x="1114" y="587"/>
                    </a:lnTo>
                    <a:lnTo>
                      <a:pt x="1111" y="646"/>
                    </a:lnTo>
                    <a:lnTo>
                      <a:pt x="1102" y="704"/>
                    </a:lnTo>
                    <a:lnTo>
                      <a:pt x="1088" y="760"/>
                    </a:lnTo>
                    <a:lnTo>
                      <a:pt x="1069" y="814"/>
                    </a:lnTo>
                    <a:lnTo>
                      <a:pt x="1046" y="865"/>
                    </a:lnTo>
                    <a:lnTo>
                      <a:pt x="1018" y="913"/>
                    </a:lnTo>
                    <a:lnTo>
                      <a:pt x="986" y="959"/>
                    </a:lnTo>
                    <a:lnTo>
                      <a:pt x="950" y="1000"/>
                    </a:lnTo>
                    <a:lnTo>
                      <a:pt x="911" y="1039"/>
                    </a:lnTo>
                    <a:lnTo>
                      <a:pt x="867" y="1072"/>
                    </a:lnTo>
                    <a:lnTo>
                      <a:pt x="822" y="1101"/>
                    </a:lnTo>
                    <a:lnTo>
                      <a:pt x="773" y="1126"/>
                    </a:lnTo>
                    <a:lnTo>
                      <a:pt x="721" y="1146"/>
                    </a:lnTo>
                    <a:lnTo>
                      <a:pt x="668" y="1160"/>
                    </a:lnTo>
                    <a:lnTo>
                      <a:pt x="613" y="1170"/>
                    </a:lnTo>
                    <a:lnTo>
                      <a:pt x="557" y="1173"/>
                    </a:lnTo>
                    <a:lnTo>
                      <a:pt x="499" y="1170"/>
                    </a:lnTo>
                    <a:lnTo>
                      <a:pt x="444" y="1160"/>
                    </a:lnTo>
                    <a:lnTo>
                      <a:pt x="390" y="1146"/>
                    </a:lnTo>
                    <a:lnTo>
                      <a:pt x="339" y="1126"/>
                    </a:lnTo>
                    <a:lnTo>
                      <a:pt x="291" y="1101"/>
                    </a:lnTo>
                    <a:lnTo>
                      <a:pt x="244" y="1072"/>
                    </a:lnTo>
                    <a:lnTo>
                      <a:pt x="202" y="1039"/>
                    </a:lnTo>
                    <a:lnTo>
                      <a:pt x="163" y="1000"/>
                    </a:lnTo>
                    <a:lnTo>
                      <a:pt x="126" y="959"/>
                    </a:lnTo>
                    <a:lnTo>
                      <a:pt x="94" y="913"/>
                    </a:lnTo>
                    <a:lnTo>
                      <a:pt x="66" y="865"/>
                    </a:lnTo>
                    <a:lnTo>
                      <a:pt x="43" y="814"/>
                    </a:lnTo>
                    <a:lnTo>
                      <a:pt x="24" y="760"/>
                    </a:lnTo>
                    <a:lnTo>
                      <a:pt x="11" y="704"/>
                    </a:lnTo>
                    <a:lnTo>
                      <a:pt x="2" y="646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43" name="Freeform 47">
                <a:extLst>
                  <a:ext uri="{FF2B5EF4-FFF2-40B4-BE49-F238E27FC236}">
                    <a16:creationId xmlns:a16="http://schemas.microsoft.com/office/drawing/2014/main" id="{37D1289B-6EA9-C699-01FD-49C3E83A4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6" y="3606"/>
                <a:ext cx="70" cy="78"/>
              </a:xfrm>
              <a:custGeom>
                <a:avLst/>
                <a:gdLst>
                  <a:gd name="T0" fmla="*/ 2 w 1114"/>
                  <a:gd name="T1" fmla="*/ 526 h 1173"/>
                  <a:gd name="T2" fmla="*/ 25 w 1114"/>
                  <a:gd name="T3" fmla="*/ 412 h 1173"/>
                  <a:gd name="T4" fmla="*/ 67 w 1114"/>
                  <a:gd name="T5" fmla="*/ 307 h 1173"/>
                  <a:gd name="T6" fmla="*/ 127 w 1114"/>
                  <a:gd name="T7" fmla="*/ 213 h 1173"/>
                  <a:gd name="T8" fmla="*/ 203 w 1114"/>
                  <a:gd name="T9" fmla="*/ 134 h 1173"/>
                  <a:gd name="T10" fmla="*/ 292 w 1114"/>
                  <a:gd name="T11" fmla="*/ 70 h 1173"/>
                  <a:gd name="T12" fmla="*/ 391 w 1114"/>
                  <a:gd name="T13" fmla="*/ 25 h 1173"/>
                  <a:gd name="T14" fmla="*/ 500 w 1114"/>
                  <a:gd name="T15" fmla="*/ 2 h 1173"/>
                  <a:gd name="T16" fmla="*/ 614 w 1114"/>
                  <a:gd name="T17" fmla="*/ 2 h 1173"/>
                  <a:gd name="T18" fmla="*/ 722 w 1114"/>
                  <a:gd name="T19" fmla="*/ 25 h 1173"/>
                  <a:gd name="T20" fmla="*/ 822 w 1114"/>
                  <a:gd name="T21" fmla="*/ 70 h 1173"/>
                  <a:gd name="T22" fmla="*/ 911 w 1114"/>
                  <a:gd name="T23" fmla="*/ 134 h 1173"/>
                  <a:gd name="T24" fmla="*/ 987 w 1114"/>
                  <a:gd name="T25" fmla="*/ 213 h 1173"/>
                  <a:gd name="T26" fmla="*/ 1047 w 1114"/>
                  <a:gd name="T27" fmla="*/ 307 h 1173"/>
                  <a:gd name="T28" fmla="*/ 1089 w 1114"/>
                  <a:gd name="T29" fmla="*/ 412 h 1173"/>
                  <a:gd name="T30" fmla="*/ 1111 w 1114"/>
                  <a:gd name="T31" fmla="*/ 526 h 1173"/>
                  <a:gd name="T32" fmla="*/ 1111 w 1114"/>
                  <a:gd name="T33" fmla="*/ 646 h 1173"/>
                  <a:gd name="T34" fmla="*/ 1089 w 1114"/>
                  <a:gd name="T35" fmla="*/ 760 h 1173"/>
                  <a:gd name="T36" fmla="*/ 1047 w 1114"/>
                  <a:gd name="T37" fmla="*/ 865 h 1173"/>
                  <a:gd name="T38" fmla="*/ 986 w 1114"/>
                  <a:gd name="T39" fmla="*/ 959 h 1173"/>
                  <a:gd name="T40" fmla="*/ 910 w 1114"/>
                  <a:gd name="T41" fmla="*/ 1039 h 1173"/>
                  <a:gd name="T42" fmla="*/ 822 w 1114"/>
                  <a:gd name="T43" fmla="*/ 1102 h 1173"/>
                  <a:gd name="T44" fmla="*/ 722 w 1114"/>
                  <a:gd name="T45" fmla="*/ 1146 h 1173"/>
                  <a:gd name="T46" fmla="*/ 614 w 1114"/>
                  <a:gd name="T47" fmla="*/ 1170 h 1173"/>
                  <a:gd name="T48" fmla="*/ 500 w 1114"/>
                  <a:gd name="T49" fmla="*/ 1170 h 1173"/>
                  <a:gd name="T50" fmla="*/ 391 w 1114"/>
                  <a:gd name="T51" fmla="*/ 1146 h 1173"/>
                  <a:gd name="T52" fmla="*/ 292 w 1114"/>
                  <a:gd name="T53" fmla="*/ 1102 h 1173"/>
                  <a:gd name="T54" fmla="*/ 203 w 1114"/>
                  <a:gd name="T55" fmla="*/ 1039 h 1173"/>
                  <a:gd name="T56" fmla="*/ 127 w 1114"/>
                  <a:gd name="T57" fmla="*/ 959 h 1173"/>
                  <a:gd name="T58" fmla="*/ 67 w 1114"/>
                  <a:gd name="T59" fmla="*/ 865 h 1173"/>
                  <a:gd name="T60" fmla="*/ 25 w 1114"/>
                  <a:gd name="T61" fmla="*/ 760 h 1173"/>
                  <a:gd name="T62" fmla="*/ 2 w 1114"/>
                  <a:gd name="T63" fmla="*/ 646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4" h="1173">
                    <a:moveTo>
                      <a:pt x="0" y="587"/>
                    </a:moveTo>
                    <a:lnTo>
                      <a:pt x="2" y="526"/>
                    </a:lnTo>
                    <a:lnTo>
                      <a:pt x="12" y="469"/>
                    </a:lnTo>
                    <a:lnTo>
                      <a:pt x="25" y="412"/>
                    </a:lnTo>
                    <a:lnTo>
                      <a:pt x="44" y="358"/>
                    </a:lnTo>
                    <a:lnTo>
                      <a:pt x="67" y="307"/>
                    </a:lnTo>
                    <a:lnTo>
                      <a:pt x="94" y="258"/>
                    </a:lnTo>
                    <a:lnTo>
                      <a:pt x="127" y="213"/>
                    </a:lnTo>
                    <a:lnTo>
                      <a:pt x="163" y="172"/>
                    </a:lnTo>
                    <a:lnTo>
                      <a:pt x="203" y="134"/>
                    </a:lnTo>
                    <a:lnTo>
                      <a:pt x="245" y="100"/>
                    </a:lnTo>
                    <a:lnTo>
                      <a:pt x="292" y="70"/>
                    </a:lnTo>
                    <a:lnTo>
                      <a:pt x="340" y="45"/>
                    </a:lnTo>
                    <a:lnTo>
                      <a:pt x="391" y="25"/>
                    </a:lnTo>
                    <a:lnTo>
                      <a:pt x="444" y="11"/>
                    </a:lnTo>
                    <a:lnTo>
                      <a:pt x="500" y="2"/>
                    </a:lnTo>
                    <a:lnTo>
                      <a:pt x="557" y="0"/>
                    </a:lnTo>
                    <a:lnTo>
                      <a:pt x="614" y="2"/>
                    </a:lnTo>
                    <a:lnTo>
                      <a:pt x="669" y="11"/>
                    </a:lnTo>
                    <a:lnTo>
                      <a:pt x="722" y="25"/>
                    </a:lnTo>
                    <a:lnTo>
                      <a:pt x="774" y="45"/>
                    </a:lnTo>
                    <a:lnTo>
                      <a:pt x="822" y="70"/>
                    </a:lnTo>
                    <a:lnTo>
                      <a:pt x="868" y="100"/>
                    </a:lnTo>
                    <a:lnTo>
                      <a:pt x="911" y="134"/>
                    </a:lnTo>
                    <a:lnTo>
                      <a:pt x="951" y="172"/>
                    </a:lnTo>
                    <a:lnTo>
                      <a:pt x="987" y="213"/>
                    </a:lnTo>
                    <a:lnTo>
                      <a:pt x="1018" y="258"/>
                    </a:lnTo>
                    <a:lnTo>
                      <a:pt x="1047" y="307"/>
                    </a:lnTo>
                    <a:lnTo>
                      <a:pt x="1070" y="358"/>
                    </a:lnTo>
                    <a:lnTo>
                      <a:pt x="1089" y="412"/>
                    </a:lnTo>
                    <a:lnTo>
                      <a:pt x="1102" y="469"/>
                    </a:lnTo>
                    <a:lnTo>
                      <a:pt x="1111" y="526"/>
                    </a:lnTo>
                    <a:lnTo>
                      <a:pt x="1114" y="587"/>
                    </a:lnTo>
                    <a:lnTo>
                      <a:pt x="1111" y="646"/>
                    </a:lnTo>
                    <a:lnTo>
                      <a:pt x="1102" y="704"/>
                    </a:lnTo>
                    <a:lnTo>
                      <a:pt x="1089" y="760"/>
                    </a:lnTo>
                    <a:lnTo>
                      <a:pt x="1070" y="814"/>
                    </a:lnTo>
                    <a:lnTo>
                      <a:pt x="1047" y="865"/>
                    </a:lnTo>
                    <a:lnTo>
                      <a:pt x="1018" y="913"/>
                    </a:lnTo>
                    <a:lnTo>
                      <a:pt x="986" y="959"/>
                    </a:lnTo>
                    <a:lnTo>
                      <a:pt x="951" y="1001"/>
                    </a:lnTo>
                    <a:lnTo>
                      <a:pt x="910" y="1039"/>
                    </a:lnTo>
                    <a:lnTo>
                      <a:pt x="868" y="1072"/>
                    </a:lnTo>
                    <a:lnTo>
                      <a:pt x="822" y="1102"/>
                    </a:lnTo>
                    <a:lnTo>
                      <a:pt x="773" y="1126"/>
                    </a:lnTo>
                    <a:lnTo>
                      <a:pt x="722" y="1146"/>
                    </a:lnTo>
                    <a:lnTo>
                      <a:pt x="669" y="1160"/>
                    </a:lnTo>
                    <a:lnTo>
                      <a:pt x="614" y="1170"/>
                    </a:lnTo>
                    <a:lnTo>
                      <a:pt x="557" y="1173"/>
                    </a:lnTo>
                    <a:lnTo>
                      <a:pt x="500" y="1170"/>
                    </a:lnTo>
                    <a:lnTo>
                      <a:pt x="444" y="1160"/>
                    </a:lnTo>
                    <a:lnTo>
                      <a:pt x="391" y="1146"/>
                    </a:lnTo>
                    <a:lnTo>
                      <a:pt x="340" y="1126"/>
                    </a:lnTo>
                    <a:lnTo>
                      <a:pt x="292" y="1102"/>
                    </a:lnTo>
                    <a:lnTo>
                      <a:pt x="245" y="1072"/>
                    </a:lnTo>
                    <a:lnTo>
                      <a:pt x="203" y="1039"/>
                    </a:lnTo>
                    <a:lnTo>
                      <a:pt x="163" y="1001"/>
                    </a:lnTo>
                    <a:lnTo>
                      <a:pt x="127" y="959"/>
                    </a:lnTo>
                    <a:lnTo>
                      <a:pt x="94" y="913"/>
                    </a:lnTo>
                    <a:lnTo>
                      <a:pt x="67" y="865"/>
                    </a:lnTo>
                    <a:lnTo>
                      <a:pt x="44" y="814"/>
                    </a:lnTo>
                    <a:lnTo>
                      <a:pt x="25" y="760"/>
                    </a:lnTo>
                    <a:lnTo>
                      <a:pt x="12" y="704"/>
                    </a:lnTo>
                    <a:lnTo>
                      <a:pt x="2" y="646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44" name="Freeform 48">
                <a:extLst>
                  <a:ext uri="{FF2B5EF4-FFF2-40B4-BE49-F238E27FC236}">
                    <a16:creationId xmlns:a16="http://schemas.microsoft.com/office/drawing/2014/main" id="{FBF025D7-96F9-6891-6130-B51240E90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3702"/>
                <a:ext cx="69" cy="78"/>
              </a:xfrm>
              <a:custGeom>
                <a:avLst/>
                <a:gdLst>
                  <a:gd name="T0" fmla="*/ 2 w 1114"/>
                  <a:gd name="T1" fmla="*/ 525 h 1172"/>
                  <a:gd name="T2" fmla="*/ 24 w 1114"/>
                  <a:gd name="T3" fmla="*/ 412 h 1172"/>
                  <a:gd name="T4" fmla="*/ 67 w 1114"/>
                  <a:gd name="T5" fmla="*/ 306 h 1172"/>
                  <a:gd name="T6" fmla="*/ 127 w 1114"/>
                  <a:gd name="T7" fmla="*/ 213 h 1172"/>
                  <a:gd name="T8" fmla="*/ 202 w 1114"/>
                  <a:gd name="T9" fmla="*/ 133 h 1172"/>
                  <a:gd name="T10" fmla="*/ 291 w 1114"/>
                  <a:gd name="T11" fmla="*/ 70 h 1172"/>
                  <a:gd name="T12" fmla="*/ 391 w 1114"/>
                  <a:gd name="T13" fmla="*/ 25 h 1172"/>
                  <a:gd name="T14" fmla="*/ 500 w 1114"/>
                  <a:gd name="T15" fmla="*/ 2 h 1172"/>
                  <a:gd name="T16" fmla="*/ 614 w 1114"/>
                  <a:gd name="T17" fmla="*/ 2 h 1172"/>
                  <a:gd name="T18" fmla="*/ 723 w 1114"/>
                  <a:gd name="T19" fmla="*/ 25 h 1172"/>
                  <a:gd name="T20" fmla="*/ 822 w 1114"/>
                  <a:gd name="T21" fmla="*/ 70 h 1172"/>
                  <a:gd name="T22" fmla="*/ 911 w 1114"/>
                  <a:gd name="T23" fmla="*/ 133 h 1172"/>
                  <a:gd name="T24" fmla="*/ 987 w 1114"/>
                  <a:gd name="T25" fmla="*/ 213 h 1172"/>
                  <a:gd name="T26" fmla="*/ 1046 w 1114"/>
                  <a:gd name="T27" fmla="*/ 306 h 1172"/>
                  <a:gd name="T28" fmla="*/ 1089 w 1114"/>
                  <a:gd name="T29" fmla="*/ 412 h 1172"/>
                  <a:gd name="T30" fmla="*/ 1111 w 1114"/>
                  <a:gd name="T31" fmla="*/ 525 h 1172"/>
                  <a:gd name="T32" fmla="*/ 1111 w 1114"/>
                  <a:gd name="T33" fmla="*/ 646 h 1172"/>
                  <a:gd name="T34" fmla="*/ 1089 w 1114"/>
                  <a:gd name="T35" fmla="*/ 761 h 1172"/>
                  <a:gd name="T36" fmla="*/ 1046 w 1114"/>
                  <a:gd name="T37" fmla="*/ 865 h 1172"/>
                  <a:gd name="T38" fmla="*/ 987 w 1114"/>
                  <a:gd name="T39" fmla="*/ 958 h 1172"/>
                  <a:gd name="T40" fmla="*/ 911 w 1114"/>
                  <a:gd name="T41" fmla="*/ 1038 h 1172"/>
                  <a:gd name="T42" fmla="*/ 822 w 1114"/>
                  <a:gd name="T43" fmla="*/ 1101 h 1172"/>
                  <a:gd name="T44" fmla="*/ 723 w 1114"/>
                  <a:gd name="T45" fmla="*/ 1146 h 1172"/>
                  <a:gd name="T46" fmla="*/ 614 w 1114"/>
                  <a:gd name="T47" fmla="*/ 1169 h 1172"/>
                  <a:gd name="T48" fmla="*/ 500 w 1114"/>
                  <a:gd name="T49" fmla="*/ 1169 h 1172"/>
                  <a:gd name="T50" fmla="*/ 391 w 1114"/>
                  <a:gd name="T51" fmla="*/ 1146 h 1172"/>
                  <a:gd name="T52" fmla="*/ 291 w 1114"/>
                  <a:gd name="T53" fmla="*/ 1101 h 1172"/>
                  <a:gd name="T54" fmla="*/ 202 w 1114"/>
                  <a:gd name="T55" fmla="*/ 1038 h 1172"/>
                  <a:gd name="T56" fmla="*/ 127 w 1114"/>
                  <a:gd name="T57" fmla="*/ 958 h 1172"/>
                  <a:gd name="T58" fmla="*/ 67 w 1114"/>
                  <a:gd name="T59" fmla="*/ 865 h 1172"/>
                  <a:gd name="T60" fmla="*/ 24 w 1114"/>
                  <a:gd name="T61" fmla="*/ 761 h 1172"/>
                  <a:gd name="T62" fmla="*/ 2 w 1114"/>
                  <a:gd name="T63" fmla="*/ 646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4" h="1172">
                    <a:moveTo>
                      <a:pt x="0" y="586"/>
                    </a:moveTo>
                    <a:lnTo>
                      <a:pt x="2" y="525"/>
                    </a:lnTo>
                    <a:lnTo>
                      <a:pt x="11" y="468"/>
                    </a:lnTo>
                    <a:lnTo>
                      <a:pt x="24" y="412"/>
                    </a:lnTo>
                    <a:lnTo>
                      <a:pt x="44" y="357"/>
                    </a:lnTo>
                    <a:lnTo>
                      <a:pt x="67" y="306"/>
                    </a:lnTo>
                    <a:lnTo>
                      <a:pt x="95" y="258"/>
                    </a:lnTo>
                    <a:lnTo>
                      <a:pt x="127" y="213"/>
                    </a:lnTo>
                    <a:lnTo>
                      <a:pt x="163" y="171"/>
                    </a:lnTo>
                    <a:lnTo>
                      <a:pt x="202" y="133"/>
                    </a:lnTo>
                    <a:lnTo>
                      <a:pt x="246" y="100"/>
                    </a:lnTo>
                    <a:lnTo>
                      <a:pt x="291" y="70"/>
                    </a:lnTo>
                    <a:lnTo>
                      <a:pt x="340" y="46"/>
                    </a:lnTo>
                    <a:lnTo>
                      <a:pt x="391" y="25"/>
                    </a:lnTo>
                    <a:lnTo>
                      <a:pt x="445" y="12"/>
                    </a:lnTo>
                    <a:lnTo>
                      <a:pt x="500" y="2"/>
                    </a:lnTo>
                    <a:lnTo>
                      <a:pt x="557" y="0"/>
                    </a:lnTo>
                    <a:lnTo>
                      <a:pt x="614" y="2"/>
                    </a:lnTo>
                    <a:lnTo>
                      <a:pt x="669" y="12"/>
                    </a:lnTo>
                    <a:lnTo>
                      <a:pt x="723" y="25"/>
                    </a:lnTo>
                    <a:lnTo>
                      <a:pt x="773" y="46"/>
                    </a:lnTo>
                    <a:lnTo>
                      <a:pt x="822" y="70"/>
                    </a:lnTo>
                    <a:lnTo>
                      <a:pt x="868" y="100"/>
                    </a:lnTo>
                    <a:lnTo>
                      <a:pt x="911" y="133"/>
                    </a:lnTo>
                    <a:lnTo>
                      <a:pt x="950" y="171"/>
                    </a:lnTo>
                    <a:lnTo>
                      <a:pt x="987" y="213"/>
                    </a:lnTo>
                    <a:lnTo>
                      <a:pt x="1019" y="258"/>
                    </a:lnTo>
                    <a:lnTo>
                      <a:pt x="1046" y="306"/>
                    </a:lnTo>
                    <a:lnTo>
                      <a:pt x="1070" y="357"/>
                    </a:lnTo>
                    <a:lnTo>
                      <a:pt x="1089" y="412"/>
                    </a:lnTo>
                    <a:lnTo>
                      <a:pt x="1102" y="468"/>
                    </a:lnTo>
                    <a:lnTo>
                      <a:pt x="1111" y="525"/>
                    </a:lnTo>
                    <a:lnTo>
                      <a:pt x="1114" y="586"/>
                    </a:lnTo>
                    <a:lnTo>
                      <a:pt x="1111" y="646"/>
                    </a:lnTo>
                    <a:lnTo>
                      <a:pt x="1102" y="704"/>
                    </a:lnTo>
                    <a:lnTo>
                      <a:pt x="1089" y="761"/>
                    </a:lnTo>
                    <a:lnTo>
                      <a:pt x="1070" y="814"/>
                    </a:lnTo>
                    <a:lnTo>
                      <a:pt x="1046" y="865"/>
                    </a:lnTo>
                    <a:lnTo>
                      <a:pt x="1019" y="914"/>
                    </a:lnTo>
                    <a:lnTo>
                      <a:pt x="987" y="958"/>
                    </a:lnTo>
                    <a:lnTo>
                      <a:pt x="950" y="1000"/>
                    </a:lnTo>
                    <a:lnTo>
                      <a:pt x="911" y="1038"/>
                    </a:lnTo>
                    <a:lnTo>
                      <a:pt x="868" y="1072"/>
                    </a:lnTo>
                    <a:lnTo>
                      <a:pt x="822" y="1101"/>
                    </a:lnTo>
                    <a:lnTo>
                      <a:pt x="773" y="1125"/>
                    </a:lnTo>
                    <a:lnTo>
                      <a:pt x="723" y="1146"/>
                    </a:lnTo>
                    <a:lnTo>
                      <a:pt x="669" y="1160"/>
                    </a:lnTo>
                    <a:lnTo>
                      <a:pt x="614" y="1169"/>
                    </a:lnTo>
                    <a:lnTo>
                      <a:pt x="557" y="1172"/>
                    </a:lnTo>
                    <a:lnTo>
                      <a:pt x="500" y="1169"/>
                    </a:lnTo>
                    <a:lnTo>
                      <a:pt x="445" y="1160"/>
                    </a:lnTo>
                    <a:lnTo>
                      <a:pt x="391" y="1146"/>
                    </a:lnTo>
                    <a:lnTo>
                      <a:pt x="340" y="1125"/>
                    </a:lnTo>
                    <a:lnTo>
                      <a:pt x="291" y="1101"/>
                    </a:lnTo>
                    <a:lnTo>
                      <a:pt x="246" y="1072"/>
                    </a:lnTo>
                    <a:lnTo>
                      <a:pt x="202" y="1038"/>
                    </a:lnTo>
                    <a:lnTo>
                      <a:pt x="163" y="1000"/>
                    </a:lnTo>
                    <a:lnTo>
                      <a:pt x="127" y="958"/>
                    </a:lnTo>
                    <a:lnTo>
                      <a:pt x="95" y="914"/>
                    </a:lnTo>
                    <a:lnTo>
                      <a:pt x="67" y="865"/>
                    </a:lnTo>
                    <a:lnTo>
                      <a:pt x="44" y="814"/>
                    </a:lnTo>
                    <a:lnTo>
                      <a:pt x="24" y="761"/>
                    </a:lnTo>
                    <a:lnTo>
                      <a:pt x="11" y="704"/>
                    </a:lnTo>
                    <a:lnTo>
                      <a:pt x="2" y="646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45" name="Freeform 49">
                <a:extLst>
                  <a:ext uri="{FF2B5EF4-FFF2-40B4-BE49-F238E27FC236}">
                    <a16:creationId xmlns:a16="http://schemas.microsoft.com/office/drawing/2014/main" id="{842783E0-7068-498F-4214-EC32E01ED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3654"/>
                <a:ext cx="70" cy="78"/>
              </a:xfrm>
              <a:custGeom>
                <a:avLst/>
                <a:gdLst>
                  <a:gd name="T0" fmla="*/ 2 w 1114"/>
                  <a:gd name="T1" fmla="*/ 526 h 1173"/>
                  <a:gd name="T2" fmla="*/ 24 w 1114"/>
                  <a:gd name="T3" fmla="*/ 412 h 1173"/>
                  <a:gd name="T4" fmla="*/ 66 w 1114"/>
                  <a:gd name="T5" fmla="*/ 307 h 1173"/>
                  <a:gd name="T6" fmla="*/ 126 w 1114"/>
                  <a:gd name="T7" fmla="*/ 213 h 1173"/>
                  <a:gd name="T8" fmla="*/ 202 w 1114"/>
                  <a:gd name="T9" fmla="*/ 133 h 1173"/>
                  <a:gd name="T10" fmla="*/ 291 w 1114"/>
                  <a:gd name="T11" fmla="*/ 70 h 1173"/>
                  <a:gd name="T12" fmla="*/ 390 w 1114"/>
                  <a:gd name="T13" fmla="*/ 26 h 1173"/>
                  <a:gd name="T14" fmla="*/ 499 w 1114"/>
                  <a:gd name="T15" fmla="*/ 2 h 1173"/>
                  <a:gd name="T16" fmla="*/ 613 w 1114"/>
                  <a:gd name="T17" fmla="*/ 2 h 1173"/>
                  <a:gd name="T18" fmla="*/ 722 w 1114"/>
                  <a:gd name="T19" fmla="*/ 26 h 1173"/>
                  <a:gd name="T20" fmla="*/ 821 w 1114"/>
                  <a:gd name="T21" fmla="*/ 70 h 1173"/>
                  <a:gd name="T22" fmla="*/ 910 w 1114"/>
                  <a:gd name="T23" fmla="*/ 133 h 1173"/>
                  <a:gd name="T24" fmla="*/ 986 w 1114"/>
                  <a:gd name="T25" fmla="*/ 213 h 1173"/>
                  <a:gd name="T26" fmla="*/ 1046 w 1114"/>
                  <a:gd name="T27" fmla="*/ 307 h 1173"/>
                  <a:gd name="T28" fmla="*/ 1088 w 1114"/>
                  <a:gd name="T29" fmla="*/ 412 h 1173"/>
                  <a:gd name="T30" fmla="*/ 1110 w 1114"/>
                  <a:gd name="T31" fmla="*/ 526 h 1173"/>
                  <a:gd name="T32" fmla="*/ 1110 w 1114"/>
                  <a:gd name="T33" fmla="*/ 646 h 1173"/>
                  <a:gd name="T34" fmla="*/ 1088 w 1114"/>
                  <a:gd name="T35" fmla="*/ 761 h 1173"/>
                  <a:gd name="T36" fmla="*/ 1046 w 1114"/>
                  <a:gd name="T37" fmla="*/ 865 h 1173"/>
                  <a:gd name="T38" fmla="*/ 986 w 1114"/>
                  <a:gd name="T39" fmla="*/ 959 h 1173"/>
                  <a:gd name="T40" fmla="*/ 910 w 1114"/>
                  <a:gd name="T41" fmla="*/ 1038 h 1173"/>
                  <a:gd name="T42" fmla="*/ 821 w 1114"/>
                  <a:gd name="T43" fmla="*/ 1101 h 1173"/>
                  <a:gd name="T44" fmla="*/ 722 w 1114"/>
                  <a:gd name="T45" fmla="*/ 1146 h 1173"/>
                  <a:gd name="T46" fmla="*/ 613 w 1114"/>
                  <a:gd name="T47" fmla="*/ 1169 h 1173"/>
                  <a:gd name="T48" fmla="*/ 499 w 1114"/>
                  <a:gd name="T49" fmla="*/ 1169 h 1173"/>
                  <a:gd name="T50" fmla="*/ 390 w 1114"/>
                  <a:gd name="T51" fmla="*/ 1146 h 1173"/>
                  <a:gd name="T52" fmla="*/ 291 w 1114"/>
                  <a:gd name="T53" fmla="*/ 1101 h 1173"/>
                  <a:gd name="T54" fmla="*/ 202 w 1114"/>
                  <a:gd name="T55" fmla="*/ 1038 h 1173"/>
                  <a:gd name="T56" fmla="*/ 126 w 1114"/>
                  <a:gd name="T57" fmla="*/ 959 h 1173"/>
                  <a:gd name="T58" fmla="*/ 66 w 1114"/>
                  <a:gd name="T59" fmla="*/ 865 h 1173"/>
                  <a:gd name="T60" fmla="*/ 24 w 1114"/>
                  <a:gd name="T61" fmla="*/ 761 h 1173"/>
                  <a:gd name="T62" fmla="*/ 2 w 1114"/>
                  <a:gd name="T63" fmla="*/ 646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4" h="1173">
                    <a:moveTo>
                      <a:pt x="0" y="586"/>
                    </a:moveTo>
                    <a:lnTo>
                      <a:pt x="2" y="526"/>
                    </a:lnTo>
                    <a:lnTo>
                      <a:pt x="11" y="468"/>
                    </a:lnTo>
                    <a:lnTo>
                      <a:pt x="24" y="412"/>
                    </a:lnTo>
                    <a:lnTo>
                      <a:pt x="43" y="358"/>
                    </a:lnTo>
                    <a:lnTo>
                      <a:pt x="66" y="307"/>
                    </a:lnTo>
                    <a:lnTo>
                      <a:pt x="94" y="259"/>
                    </a:lnTo>
                    <a:lnTo>
                      <a:pt x="126" y="213"/>
                    </a:lnTo>
                    <a:lnTo>
                      <a:pt x="162" y="171"/>
                    </a:lnTo>
                    <a:lnTo>
                      <a:pt x="202" y="133"/>
                    </a:lnTo>
                    <a:lnTo>
                      <a:pt x="244" y="100"/>
                    </a:lnTo>
                    <a:lnTo>
                      <a:pt x="291" y="70"/>
                    </a:lnTo>
                    <a:lnTo>
                      <a:pt x="339" y="46"/>
                    </a:lnTo>
                    <a:lnTo>
                      <a:pt x="390" y="26"/>
                    </a:lnTo>
                    <a:lnTo>
                      <a:pt x="443" y="12"/>
                    </a:lnTo>
                    <a:lnTo>
                      <a:pt x="499" y="2"/>
                    </a:lnTo>
                    <a:lnTo>
                      <a:pt x="557" y="0"/>
                    </a:lnTo>
                    <a:lnTo>
                      <a:pt x="613" y="2"/>
                    </a:lnTo>
                    <a:lnTo>
                      <a:pt x="669" y="12"/>
                    </a:lnTo>
                    <a:lnTo>
                      <a:pt x="722" y="26"/>
                    </a:lnTo>
                    <a:lnTo>
                      <a:pt x="773" y="46"/>
                    </a:lnTo>
                    <a:lnTo>
                      <a:pt x="821" y="70"/>
                    </a:lnTo>
                    <a:lnTo>
                      <a:pt x="868" y="100"/>
                    </a:lnTo>
                    <a:lnTo>
                      <a:pt x="910" y="133"/>
                    </a:lnTo>
                    <a:lnTo>
                      <a:pt x="950" y="171"/>
                    </a:lnTo>
                    <a:lnTo>
                      <a:pt x="986" y="213"/>
                    </a:lnTo>
                    <a:lnTo>
                      <a:pt x="1018" y="259"/>
                    </a:lnTo>
                    <a:lnTo>
                      <a:pt x="1046" y="307"/>
                    </a:lnTo>
                    <a:lnTo>
                      <a:pt x="1069" y="358"/>
                    </a:lnTo>
                    <a:lnTo>
                      <a:pt x="1088" y="412"/>
                    </a:lnTo>
                    <a:lnTo>
                      <a:pt x="1101" y="468"/>
                    </a:lnTo>
                    <a:lnTo>
                      <a:pt x="1110" y="526"/>
                    </a:lnTo>
                    <a:lnTo>
                      <a:pt x="1114" y="586"/>
                    </a:lnTo>
                    <a:lnTo>
                      <a:pt x="1110" y="646"/>
                    </a:lnTo>
                    <a:lnTo>
                      <a:pt x="1101" y="704"/>
                    </a:lnTo>
                    <a:lnTo>
                      <a:pt x="1088" y="761"/>
                    </a:lnTo>
                    <a:lnTo>
                      <a:pt x="1069" y="814"/>
                    </a:lnTo>
                    <a:lnTo>
                      <a:pt x="1046" y="865"/>
                    </a:lnTo>
                    <a:lnTo>
                      <a:pt x="1018" y="914"/>
                    </a:lnTo>
                    <a:lnTo>
                      <a:pt x="986" y="959"/>
                    </a:lnTo>
                    <a:lnTo>
                      <a:pt x="950" y="1000"/>
                    </a:lnTo>
                    <a:lnTo>
                      <a:pt x="910" y="1038"/>
                    </a:lnTo>
                    <a:lnTo>
                      <a:pt x="868" y="1073"/>
                    </a:lnTo>
                    <a:lnTo>
                      <a:pt x="821" y="1101"/>
                    </a:lnTo>
                    <a:lnTo>
                      <a:pt x="773" y="1126"/>
                    </a:lnTo>
                    <a:lnTo>
                      <a:pt x="722" y="1146"/>
                    </a:lnTo>
                    <a:lnTo>
                      <a:pt x="669" y="1160"/>
                    </a:lnTo>
                    <a:lnTo>
                      <a:pt x="613" y="1169"/>
                    </a:lnTo>
                    <a:lnTo>
                      <a:pt x="557" y="1173"/>
                    </a:lnTo>
                    <a:lnTo>
                      <a:pt x="499" y="1169"/>
                    </a:lnTo>
                    <a:lnTo>
                      <a:pt x="443" y="1160"/>
                    </a:lnTo>
                    <a:lnTo>
                      <a:pt x="390" y="1146"/>
                    </a:lnTo>
                    <a:lnTo>
                      <a:pt x="339" y="1126"/>
                    </a:lnTo>
                    <a:lnTo>
                      <a:pt x="291" y="1101"/>
                    </a:lnTo>
                    <a:lnTo>
                      <a:pt x="244" y="1073"/>
                    </a:lnTo>
                    <a:lnTo>
                      <a:pt x="202" y="1038"/>
                    </a:lnTo>
                    <a:lnTo>
                      <a:pt x="162" y="1000"/>
                    </a:lnTo>
                    <a:lnTo>
                      <a:pt x="126" y="959"/>
                    </a:lnTo>
                    <a:lnTo>
                      <a:pt x="94" y="914"/>
                    </a:lnTo>
                    <a:lnTo>
                      <a:pt x="66" y="865"/>
                    </a:lnTo>
                    <a:lnTo>
                      <a:pt x="43" y="814"/>
                    </a:lnTo>
                    <a:lnTo>
                      <a:pt x="24" y="761"/>
                    </a:lnTo>
                    <a:lnTo>
                      <a:pt x="11" y="704"/>
                    </a:lnTo>
                    <a:lnTo>
                      <a:pt x="2" y="646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46" name="Freeform 50">
                <a:extLst>
                  <a:ext uri="{FF2B5EF4-FFF2-40B4-BE49-F238E27FC236}">
                    <a16:creationId xmlns:a16="http://schemas.microsoft.com/office/drawing/2014/main" id="{25905F21-2B97-A3E7-4032-43BD17D67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3696"/>
                <a:ext cx="70" cy="78"/>
              </a:xfrm>
              <a:custGeom>
                <a:avLst/>
                <a:gdLst>
                  <a:gd name="T0" fmla="*/ 2 w 1115"/>
                  <a:gd name="T1" fmla="*/ 525 h 1172"/>
                  <a:gd name="T2" fmla="*/ 24 w 1115"/>
                  <a:gd name="T3" fmla="*/ 410 h 1172"/>
                  <a:gd name="T4" fmla="*/ 66 w 1115"/>
                  <a:gd name="T5" fmla="*/ 306 h 1172"/>
                  <a:gd name="T6" fmla="*/ 126 w 1115"/>
                  <a:gd name="T7" fmla="*/ 212 h 1172"/>
                  <a:gd name="T8" fmla="*/ 202 w 1115"/>
                  <a:gd name="T9" fmla="*/ 133 h 1172"/>
                  <a:gd name="T10" fmla="*/ 291 w 1115"/>
                  <a:gd name="T11" fmla="*/ 70 h 1172"/>
                  <a:gd name="T12" fmla="*/ 391 w 1115"/>
                  <a:gd name="T13" fmla="*/ 25 h 1172"/>
                  <a:gd name="T14" fmla="*/ 499 w 1115"/>
                  <a:gd name="T15" fmla="*/ 2 h 1172"/>
                  <a:gd name="T16" fmla="*/ 613 w 1115"/>
                  <a:gd name="T17" fmla="*/ 2 h 1172"/>
                  <a:gd name="T18" fmla="*/ 722 w 1115"/>
                  <a:gd name="T19" fmla="*/ 25 h 1172"/>
                  <a:gd name="T20" fmla="*/ 823 w 1115"/>
                  <a:gd name="T21" fmla="*/ 70 h 1172"/>
                  <a:gd name="T22" fmla="*/ 912 w 1115"/>
                  <a:gd name="T23" fmla="*/ 133 h 1172"/>
                  <a:gd name="T24" fmla="*/ 986 w 1115"/>
                  <a:gd name="T25" fmla="*/ 212 h 1172"/>
                  <a:gd name="T26" fmla="*/ 1047 w 1115"/>
                  <a:gd name="T27" fmla="*/ 306 h 1172"/>
                  <a:gd name="T28" fmla="*/ 1089 w 1115"/>
                  <a:gd name="T29" fmla="*/ 411 h 1172"/>
                  <a:gd name="T30" fmla="*/ 1112 w 1115"/>
                  <a:gd name="T31" fmla="*/ 525 h 1172"/>
                  <a:gd name="T32" fmla="*/ 1112 w 1115"/>
                  <a:gd name="T33" fmla="*/ 645 h 1172"/>
                  <a:gd name="T34" fmla="*/ 1089 w 1115"/>
                  <a:gd name="T35" fmla="*/ 759 h 1172"/>
                  <a:gd name="T36" fmla="*/ 1047 w 1115"/>
                  <a:gd name="T37" fmla="*/ 865 h 1172"/>
                  <a:gd name="T38" fmla="*/ 986 w 1115"/>
                  <a:gd name="T39" fmla="*/ 958 h 1172"/>
                  <a:gd name="T40" fmla="*/ 912 w 1115"/>
                  <a:gd name="T41" fmla="*/ 1038 h 1172"/>
                  <a:gd name="T42" fmla="*/ 823 w 1115"/>
                  <a:gd name="T43" fmla="*/ 1101 h 1172"/>
                  <a:gd name="T44" fmla="*/ 722 w 1115"/>
                  <a:gd name="T45" fmla="*/ 1145 h 1172"/>
                  <a:gd name="T46" fmla="*/ 613 w 1115"/>
                  <a:gd name="T47" fmla="*/ 1169 h 1172"/>
                  <a:gd name="T48" fmla="*/ 499 w 1115"/>
                  <a:gd name="T49" fmla="*/ 1169 h 1172"/>
                  <a:gd name="T50" fmla="*/ 391 w 1115"/>
                  <a:gd name="T51" fmla="*/ 1145 h 1172"/>
                  <a:gd name="T52" fmla="*/ 291 w 1115"/>
                  <a:gd name="T53" fmla="*/ 1101 h 1172"/>
                  <a:gd name="T54" fmla="*/ 202 w 1115"/>
                  <a:gd name="T55" fmla="*/ 1038 h 1172"/>
                  <a:gd name="T56" fmla="*/ 126 w 1115"/>
                  <a:gd name="T57" fmla="*/ 958 h 1172"/>
                  <a:gd name="T58" fmla="*/ 66 w 1115"/>
                  <a:gd name="T59" fmla="*/ 865 h 1172"/>
                  <a:gd name="T60" fmla="*/ 24 w 1115"/>
                  <a:gd name="T61" fmla="*/ 759 h 1172"/>
                  <a:gd name="T62" fmla="*/ 2 w 1115"/>
                  <a:gd name="T63" fmla="*/ 645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5" h="1172">
                    <a:moveTo>
                      <a:pt x="0" y="586"/>
                    </a:moveTo>
                    <a:lnTo>
                      <a:pt x="2" y="525"/>
                    </a:lnTo>
                    <a:lnTo>
                      <a:pt x="11" y="467"/>
                    </a:lnTo>
                    <a:lnTo>
                      <a:pt x="24" y="410"/>
                    </a:lnTo>
                    <a:lnTo>
                      <a:pt x="43" y="357"/>
                    </a:lnTo>
                    <a:lnTo>
                      <a:pt x="66" y="306"/>
                    </a:lnTo>
                    <a:lnTo>
                      <a:pt x="95" y="257"/>
                    </a:lnTo>
                    <a:lnTo>
                      <a:pt x="126" y="212"/>
                    </a:lnTo>
                    <a:lnTo>
                      <a:pt x="162" y="171"/>
                    </a:lnTo>
                    <a:lnTo>
                      <a:pt x="202" y="133"/>
                    </a:lnTo>
                    <a:lnTo>
                      <a:pt x="245" y="99"/>
                    </a:lnTo>
                    <a:lnTo>
                      <a:pt x="291" y="70"/>
                    </a:lnTo>
                    <a:lnTo>
                      <a:pt x="339" y="45"/>
                    </a:lnTo>
                    <a:lnTo>
                      <a:pt x="391" y="25"/>
                    </a:lnTo>
                    <a:lnTo>
                      <a:pt x="445" y="11"/>
                    </a:lnTo>
                    <a:lnTo>
                      <a:pt x="499" y="2"/>
                    </a:lnTo>
                    <a:lnTo>
                      <a:pt x="557" y="0"/>
                    </a:lnTo>
                    <a:lnTo>
                      <a:pt x="613" y="2"/>
                    </a:lnTo>
                    <a:lnTo>
                      <a:pt x="669" y="11"/>
                    </a:lnTo>
                    <a:lnTo>
                      <a:pt x="722" y="25"/>
                    </a:lnTo>
                    <a:lnTo>
                      <a:pt x="773" y="45"/>
                    </a:lnTo>
                    <a:lnTo>
                      <a:pt x="823" y="70"/>
                    </a:lnTo>
                    <a:lnTo>
                      <a:pt x="868" y="100"/>
                    </a:lnTo>
                    <a:lnTo>
                      <a:pt x="912" y="133"/>
                    </a:lnTo>
                    <a:lnTo>
                      <a:pt x="951" y="171"/>
                    </a:lnTo>
                    <a:lnTo>
                      <a:pt x="986" y="212"/>
                    </a:lnTo>
                    <a:lnTo>
                      <a:pt x="1019" y="258"/>
                    </a:lnTo>
                    <a:lnTo>
                      <a:pt x="1047" y="306"/>
                    </a:lnTo>
                    <a:lnTo>
                      <a:pt x="1070" y="357"/>
                    </a:lnTo>
                    <a:lnTo>
                      <a:pt x="1089" y="411"/>
                    </a:lnTo>
                    <a:lnTo>
                      <a:pt x="1103" y="468"/>
                    </a:lnTo>
                    <a:lnTo>
                      <a:pt x="1112" y="525"/>
                    </a:lnTo>
                    <a:lnTo>
                      <a:pt x="1115" y="586"/>
                    </a:lnTo>
                    <a:lnTo>
                      <a:pt x="1112" y="645"/>
                    </a:lnTo>
                    <a:lnTo>
                      <a:pt x="1103" y="703"/>
                    </a:lnTo>
                    <a:lnTo>
                      <a:pt x="1089" y="759"/>
                    </a:lnTo>
                    <a:lnTo>
                      <a:pt x="1070" y="814"/>
                    </a:lnTo>
                    <a:lnTo>
                      <a:pt x="1047" y="865"/>
                    </a:lnTo>
                    <a:lnTo>
                      <a:pt x="1019" y="912"/>
                    </a:lnTo>
                    <a:lnTo>
                      <a:pt x="986" y="958"/>
                    </a:lnTo>
                    <a:lnTo>
                      <a:pt x="951" y="1000"/>
                    </a:lnTo>
                    <a:lnTo>
                      <a:pt x="912" y="1038"/>
                    </a:lnTo>
                    <a:lnTo>
                      <a:pt x="868" y="1071"/>
                    </a:lnTo>
                    <a:lnTo>
                      <a:pt x="823" y="1101"/>
                    </a:lnTo>
                    <a:lnTo>
                      <a:pt x="773" y="1125"/>
                    </a:lnTo>
                    <a:lnTo>
                      <a:pt x="722" y="1145"/>
                    </a:lnTo>
                    <a:lnTo>
                      <a:pt x="669" y="1159"/>
                    </a:lnTo>
                    <a:lnTo>
                      <a:pt x="613" y="1169"/>
                    </a:lnTo>
                    <a:lnTo>
                      <a:pt x="557" y="1172"/>
                    </a:lnTo>
                    <a:lnTo>
                      <a:pt x="499" y="1169"/>
                    </a:lnTo>
                    <a:lnTo>
                      <a:pt x="445" y="1159"/>
                    </a:lnTo>
                    <a:lnTo>
                      <a:pt x="391" y="1145"/>
                    </a:lnTo>
                    <a:lnTo>
                      <a:pt x="339" y="1125"/>
                    </a:lnTo>
                    <a:lnTo>
                      <a:pt x="291" y="1101"/>
                    </a:lnTo>
                    <a:lnTo>
                      <a:pt x="245" y="1071"/>
                    </a:lnTo>
                    <a:lnTo>
                      <a:pt x="202" y="1038"/>
                    </a:lnTo>
                    <a:lnTo>
                      <a:pt x="162" y="1000"/>
                    </a:lnTo>
                    <a:lnTo>
                      <a:pt x="126" y="958"/>
                    </a:lnTo>
                    <a:lnTo>
                      <a:pt x="95" y="912"/>
                    </a:lnTo>
                    <a:lnTo>
                      <a:pt x="66" y="865"/>
                    </a:lnTo>
                    <a:lnTo>
                      <a:pt x="43" y="814"/>
                    </a:lnTo>
                    <a:lnTo>
                      <a:pt x="24" y="759"/>
                    </a:lnTo>
                    <a:lnTo>
                      <a:pt x="11" y="703"/>
                    </a:lnTo>
                    <a:lnTo>
                      <a:pt x="2" y="645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47" name="Freeform 51">
                <a:extLst>
                  <a:ext uri="{FF2B5EF4-FFF2-40B4-BE49-F238E27FC236}">
                    <a16:creationId xmlns:a16="http://schemas.microsoft.com/office/drawing/2014/main" id="{3974D2D7-DF7E-DE8A-6E76-B4D7BBB4F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714"/>
                <a:ext cx="70" cy="78"/>
              </a:xfrm>
              <a:custGeom>
                <a:avLst/>
                <a:gdLst>
                  <a:gd name="T0" fmla="*/ 2 w 1114"/>
                  <a:gd name="T1" fmla="*/ 525 h 1172"/>
                  <a:gd name="T2" fmla="*/ 24 w 1114"/>
                  <a:gd name="T3" fmla="*/ 410 h 1172"/>
                  <a:gd name="T4" fmla="*/ 67 w 1114"/>
                  <a:gd name="T5" fmla="*/ 306 h 1172"/>
                  <a:gd name="T6" fmla="*/ 126 w 1114"/>
                  <a:gd name="T7" fmla="*/ 212 h 1172"/>
                  <a:gd name="T8" fmla="*/ 202 w 1114"/>
                  <a:gd name="T9" fmla="*/ 133 h 1172"/>
                  <a:gd name="T10" fmla="*/ 291 w 1114"/>
                  <a:gd name="T11" fmla="*/ 70 h 1172"/>
                  <a:gd name="T12" fmla="*/ 390 w 1114"/>
                  <a:gd name="T13" fmla="*/ 25 h 1172"/>
                  <a:gd name="T14" fmla="*/ 499 w 1114"/>
                  <a:gd name="T15" fmla="*/ 2 h 1172"/>
                  <a:gd name="T16" fmla="*/ 614 w 1114"/>
                  <a:gd name="T17" fmla="*/ 2 h 1172"/>
                  <a:gd name="T18" fmla="*/ 722 w 1114"/>
                  <a:gd name="T19" fmla="*/ 25 h 1172"/>
                  <a:gd name="T20" fmla="*/ 822 w 1114"/>
                  <a:gd name="T21" fmla="*/ 70 h 1172"/>
                  <a:gd name="T22" fmla="*/ 911 w 1114"/>
                  <a:gd name="T23" fmla="*/ 133 h 1172"/>
                  <a:gd name="T24" fmla="*/ 987 w 1114"/>
                  <a:gd name="T25" fmla="*/ 212 h 1172"/>
                  <a:gd name="T26" fmla="*/ 1046 w 1114"/>
                  <a:gd name="T27" fmla="*/ 306 h 1172"/>
                  <a:gd name="T28" fmla="*/ 1089 w 1114"/>
                  <a:gd name="T29" fmla="*/ 410 h 1172"/>
                  <a:gd name="T30" fmla="*/ 1111 w 1114"/>
                  <a:gd name="T31" fmla="*/ 525 h 1172"/>
                  <a:gd name="T32" fmla="*/ 1111 w 1114"/>
                  <a:gd name="T33" fmla="*/ 645 h 1172"/>
                  <a:gd name="T34" fmla="*/ 1089 w 1114"/>
                  <a:gd name="T35" fmla="*/ 759 h 1172"/>
                  <a:gd name="T36" fmla="*/ 1046 w 1114"/>
                  <a:gd name="T37" fmla="*/ 865 h 1172"/>
                  <a:gd name="T38" fmla="*/ 987 w 1114"/>
                  <a:gd name="T39" fmla="*/ 958 h 1172"/>
                  <a:gd name="T40" fmla="*/ 911 w 1114"/>
                  <a:gd name="T41" fmla="*/ 1038 h 1172"/>
                  <a:gd name="T42" fmla="*/ 822 w 1114"/>
                  <a:gd name="T43" fmla="*/ 1101 h 1172"/>
                  <a:gd name="T44" fmla="*/ 722 w 1114"/>
                  <a:gd name="T45" fmla="*/ 1145 h 1172"/>
                  <a:gd name="T46" fmla="*/ 614 w 1114"/>
                  <a:gd name="T47" fmla="*/ 1169 h 1172"/>
                  <a:gd name="T48" fmla="*/ 499 w 1114"/>
                  <a:gd name="T49" fmla="*/ 1169 h 1172"/>
                  <a:gd name="T50" fmla="*/ 390 w 1114"/>
                  <a:gd name="T51" fmla="*/ 1145 h 1172"/>
                  <a:gd name="T52" fmla="*/ 291 w 1114"/>
                  <a:gd name="T53" fmla="*/ 1101 h 1172"/>
                  <a:gd name="T54" fmla="*/ 202 w 1114"/>
                  <a:gd name="T55" fmla="*/ 1038 h 1172"/>
                  <a:gd name="T56" fmla="*/ 126 w 1114"/>
                  <a:gd name="T57" fmla="*/ 958 h 1172"/>
                  <a:gd name="T58" fmla="*/ 67 w 1114"/>
                  <a:gd name="T59" fmla="*/ 865 h 1172"/>
                  <a:gd name="T60" fmla="*/ 24 w 1114"/>
                  <a:gd name="T61" fmla="*/ 759 h 1172"/>
                  <a:gd name="T62" fmla="*/ 2 w 1114"/>
                  <a:gd name="T63" fmla="*/ 645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4" h="1172">
                    <a:moveTo>
                      <a:pt x="0" y="586"/>
                    </a:moveTo>
                    <a:lnTo>
                      <a:pt x="2" y="525"/>
                    </a:lnTo>
                    <a:lnTo>
                      <a:pt x="11" y="467"/>
                    </a:lnTo>
                    <a:lnTo>
                      <a:pt x="24" y="410"/>
                    </a:lnTo>
                    <a:lnTo>
                      <a:pt x="43" y="357"/>
                    </a:lnTo>
                    <a:lnTo>
                      <a:pt x="67" y="306"/>
                    </a:lnTo>
                    <a:lnTo>
                      <a:pt x="94" y="257"/>
                    </a:lnTo>
                    <a:lnTo>
                      <a:pt x="126" y="212"/>
                    </a:lnTo>
                    <a:lnTo>
                      <a:pt x="163" y="171"/>
                    </a:lnTo>
                    <a:lnTo>
                      <a:pt x="202" y="133"/>
                    </a:lnTo>
                    <a:lnTo>
                      <a:pt x="245" y="99"/>
                    </a:lnTo>
                    <a:lnTo>
                      <a:pt x="291" y="70"/>
                    </a:lnTo>
                    <a:lnTo>
                      <a:pt x="340" y="45"/>
                    </a:lnTo>
                    <a:lnTo>
                      <a:pt x="390" y="25"/>
                    </a:lnTo>
                    <a:lnTo>
                      <a:pt x="444" y="11"/>
                    </a:lnTo>
                    <a:lnTo>
                      <a:pt x="499" y="2"/>
                    </a:lnTo>
                    <a:lnTo>
                      <a:pt x="557" y="0"/>
                    </a:lnTo>
                    <a:lnTo>
                      <a:pt x="614" y="2"/>
                    </a:lnTo>
                    <a:lnTo>
                      <a:pt x="668" y="11"/>
                    </a:lnTo>
                    <a:lnTo>
                      <a:pt x="722" y="25"/>
                    </a:lnTo>
                    <a:lnTo>
                      <a:pt x="773" y="45"/>
                    </a:lnTo>
                    <a:lnTo>
                      <a:pt x="822" y="70"/>
                    </a:lnTo>
                    <a:lnTo>
                      <a:pt x="867" y="99"/>
                    </a:lnTo>
                    <a:lnTo>
                      <a:pt x="911" y="133"/>
                    </a:lnTo>
                    <a:lnTo>
                      <a:pt x="950" y="171"/>
                    </a:lnTo>
                    <a:lnTo>
                      <a:pt x="987" y="212"/>
                    </a:lnTo>
                    <a:lnTo>
                      <a:pt x="1018" y="257"/>
                    </a:lnTo>
                    <a:lnTo>
                      <a:pt x="1046" y="306"/>
                    </a:lnTo>
                    <a:lnTo>
                      <a:pt x="1069" y="357"/>
                    </a:lnTo>
                    <a:lnTo>
                      <a:pt x="1089" y="410"/>
                    </a:lnTo>
                    <a:lnTo>
                      <a:pt x="1102" y="467"/>
                    </a:lnTo>
                    <a:lnTo>
                      <a:pt x="1111" y="525"/>
                    </a:lnTo>
                    <a:lnTo>
                      <a:pt x="1114" y="586"/>
                    </a:lnTo>
                    <a:lnTo>
                      <a:pt x="1111" y="645"/>
                    </a:lnTo>
                    <a:lnTo>
                      <a:pt x="1102" y="703"/>
                    </a:lnTo>
                    <a:lnTo>
                      <a:pt x="1089" y="759"/>
                    </a:lnTo>
                    <a:lnTo>
                      <a:pt x="1069" y="814"/>
                    </a:lnTo>
                    <a:lnTo>
                      <a:pt x="1046" y="865"/>
                    </a:lnTo>
                    <a:lnTo>
                      <a:pt x="1018" y="912"/>
                    </a:lnTo>
                    <a:lnTo>
                      <a:pt x="987" y="958"/>
                    </a:lnTo>
                    <a:lnTo>
                      <a:pt x="950" y="1000"/>
                    </a:lnTo>
                    <a:lnTo>
                      <a:pt x="911" y="1038"/>
                    </a:lnTo>
                    <a:lnTo>
                      <a:pt x="867" y="1071"/>
                    </a:lnTo>
                    <a:lnTo>
                      <a:pt x="822" y="1101"/>
                    </a:lnTo>
                    <a:lnTo>
                      <a:pt x="773" y="1125"/>
                    </a:lnTo>
                    <a:lnTo>
                      <a:pt x="722" y="1145"/>
                    </a:lnTo>
                    <a:lnTo>
                      <a:pt x="668" y="1159"/>
                    </a:lnTo>
                    <a:lnTo>
                      <a:pt x="614" y="1169"/>
                    </a:lnTo>
                    <a:lnTo>
                      <a:pt x="557" y="1172"/>
                    </a:lnTo>
                    <a:lnTo>
                      <a:pt x="499" y="1169"/>
                    </a:lnTo>
                    <a:lnTo>
                      <a:pt x="444" y="1159"/>
                    </a:lnTo>
                    <a:lnTo>
                      <a:pt x="390" y="1145"/>
                    </a:lnTo>
                    <a:lnTo>
                      <a:pt x="340" y="1125"/>
                    </a:lnTo>
                    <a:lnTo>
                      <a:pt x="291" y="1101"/>
                    </a:lnTo>
                    <a:lnTo>
                      <a:pt x="245" y="1071"/>
                    </a:lnTo>
                    <a:lnTo>
                      <a:pt x="202" y="1038"/>
                    </a:lnTo>
                    <a:lnTo>
                      <a:pt x="163" y="1000"/>
                    </a:lnTo>
                    <a:lnTo>
                      <a:pt x="126" y="958"/>
                    </a:lnTo>
                    <a:lnTo>
                      <a:pt x="94" y="912"/>
                    </a:lnTo>
                    <a:lnTo>
                      <a:pt x="67" y="865"/>
                    </a:lnTo>
                    <a:lnTo>
                      <a:pt x="43" y="814"/>
                    </a:lnTo>
                    <a:lnTo>
                      <a:pt x="24" y="759"/>
                    </a:lnTo>
                    <a:lnTo>
                      <a:pt x="11" y="703"/>
                    </a:lnTo>
                    <a:lnTo>
                      <a:pt x="2" y="645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48" name="Freeform 52">
                <a:extLst>
                  <a:ext uri="{FF2B5EF4-FFF2-40B4-BE49-F238E27FC236}">
                    <a16:creationId xmlns:a16="http://schemas.microsoft.com/office/drawing/2014/main" id="{27FE9346-D23A-31CE-3E47-AF368A0AA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558"/>
                <a:ext cx="70" cy="79"/>
              </a:xfrm>
              <a:custGeom>
                <a:avLst/>
                <a:gdLst>
                  <a:gd name="T0" fmla="*/ 2 w 1114"/>
                  <a:gd name="T1" fmla="*/ 525 h 1172"/>
                  <a:gd name="T2" fmla="*/ 24 w 1114"/>
                  <a:gd name="T3" fmla="*/ 410 h 1172"/>
                  <a:gd name="T4" fmla="*/ 67 w 1114"/>
                  <a:gd name="T5" fmla="*/ 306 h 1172"/>
                  <a:gd name="T6" fmla="*/ 126 w 1114"/>
                  <a:gd name="T7" fmla="*/ 212 h 1172"/>
                  <a:gd name="T8" fmla="*/ 202 w 1114"/>
                  <a:gd name="T9" fmla="*/ 133 h 1172"/>
                  <a:gd name="T10" fmla="*/ 291 w 1114"/>
                  <a:gd name="T11" fmla="*/ 70 h 1172"/>
                  <a:gd name="T12" fmla="*/ 390 w 1114"/>
                  <a:gd name="T13" fmla="*/ 25 h 1172"/>
                  <a:gd name="T14" fmla="*/ 499 w 1114"/>
                  <a:gd name="T15" fmla="*/ 2 h 1172"/>
                  <a:gd name="T16" fmla="*/ 614 w 1114"/>
                  <a:gd name="T17" fmla="*/ 2 h 1172"/>
                  <a:gd name="T18" fmla="*/ 722 w 1114"/>
                  <a:gd name="T19" fmla="*/ 25 h 1172"/>
                  <a:gd name="T20" fmla="*/ 822 w 1114"/>
                  <a:gd name="T21" fmla="*/ 70 h 1172"/>
                  <a:gd name="T22" fmla="*/ 911 w 1114"/>
                  <a:gd name="T23" fmla="*/ 133 h 1172"/>
                  <a:gd name="T24" fmla="*/ 987 w 1114"/>
                  <a:gd name="T25" fmla="*/ 212 h 1172"/>
                  <a:gd name="T26" fmla="*/ 1046 w 1114"/>
                  <a:gd name="T27" fmla="*/ 306 h 1172"/>
                  <a:gd name="T28" fmla="*/ 1089 w 1114"/>
                  <a:gd name="T29" fmla="*/ 410 h 1172"/>
                  <a:gd name="T30" fmla="*/ 1111 w 1114"/>
                  <a:gd name="T31" fmla="*/ 525 h 1172"/>
                  <a:gd name="T32" fmla="*/ 1111 w 1114"/>
                  <a:gd name="T33" fmla="*/ 645 h 1172"/>
                  <a:gd name="T34" fmla="*/ 1089 w 1114"/>
                  <a:gd name="T35" fmla="*/ 759 h 1172"/>
                  <a:gd name="T36" fmla="*/ 1046 w 1114"/>
                  <a:gd name="T37" fmla="*/ 865 h 1172"/>
                  <a:gd name="T38" fmla="*/ 987 w 1114"/>
                  <a:gd name="T39" fmla="*/ 958 h 1172"/>
                  <a:gd name="T40" fmla="*/ 911 w 1114"/>
                  <a:gd name="T41" fmla="*/ 1038 h 1172"/>
                  <a:gd name="T42" fmla="*/ 822 w 1114"/>
                  <a:gd name="T43" fmla="*/ 1101 h 1172"/>
                  <a:gd name="T44" fmla="*/ 722 w 1114"/>
                  <a:gd name="T45" fmla="*/ 1145 h 1172"/>
                  <a:gd name="T46" fmla="*/ 614 w 1114"/>
                  <a:gd name="T47" fmla="*/ 1169 h 1172"/>
                  <a:gd name="T48" fmla="*/ 499 w 1114"/>
                  <a:gd name="T49" fmla="*/ 1169 h 1172"/>
                  <a:gd name="T50" fmla="*/ 390 w 1114"/>
                  <a:gd name="T51" fmla="*/ 1145 h 1172"/>
                  <a:gd name="T52" fmla="*/ 291 w 1114"/>
                  <a:gd name="T53" fmla="*/ 1101 h 1172"/>
                  <a:gd name="T54" fmla="*/ 202 w 1114"/>
                  <a:gd name="T55" fmla="*/ 1038 h 1172"/>
                  <a:gd name="T56" fmla="*/ 126 w 1114"/>
                  <a:gd name="T57" fmla="*/ 958 h 1172"/>
                  <a:gd name="T58" fmla="*/ 67 w 1114"/>
                  <a:gd name="T59" fmla="*/ 865 h 1172"/>
                  <a:gd name="T60" fmla="*/ 24 w 1114"/>
                  <a:gd name="T61" fmla="*/ 759 h 1172"/>
                  <a:gd name="T62" fmla="*/ 2 w 1114"/>
                  <a:gd name="T63" fmla="*/ 645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4" h="1172">
                    <a:moveTo>
                      <a:pt x="0" y="586"/>
                    </a:moveTo>
                    <a:lnTo>
                      <a:pt x="2" y="525"/>
                    </a:lnTo>
                    <a:lnTo>
                      <a:pt x="11" y="467"/>
                    </a:lnTo>
                    <a:lnTo>
                      <a:pt x="24" y="410"/>
                    </a:lnTo>
                    <a:lnTo>
                      <a:pt x="43" y="357"/>
                    </a:lnTo>
                    <a:lnTo>
                      <a:pt x="67" y="306"/>
                    </a:lnTo>
                    <a:lnTo>
                      <a:pt x="94" y="257"/>
                    </a:lnTo>
                    <a:lnTo>
                      <a:pt x="126" y="212"/>
                    </a:lnTo>
                    <a:lnTo>
                      <a:pt x="163" y="171"/>
                    </a:lnTo>
                    <a:lnTo>
                      <a:pt x="202" y="133"/>
                    </a:lnTo>
                    <a:lnTo>
                      <a:pt x="245" y="99"/>
                    </a:lnTo>
                    <a:lnTo>
                      <a:pt x="291" y="70"/>
                    </a:lnTo>
                    <a:lnTo>
                      <a:pt x="340" y="45"/>
                    </a:lnTo>
                    <a:lnTo>
                      <a:pt x="390" y="25"/>
                    </a:lnTo>
                    <a:lnTo>
                      <a:pt x="444" y="11"/>
                    </a:lnTo>
                    <a:lnTo>
                      <a:pt x="499" y="2"/>
                    </a:lnTo>
                    <a:lnTo>
                      <a:pt x="557" y="0"/>
                    </a:lnTo>
                    <a:lnTo>
                      <a:pt x="614" y="2"/>
                    </a:lnTo>
                    <a:lnTo>
                      <a:pt x="668" y="11"/>
                    </a:lnTo>
                    <a:lnTo>
                      <a:pt x="722" y="25"/>
                    </a:lnTo>
                    <a:lnTo>
                      <a:pt x="773" y="45"/>
                    </a:lnTo>
                    <a:lnTo>
                      <a:pt x="822" y="70"/>
                    </a:lnTo>
                    <a:lnTo>
                      <a:pt x="867" y="99"/>
                    </a:lnTo>
                    <a:lnTo>
                      <a:pt x="911" y="133"/>
                    </a:lnTo>
                    <a:lnTo>
                      <a:pt x="950" y="171"/>
                    </a:lnTo>
                    <a:lnTo>
                      <a:pt x="987" y="212"/>
                    </a:lnTo>
                    <a:lnTo>
                      <a:pt x="1018" y="257"/>
                    </a:lnTo>
                    <a:lnTo>
                      <a:pt x="1046" y="306"/>
                    </a:lnTo>
                    <a:lnTo>
                      <a:pt x="1069" y="357"/>
                    </a:lnTo>
                    <a:lnTo>
                      <a:pt x="1089" y="410"/>
                    </a:lnTo>
                    <a:lnTo>
                      <a:pt x="1102" y="467"/>
                    </a:lnTo>
                    <a:lnTo>
                      <a:pt x="1111" y="525"/>
                    </a:lnTo>
                    <a:lnTo>
                      <a:pt x="1114" y="586"/>
                    </a:lnTo>
                    <a:lnTo>
                      <a:pt x="1111" y="645"/>
                    </a:lnTo>
                    <a:lnTo>
                      <a:pt x="1102" y="703"/>
                    </a:lnTo>
                    <a:lnTo>
                      <a:pt x="1089" y="759"/>
                    </a:lnTo>
                    <a:lnTo>
                      <a:pt x="1069" y="814"/>
                    </a:lnTo>
                    <a:lnTo>
                      <a:pt x="1046" y="865"/>
                    </a:lnTo>
                    <a:lnTo>
                      <a:pt x="1018" y="912"/>
                    </a:lnTo>
                    <a:lnTo>
                      <a:pt x="987" y="958"/>
                    </a:lnTo>
                    <a:lnTo>
                      <a:pt x="950" y="1000"/>
                    </a:lnTo>
                    <a:lnTo>
                      <a:pt x="911" y="1038"/>
                    </a:lnTo>
                    <a:lnTo>
                      <a:pt x="867" y="1071"/>
                    </a:lnTo>
                    <a:lnTo>
                      <a:pt x="822" y="1101"/>
                    </a:lnTo>
                    <a:lnTo>
                      <a:pt x="773" y="1125"/>
                    </a:lnTo>
                    <a:lnTo>
                      <a:pt x="722" y="1145"/>
                    </a:lnTo>
                    <a:lnTo>
                      <a:pt x="668" y="1159"/>
                    </a:lnTo>
                    <a:lnTo>
                      <a:pt x="614" y="1169"/>
                    </a:lnTo>
                    <a:lnTo>
                      <a:pt x="557" y="1172"/>
                    </a:lnTo>
                    <a:lnTo>
                      <a:pt x="499" y="1169"/>
                    </a:lnTo>
                    <a:lnTo>
                      <a:pt x="444" y="1159"/>
                    </a:lnTo>
                    <a:lnTo>
                      <a:pt x="390" y="1145"/>
                    </a:lnTo>
                    <a:lnTo>
                      <a:pt x="340" y="1125"/>
                    </a:lnTo>
                    <a:lnTo>
                      <a:pt x="291" y="1101"/>
                    </a:lnTo>
                    <a:lnTo>
                      <a:pt x="245" y="1071"/>
                    </a:lnTo>
                    <a:lnTo>
                      <a:pt x="202" y="1038"/>
                    </a:lnTo>
                    <a:lnTo>
                      <a:pt x="163" y="1000"/>
                    </a:lnTo>
                    <a:lnTo>
                      <a:pt x="126" y="958"/>
                    </a:lnTo>
                    <a:lnTo>
                      <a:pt x="94" y="912"/>
                    </a:lnTo>
                    <a:lnTo>
                      <a:pt x="67" y="865"/>
                    </a:lnTo>
                    <a:lnTo>
                      <a:pt x="43" y="814"/>
                    </a:lnTo>
                    <a:lnTo>
                      <a:pt x="24" y="759"/>
                    </a:lnTo>
                    <a:lnTo>
                      <a:pt x="11" y="703"/>
                    </a:lnTo>
                    <a:lnTo>
                      <a:pt x="2" y="645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49" name="Freeform 53">
                <a:extLst>
                  <a:ext uri="{FF2B5EF4-FFF2-40B4-BE49-F238E27FC236}">
                    <a16:creationId xmlns:a16="http://schemas.microsoft.com/office/drawing/2014/main" id="{A7F6E4EE-EB4A-5B20-D2C7-43DF7A518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510"/>
                <a:ext cx="69" cy="78"/>
              </a:xfrm>
              <a:custGeom>
                <a:avLst/>
                <a:gdLst>
                  <a:gd name="T0" fmla="*/ 2 w 1114"/>
                  <a:gd name="T1" fmla="*/ 525 h 1173"/>
                  <a:gd name="T2" fmla="*/ 24 w 1114"/>
                  <a:gd name="T3" fmla="*/ 411 h 1173"/>
                  <a:gd name="T4" fmla="*/ 67 w 1114"/>
                  <a:gd name="T5" fmla="*/ 306 h 1173"/>
                  <a:gd name="T6" fmla="*/ 126 w 1114"/>
                  <a:gd name="T7" fmla="*/ 212 h 1173"/>
                  <a:gd name="T8" fmla="*/ 202 w 1114"/>
                  <a:gd name="T9" fmla="*/ 133 h 1173"/>
                  <a:gd name="T10" fmla="*/ 291 w 1114"/>
                  <a:gd name="T11" fmla="*/ 70 h 1173"/>
                  <a:gd name="T12" fmla="*/ 391 w 1114"/>
                  <a:gd name="T13" fmla="*/ 25 h 1173"/>
                  <a:gd name="T14" fmla="*/ 499 w 1114"/>
                  <a:gd name="T15" fmla="*/ 2 h 1173"/>
                  <a:gd name="T16" fmla="*/ 614 w 1114"/>
                  <a:gd name="T17" fmla="*/ 2 h 1173"/>
                  <a:gd name="T18" fmla="*/ 723 w 1114"/>
                  <a:gd name="T19" fmla="*/ 25 h 1173"/>
                  <a:gd name="T20" fmla="*/ 822 w 1114"/>
                  <a:gd name="T21" fmla="*/ 70 h 1173"/>
                  <a:gd name="T22" fmla="*/ 911 w 1114"/>
                  <a:gd name="T23" fmla="*/ 133 h 1173"/>
                  <a:gd name="T24" fmla="*/ 987 w 1114"/>
                  <a:gd name="T25" fmla="*/ 212 h 1173"/>
                  <a:gd name="T26" fmla="*/ 1046 w 1114"/>
                  <a:gd name="T27" fmla="*/ 306 h 1173"/>
                  <a:gd name="T28" fmla="*/ 1089 w 1114"/>
                  <a:gd name="T29" fmla="*/ 411 h 1173"/>
                  <a:gd name="T30" fmla="*/ 1111 w 1114"/>
                  <a:gd name="T31" fmla="*/ 525 h 1173"/>
                  <a:gd name="T32" fmla="*/ 1111 w 1114"/>
                  <a:gd name="T33" fmla="*/ 645 h 1173"/>
                  <a:gd name="T34" fmla="*/ 1089 w 1114"/>
                  <a:gd name="T35" fmla="*/ 760 h 1173"/>
                  <a:gd name="T36" fmla="*/ 1046 w 1114"/>
                  <a:gd name="T37" fmla="*/ 866 h 1173"/>
                  <a:gd name="T38" fmla="*/ 987 w 1114"/>
                  <a:gd name="T39" fmla="*/ 959 h 1173"/>
                  <a:gd name="T40" fmla="*/ 911 w 1114"/>
                  <a:gd name="T41" fmla="*/ 1038 h 1173"/>
                  <a:gd name="T42" fmla="*/ 822 w 1114"/>
                  <a:gd name="T43" fmla="*/ 1102 h 1173"/>
                  <a:gd name="T44" fmla="*/ 723 w 1114"/>
                  <a:gd name="T45" fmla="*/ 1146 h 1173"/>
                  <a:gd name="T46" fmla="*/ 614 w 1114"/>
                  <a:gd name="T47" fmla="*/ 1170 h 1173"/>
                  <a:gd name="T48" fmla="*/ 499 w 1114"/>
                  <a:gd name="T49" fmla="*/ 1169 h 1173"/>
                  <a:gd name="T50" fmla="*/ 391 w 1114"/>
                  <a:gd name="T51" fmla="*/ 1145 h 1173"/>
                  <a:gd name="T52" fmla="*/ 291 w 1114"/>
                  <a:gd name="T53" fmla="*/ 1101 h 1173"/>
                  <a:gd name="T54" fmla="*/ 202 w 1114"/>
                  <a:gd name="T55" fmla="*/ 1038 h 1173"/>
                  <a:gd name="T56" fmla="*/ 126 w 1114"/>
                  <a:gd name="T57" fmla="*/ 958 h 1173"/>
                  <a:gd name="T58" fmla="*/ 67 w 1114"/>
                  <a:gd name="T59" fmla="*/ 865 h 1173"/>
                  <a:gd name="T60" fmla="*/ 24 w 1114"/>
                  <a:gd name="T61" fmla="*/ 760 h 1173"/>
                  <a:gd name="T62" fmla="*/ 2 w 1114"/>
                  <a:gd name="T63" fmla="*/ 645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4" h="1173">
                    <a:moveTo>
                      <a:pt x="0" y="586"/>
                    </a:moveTo>
                    <a:lnTo>
                      <a:pt x="2" y="525"/>
                    </a:lnTo>
                    <a:lnTo>
                      <a:pt x="11" y="468"/>
                    </a:lnTo>
                    <a:lnTo>
                      <a:pt x="24" y="411"/>
                    </a:lnTo>
                    <a:lnTo>
                      <a:pt x="43" y="357"/>
                    </a:lnTo>
                    <a:lnTo>
                      <a:pt x="67" y="306"/>
                    </a:lnTo>
                    <a:lnTo>
                      <a:pt x="95" y="258"/>
                    </a:lnTo>
                    <a:lnTo>
                      <a:pt x="126" y="212"/>
                    </a:lnTo>
                    <a:lnTo>
                      <a:pt x="163" y="171"/>
                    </a:lnTo>
                    <a:lnTo>
                      <a:pt x="202" y="133"/>
                    </a:lnTo>
                    <a:lnTo>
                      <a:pt x="246" y="100"/>
                    </a:lnTo>
                    <a:lnTo>
                      <a:pt x="291" y="70"/>
                    </a:lnTo>
                    <a:lnTo>
                      <a:pt x="340" y="45"/>
                    </a:lnTo>
                    <a:lnTo>
                      <a:pt x="391" y="25"/>
                    </a:lnTo>
                    <a:lnTo>
                      <a:pt x="445" y="11"/>
                    </a:lnTo>
                    <a:lnTo>
                      <a:pt x="499" y="2"/>
                    </a:lnTo>
                    <a:lnTo>
                      <a:pt x="557" y="0"/>
                    </a:lnTo>
                    <a:lnTo>
                      <a:pt x="614" y="2"/>
                    </a:lnTo>
                    <a:lnTo>
                      <a:pt x="669" y="11"/>
                    </a:lnTo>
                    <a:lnTo>
                      <a:pt x="723" y="25"/>
                    </a:lnTo>
                    <a:lnTo>
                      <a:pt x="773" y="45"/>
                    </a:lnTo>
                    <a:lnTo>
                      <a:pt x="822" y="70"/>
                    </a:lnTo>
                    <a:lnTo>
                      <a:pt x="868" y="100"/>
                    </a:lnTo>
                    <a:lnTo>
                      <a:pt x="911" y="133"/>
                    </a:lnTo>
                    <a:lnTo>
                      <a:pt x="950" y="171"/>
                    </a:lnTo>
                    <a:lnTo>
                      <a:pt x="987" y="212"/>
                    </a:lnTo>
                    <a:lnTo>
                      <a:pt x="1019" y="258"/>
                    </a:lnTo>
                    <a:lnTo>
                      <a:pt x="1046" y="306"/>
                    </a:lnTo>
                    <a:lnTo>
                      <a:pt x="1069" y="357"/>
                    </a:lnTo>
                    <a:lnTo>
                      <a:pt x="1089" y="411"/>
                    </a:lnTo>
                    <a:lnTo>
                      <a:pt x="1102" y="468"/>
                    </a:lnTo>
                    <a:lnTo>
                      <a:pt x="1111" y="525"/>
                    </a:lnTo>
                    <a:lnTo>
                      <a:pt x="1114" y="586"/>
                    </a:lnTo>
                    <a:lnTo>
                      <a:pt x="1111" y="645"/>
                    </a:lnTo>
                    <a:lnTo>
                      <a:pt x="1102" y="704"/>
                    </a:lnTo>
                    <a:lnTo>
                      <a:pt x="1089" y="760"/>
                    </a:lnTo>
                    <a:lnTo>
                      <a:pt x="1069" y="813"/>
                    </a:lnTo>
                    <a:lnTo>
                      <a:pt x="1046" y="866"/>
                    </a:lnTo>
                    <a:lnTo>
                      <a:pt x="1019" y="913"/>
                    </a:lnTo>
                    <a:lnTo>
                      <a:pt x="987" y="959"/>
                    </a:lnTo>
                    <a:lnTo>
                      <a:pt x="950" y="1001"/>
                    </a:lnTo>
                    <a:lnTo>
                      <a:pt x="911" y="1038"/>
                    </a:lnTo>
                    <a:lnTo>
                      <a:pt x="868" y="1072"/>
                    </a:lnTo>
                    <a:lnTo>
                      <a:pt x="822" y="1102"/>
                    </a:lnTo>
                    <a:lnTo>
                      <a:pt x="773" y="1126"/>
                    </a:lnTo>
                    <a:lnTo>
                      <a:pt x="723" y="1146"/>
                    </a:lnTo>
                    <a:lnTo>
                      <a:pt x="669" y="1160"/>
                    </a:lnTo>
                    <a:lnTo>
                      <a:pt x="614" y="1170"/>
                    </a:lnTo>
                    <a:lnTo>
                      <a:pt x="557" y="1173"/>
                    </a:lnTo>
                    <a:lnTo>
                      <a:pt x="499" y="1169"/>
                    </a:lnTo>
                    <a:lnTo>
                      <a:pt x="445" y="1160"/>
                    </a:lnTo>
                    <a:lnTo>
                      <a:pt x="391" y="1145"/>
                    </a:lnTo>
                    <a:lnTo>
                      <a:pt x="340" y="1126"/>
                    </a:lnTo>
                    <a:lnTo>
                      <a:pt x="291" y="1101"/>
                    </a:lnTo>
                    <a:lnTo>
                      <a:pt x="246" y="1072"/>
                    </a:lnTo>
                    <a:lnTo>
                      <a:pt x="202" y="1038"/>
                    </a:lnTo>
                    <a:lnTo>
                      <a:pt x="163" y="1001"/>
                    </a:lnTo>
                    <a:lnTo>
                      <a:pt x="126" y="958"/>
                    </a:lnTo>
                    <a:lnTo>
                      <a:pt x="95" y="913"/>
                    </a:lnTo>
                    <a:lnTo>
                      <a:pt x="67" y="865"/>
                    </a:lnTo>
                    <a:lnTo>
                      <a:pt x="43" y="813"/>
                    </a:lnTo>
                    <a:lnTo>
                      <a:pt x="24" y="760"/>
                    </a:lnTo>
                    <a:lnTo>
                      <a:pt x="11" y="704"/>
                    </a:lnTo>
                    <a:lnTo>
                      <a:pt x="2" y="645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50" name="Freeform 54">
                <a:extLst>
                  <a:ext uri="{FF2B5EF4-FFF2-40B4-BE49-F238E27FC236}">
                    <a16:creationId xmlns:a16="http://schemas.microsoft.com/office/drawing/2014/main" id="{D24DFD61-2E27-95A8-C3DB-D85E511E7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" y="3654"/>
                <a:ext cx="70" cy="78"/>
              </a:xfrm>
              <a:custGeom>
                <a:avLst/>
                <a:gdLst>
                  <a:gd name="T0" fmla="*/ 2 w 1114"/>
                  <a:gd name="T1" fmla="*/ 525 h 1172"/>
                  <a:gd name="T2" fmla="*/ 24 w 1114"/>
                  <a:gd name="T3" fmla="*/ 410 h 1172"/>
                  <a:gd name="T4" fmla="*/ 66 w 1114"/>
                  <a:gd name="T5" fmla="*/ 306 h 1172"/>
                  <a:gd name="T6" fmla="*/ 127 w 1114"/>
                  <a:gd name="T7" fmla="*/ 212 h 1172"/>
                  <a:gd name="T8" fmla="*/ 203 w 1114"/>
                  <a:gd name="T9" fmla="*/ 133 h 1172"/>
                  <a:gd name="T10" fmla="*/ 291 w 1114"/>
                  <a:gd name="T11" fmla="*/ 70 h 1172"/>
                  <a:gd name="T12" fmla="*/ 391 w 1114"/>
                  <a:gd name="T13" fmla="*/ 25 h 1172"/>
                  <a:gd name="T14" fmla="*/ 499 w 1114"/>
                  <a:gd name="T15" fmla="*/ 2 h 1172"/>
                  <a:gd name="T16" fmla="*/ 613 w 1114"/>
                  <a:gd name="T17" fmla="*/ 2 h 1172"/>
                  <a:gd name="T18" fmla="*/ 722 w 1114"/>
                  <a:gd name="T19" fmla="*/ 25 h 1172"/>
                  <a:gd name="T20" fmla="*/ 822 w 1114"/>
                  <a:gd name="T21" fmla="*/ 70 h 1172"/>
                  <a:gd name="T22" fmla="*/ 910 w 1114"/>
                  <a:gd name="T23" fmla="*/ 133 h 1172"/>
                  <a:gd name="T24" fmla="*/ 986 w 1114"/>
                  <a:gd name="T25" fmla="*/ 212 h 1172"/>
                  <a:gd name="T26" fmla="*/ 1046 w 1114"/>
                  <a:gd name="T27" fmla="*/ 306 h 1172"/>
                  <a:gd name="T28" fmla="*/ 1088 w 1114"/>
                  <a:gd name="T29" fmla="*/ 410 h 1172"/>
                  <a:gd name="T30" fmla="*/ 1111 w 1114"/>
                  <a:gd name="T31" fmla="*/ 525 h 1172"/>
                  <a:gd name="T32" fmla="*/ 1111 w 1114"/>
                  <a:gd name="T33" fmla="*/ 645 h 1172"/>
                  <a:gd name="T34" fmla="*/ 1088 w 1114"/>
                  <a:gd name="T35" fmla="*/ 760 h 1172"/>
                  <a:gd name="T36" fmla="*/ 1046 w 1114"/>
                  <a:gd name="T37" fmla="*/ 865 h 1172"/>
                  <a:gd name="T38" fmla="*/ 986 w 1114"/>
                  <a:gd name="T39" fmla="*/ 958 h 1172"/>
                  <a:gd name="T40" fmla="*/ 910 w 1114"/>
                  <a:gd name="T41" fmla="*/ 1038 h 1172"/>
                  <a:gd name="T42" fmla="*/ 822 w 1114"/>
                  <a:gd name="T43" fmla="*/ 1101 h 1172"/>
                  <a:gd name="T44" fmla="*/ 722 w 1114"/>
                  <a:gd name="T45" fmla="*/ 1145 h 1172"/>
                  <a:gd name="T46" fmla="*/ 613 w 1114"/>
                  <a:gd name="T47" fmla="*/ 1169 h 1172"/>
                  <a:gd name="T48" fmla="*/ 499 w 1114"/>
                  <a:gd name="T49" fmla="*/ 1169 h 1172"/>
                  <a:gd name="T50" fmla="*/ 391 w 1114"/>
                  <a:gd name="T51" fmla="*/ 1145 h 1172"/>
                  <a:gd name="T52" fmla="*/ 291 w 1114"/>
                  <a:gd name="T53" fmla="*/ 1101 h 1172"/>
                  <a:gd name="T54" fmla="*/ 202 w 1114"/>
                  <a:gd name="T55" fmla="*/ 1038 h 1172"/>
                  <a:gd name="T56" fmla="*/ 126 w 1114"/>
                  <a:gd name="T57" fmla="*/ 958 h 1172"/>
                  <a:gd name="T58" fmla="*/ 66 w 1114"/>
                  <a:gd name="T59" fmla="*/ 865 h 1172"/>
                  <a:gd name="T60" fmla="*/ 24 w 1114"/>
                  <a:gd name="T61" fmla="*/ 760 h 1172"/>
                  <a:gd name="T62" fmla="*/ 2 w 1114"/>
                  <a:gd name="T63" fmla="*/ 645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4" h="1172">
                    <a:moveTo>
                      <a:pt x="0" y="586"/>
                    </a:moveTo>
                    <a:lnTo>
                      <a:pt x="2" y="525"/>
                    </a:lnTo>
                    <a:lnTo>
                      <a:pt x="11" y="467"/>
                    </a:lnTo>
                    <a:lnTo>
                      <a:pt x="24" y="410"/>
                    </a:lnTo>
                    <a:lnTo>
                      <a:pt x="43" y="357"/>
                    </a:lnTo>
                    <a:lnTo>
                      <a:pt x="66" y="306"/>
                    </a:lnTo>
                    <a:lnTo>
                      <a:pt x="95" y="257"/>
                    </a:lnTo>
                    <a:lnTo>
                      <a:pt x="127" y="212"/>
                    </a:lnTo>
                    <a:lnTo>
                      <a:pt x="162" y="171"/>
                    </a:lnTo>
                    <a:lnTo>
                      <a:pt x="203" y="133"/>
                    </a:lnTo>
                    <a:lnTo>
                      <a:pt x="245" y="99"/>
                    </a:lnTo>
                    <a:lnTo>
                      <a:pt x="291" y="70"/>
                    </a:lnTo>
                    <a:lnTo>
                      <a:pt x="340" y="45"/>
                    </a:lnTo>
                    <a:lnTo>
                      <a:pt x="391" y="25"/>
                    </a:lnTo>
                    <a:lnTo>
                      <a:pt x="444" y="11"/>
                    </a:lnTo>
                    <a:lnTo>
                      <a:pt x="499" y="2"/>
                    </a:lnTo>
                    <a:lnTo>
                      <a:pt x="557" y="0"/>
                    </a:lnTo>
                    <a:lnTo>
                      <a:pt x="613" y="2"/>
                    </a:lnTo>
                    <a:lnTo>
                      <a:pt x="669" y="11"/>
                    </a:lnTo>
                    <a:lnTo>
                      <a:pt x="722" y="25"/>
                    </a:lnTo>
                    <a:lnTo>
                      <a:pt x="773" y="45"/>
                    </a:lnTo>
                    <a:lnTo>
                      <a:pt x="822" y="70"/>
                    </a:lnTo>
                    <a:lnTo>
                      <a:pt x="868" y="99"/>
                    </a:lnTo>
                    <a:lnTo>
                      <a:pt x="910" y="133"/>
                    </a:lnTo>
                    <a:lnTo>
                      <a:pt x="950" y="171"/>
                    </a:lnTo>
                    <a:lnTo>
                      <a:pt x="986" y="212"/>
                    </a:lnTo>
                    <a:lnTo>
                      <a:pt x="1019" y="257"/>
                    </a:lnTo>
                    <a:lnTo>
                      <a:pt x="1046" y="306"/>
                    </a:lnTo>
                    <a:lnTo>
                      <a:pt x="1069" y="357"/>
                    </a:lnTo>
                    <a:lnTo>
                      <a:pt x="1088" y="410"/>
                    </a:lnTo>
                    <a:lnTo>
                      <a:pt x="1102" y="467"/>
                    </a:lnTo>
                    <a:lnTo>
                      <a:pt x="1111" y="525"/>
                    </a:lnTo>
                    <a:lnTo>
                      <a:pt x="1114" y="586"/>
                    </a:lnTo>
                    <a:lnTo>
                      <a:pt x="1111" y="645"/>
                    </a:lnTo>
                    <a:lnTo>
                      <a:pt x="1102" y="704"/>
                    </a:lnTo>
                    <a:lnTo>
                      <a:pt x="1088" y="760"/>
                    </a:lnTo>
                    <a:lnTo>
                      <a:pt x="1069" y="813"/>
                    </a:lnTo>
                    <a:lnTo>
                      <a:pt x="1046" y="865"/>
                    </a:lnTo>
                    <a:lnTo>
                      <a:pt x="1019" y="913"/>
                    </a:lnTo>
                    <a:lnTo>
                      <a:pt x="986" y="958"/>
                    </a:lnTo>
                    <a:lnTo>
                      <a:pt x="950" y="1000"/>
                    </a:lnTo>
                    <a:lnTo>
                      <a:pt x="910" y="1038"/>
                    </a:lnTo>
                    <a:lnTo>
                      <a:pt x="868" y="1072"/>
                    </a:lnTo>
                    <a:lnTo>
                      <a:pt x="822" y="1101"/>
                    </a:lnTo>
                    <a:lnTo>
                      <a:pt x="773" y="1125"/>
                    </a:lnTo>
                    <a:lnTo>
                      <a:pt x="722" y="1145"/>
                    </a:lnTo>
                    <a:lnTo>
                      <a:pt x="669" y="1159"/>
                    </a:lnTo>
                    <a:lnTo>
                      <a:pt x="613" y="1169"/>
                    </a:lnTo>
                    <a:lnTo>
                      <a:pt x="557" y="1172"/>
                    </a:lnTo>
                    <a:lnTo>
                      <a:pt x="499" y="1169"/>
                    </a:lnTo>
                    <a:lnTo>
                      <a:pt x="444" y="1159"/>
                    </a:lnTo>
                    <a:lnTo>
                      <a:pt x="391" y="1145"/>
                    </a:lnTo>
                    <a:lnTo>
                      <a:pt x="339" y="1125"/>
                    </a:lnTo>
                    <a:lnTo>
                      <a:pt x="291" y="1101"/>
                    </a:lnTo>
                    <a:lnTo>
                      <a:pt x="245" y="1072"/>
                    </a:lnTo>
                    <a:lnTo>
                      <a:pt x="202" y="1038"/>
                    </a:lnTo>
                    <a:lnTo>
                      <a:pt x="162" y="1000"/>
                    </a:lnTo>
                    <a:lnTo>
                      <a:pt x="126" y="958"/>
                    </a:lnTo>
                    <a:lnTo>
                      <a:pt x="95" y="913"/>
                    </a:lnTo>
                    <a:lnTo>
                      <a:pt x="66" y="865"/>
                    </a:lnTo>
                    <a:lnTo>
                      <a:pt x="43" y="813"/>
                    </a:lnTo>
                    <a:lnTo>
                      <a:pt x="24" y="760"/>
                    </a:lnTo>
                    <a:lnTo>
                      <a:pt x="11" y="704"/>
                    </a:lnTo>
                    <a:lnTo>
                      <a:pt x="2" y="645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51" name="Freeform 55">
                <a:extLst>
                  <a:ext uri="{FF2B5EF4-FFF2-40B4-BE49-F238E27FC236}">
                    <a16:creationId xmlns:a16="http://schemas.microsoft.com/office/drawing/2014/main" id="{92E38851-694C-B2B8-AAE7-09A9ED3B2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" y="3576"/>
                <a:ext cx="70" cy="78"/>
              </a:xfrm>
              <a:custGeom>
                <a:avLst/>
                <a:gdLst>
                  <a:gd name="T0" fmla="*/ 2 w 1114"/>
                  <a:gd name="T1" fmla="*/ 525 h 1172"/>
                  <a:gd name="T2" fmla="*/ 24 w 1114"/>
                  <a:gd name="T3" fmla="*/ 411 h 1172"/>
                  <a:gd name="T4" fmla="*/ 67 w 1114"/>
                  <a:gd name="T5" fmla="*/ 306 h 1172"/>
                  <a:gd name="T6" fmla="*/ 126 w 1114"/>
                  <a:gd name="T7" fmla="*/ 212 h 1172"/>
                  <a:gd name="T8" fmla="*/ 202 w 1114"/>
                  <a:gd name="T9" fmla="*/ 133 h 1172"/>
                  <a:gd name="T10" fmla="*/ 291 w 1114"/>
                  <a:gd name="T11" fmla="*/ 70 h 1172"/>
                  <a:gd name="T12" fmla="*/ 390 w 1114"/>
                  <a:gd name="T13" fmla="*/ 25 h 1172"/>
                  <a:gd name="T14" fmla="*/ 499 w 1114"/>
                  <a:gd name="T15" fmla="*/ 2 h 1172"/>
                  <a:gd name="T16" fmla="*/ 614 w 1114"/>
                  <a:gd name="T17" fmla="*/ 2 h 1172"/>
                  <a:gd name="T18" fmla="*/ 722 w 1114"/>
                  <a:gd name="T19" fmla="*/ 25 h 1172"/>
                  <a:gd name="T20" fmla="*/ 822 w 1114"/>
                  <a:gd name="T21" fmla="*/ 70 h 1172"/>
                  <a:gd name="T22" fmla="*/ 911 w 1114"/>
                  <a:gd name="T23" fmla="*/ 133 h 1172"/>
                  <a:gd name="T24" fmla="*/ 987 w 1114"/>
                  <a:gd name="T25" fmla="*/ 212 h 1172"/>
                  <a:gd name="T26" fmla="*/ 1046 w 1114"/>
                  <a:gd name="T27" fmla="*/ 306 h 1172"/>
                  <a:gd name="T28" fmla="*/ 1089 w 1114"/>
                  <a:gd name="T29" fmla="*/ 411 h 1172"/>
                  <a:gd name="T30" fmla="*/ 1111 w 1114"/>
                  <a:gd name="T31" fmla="*/ 525 h 1172"/>
                  <a:gd name="T32" fmla="*/ 1111 w 1114"/>
                  <a:gd name="T33" fmla="*/ 645 h 1172"/>
                  <a:gd name="T34" fmla="*/ 1089 w 1114"/>
                  <a:gd name="T35" fmla="*/ 760 h 1172"/>
                  <a:gd name="T36" fmla="*/ 1046 w 1114"/>
                  <a:gd name="T37" fmla="*/ 865 h 1172"/>
                  <a:gd name="T38" fmla="*/ 987 w 1114"/>
                  <a:gd name="T39" fmla="*/ 958 h 1172"/>
                  <a:gd name="T40" fmla="*/ 911 w 1114"/>
                  <a:gd name="T41" fmla="*/ 1038 h 1172"/>
                  <a:gd name="T42" fmla="*/ 822 w 1114"/>
                  <a:gd name="T43" fmla="*/ 1101 h 1172"/>
                  <a:gd name="T44" fmla="*/ 722 w 1114"/>
                  <a:gd name="T45" fmla="*/ 1145 h 1172"/>
                  <a:gd name="T46" fmla="*/ 614 w 1114"/>
                  <a:gd name="T47" fmla="*/ 1169 h 1172"/>
                  <a:gd name="T48" fmla="*/ 499 w 1114"/>
                  <a:gd name="T49" fmla="*/ 1169 h 1172"/>
                  <a:gd name="T50" fmla="*/ 390 w 1114"/>
                  <a:gd name="T51" fmla="*/ 1145 h 1172"/>
                  <a:gd name="T52" fmla="*/ 291 w 1114"/>
                  <a:gd name="T53" fmla="*/ 1101 h 1172"/>
                  <a:gd name="T54" fmla="*/ 202 w 1114"/>
                  <a:gd name="T55" fmla="*/ 1038 h 1172"/>
                  <a:gd name="T56" fmla="*/ 126 w 1114"/>
                  <a:gd name="T57" fmla="*/ 958 h 1172"/>
                  <a:gd name="T58" fmla="*/ 67 w 1114"/>
                  <a:gd name="T59" fmla="*/ 865 h 1172"/>
                  <a:gd name="T60" fmla="*/ 24 w 1114"/>
                  <a:gd name="T61" fmla="*/ 760 h 1172"/>
                  <a:gd name="T62" fmla="*/ 2 w 1114"/>
                  <a:gd name="T63" fmla="*/ 645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4" h="1172">
                    <a:moveTo>
                      <a:pt x="0" y="586"/>
                    </a:moveTo>
                    <a:lnTo>
                      <a:pt x="2" y="525"/>
                    </a:lnTo>
                    <a:lnTo>
                      <a:pt x="11" y="468"/>
                    </a:lnTo>
                    <a:lnTo>
                      <a:pt x="24" y="411"/>
                    </a:lnTo>
                    <a:lnTo>
                      <a:pt x="44" y="357"/>
                    </a:lnTo>
                    <a:lnTo>
                      <a:pt x="67" y="306"/>
                    </a:lnTo>
                    <a:lnTo>
                      <a:pt x="94" y="258"/>
                    </a:lnTo>
                    <a:lnTo>
                      <a:pt x="126" y="212"/>
                    </a:lnTo>
                    <a:lnTo>
                      <a:pt x="163" y="171"/>
                    </a:lnTo>
                    <a:lnTo>
                      <a:pt x="202" y="133"/>
                    </a:lnTo>
                    <a:lnTo>
                      <a:pt x="245" y="100"/>
                    </a:lnTo>
                    <a:lnTo>
                      <a:pt x="291" y="70"/>
                    </a:lnTo>
                    <a:lnTo>
                      <a:pt x="340" y="45"/>
                    </a:lnTo>
                    <a:lnTo>
                      <a:pt x="390" y="25"/>
                    </a:lnTo>
                    <a:lnTo>
                      <a:pt x="444" y="11"/>
                    </a:lnTo>
                    <a:lnTo>
                      <a:pt x="499" y="2"/>
                    </a:lnTo>
                    <a:lnTo>
                      <a:pt x="557" y="0"/>
                    </a:lnTo>
                    <a:lnTo>
                      <a:pt x="614" y="2"/>
                    </a:lnTo>
                    <a:lnTo>
                      <a:pt x="668" y="11"/>
                    </a:lnTo>
                    <a:lnTo>
                      <a:pt x="722" y="25"/>
                    </a:lnTo>
                    <a:lnTo>
                      <a:pt x="773" y="45"/>
                    </a:lnTo>
                    <a:lnTo>
                      <a:pt x="822" y="70"/>
                    </a:lnTo>
                    <a:lnTo>
                      <a:pt x="867" y="100"/>
                    </a:lnTo>
                    <a:lnTo>
                      <a:pt x="911" y="133"/>
                    </a:lnTo>
                    <a:lnTo>
                      <a:pt x="950" y="171"/>
                    </a:lnTo>
                    <a:lnTo>
                      <a:pt x="987" y="212"/>
                    </a:lnTo>
                    <a:lnTo>
                      <a:pt x="1018" y="258"/>
                    </a:lnTo>
                    <a:lnTo>
                      <a:pt x="1046" y="306"/>
                    </a:lnTo>
                    <a:lnTo>
                      <a:pt x="1070" y="357"/>
                    </a:lnTo>
                    <a:lnTo>
                      <a:pt x="1089" y="411"/>
                    </a:lnTo>
                    <a:lnTo>
                      <a:pt x="1102" y="468"/>
                    </a:lnTo>
                    <a:lnTo>
                      <a:pt x="1111" y="525"/>
                    </a:lnTo>
                    <a:lnTo>
                      <a:pt x="1114" y="586"/>
                    </a:lnTo>
                    <a:lnTo>
                      <a:pt x="1111" y="645"/>
                    </a:lnTo>
                    <a:lnTo>
                      <a:pt x="1102" y="704"/>
                    </a:lnTo>
                    <a:lnTo>
                      <a:pt x="1089" y="760"/>
                    </a:lnTo>
                    <a:lnTo>
                      <a:pt x="1070" y="813"/>
                    </a:lnTo>
                    <a:lnTo>
                      <a:pt x="1046" y="865"/>
                    </a:lnTo>
                    <a:lnTo>
                      <a:pt x="1018" y="913"/>
                    </a:lnTo>
                    <a:lnTo>
                      <a:pt x="987" y="958"/>
                    </a:lnTo>
                    <a:lnTo>
                      <a:pt x="950" y="1000"/>
                    </a:lnTo>
                    <a:lnTo>
                      <a:pt x="911" y="1038"/>
                    </a:lnTo>
                    <a:lnTo>
                      <a:pt x="867" y="1072"/>
                    </a:lnTo>
                    <a:lnTo>
                      <a:pt x="822" y="1101"/>
                    </a:lnTo>
                    <a:lnTo>
                      <a:pt x="773" y="1125"/>
                    </a:lnTo>
                    <a:lnTo>
                      <a:pt x="722" y="1145"/>
                    </a:lnTo>
                    <a:lnTo>
                      <a:pt x="668" y="1159"/>
                    </a:lnTo>
                    <a:lnTo>
                      <a:pt x="614" y="1169"/>
                    </a:lnTo>
                    <a:lnTo>
                      <a:pt x="557" y="1172"/>
                    </a:lnTo>
                    <a:lnTo>
                      <a:pt x="499" y="1169"/>
                    </a:lnTo>
                    <a:lnTo>
                      <a:pt x="444" y="1159"/>
                    </a:lnTo>
                    <a:lnTo>
                      <a:pt x="390" y="1145"/>
                    </a:lnTo>
                    <a:lnTo>
                      <a:pt x="340" y="1125"/>
                    </a:lnTo>
                    <a:lnTo>
                      <a:pt x="291" y="1101"/>
                    </a:lnTo>
                    <a:lnTo>
                      <a:pt x="245" y="1072"/>
                    </a:lnTo>
                    <a:lnTo>
                      <a:pt x="202" y="1038"/>
                    </a:lnTo>
                    <a:lnTo>
                      <a:pt x="163" y="1000"/>
                    </a:lnTo>
                    <a:lnTo>
                      <a:pt x="126" y="958"/>
                    </a:lnTo>
                    <a:lnTo>
                      <a:pt x="94" y="913"/>
                    </a:lnTo>
                    <a:lnTo>
                      <a:pt x="67" y="865"/>
                    </a:lnTo>
                    <a:lnTo>
                      <a:pt x="44" y="813"/>
                    </a:lnTo>
                    <a:lnTo>
                      <a:pt x="24" y="760"/>
                    </a:lnTo>
                    <a:lnTo>
                      <a:pt x="11" y="704"/>
                    </a:lnTo>
                    <a:lnTo>
                      <a:pt x="2" y="645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52" name="Freeform 56">
                <a:extLst>
                  <a:ext uri="{FF2B5EF4-FFF2-40B4-BE49-F238E27FC236}">
                    <a16:creationId xmlns:a16="http://schemas.microsoft.com/office/drawing/2014/main" id="{6F4E01F4-7FA6-3C6F-C97E-EF4E0BC86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6" y="3531"/>
                <a:ext cx="69" cy="79"/>
              </a:xfrm>
              <a:custGeom>
                <a:avLst/>
                <a:gdLst>
                  <a:gd name="T0" fmla="*/ 2 w 1114"/>
                  <a:gd name="T1" fmla="*/ 526 h 1173"/>
                  <a:gd name="T2" fmla="*/ 25 w 1114"/>
                  <a:gd name="T3" fmla="*/ 411 h 1173"/>
                  <a:gd name="T4" fmla="*/ 67 w 1114"/>
                  <a:gd name="T5" fmla="*/ 307 h 1173"/>
                  <a:gd name="T6" fmla="*/ 127 w 1114"/>
                  <a:gd name="T7" fmla="*/ 213 h 1173"/>
                  <a:gd name="T8" fmla="*/ 203 w 1114"/>
                  <a:gd name="T9" fmla="*/ 133 h 1173"/>
                  <a:gd name="T10" fmla="*/ 291 w 1114"/>
                  <a:gd name="T11" fmla="*/ 71 h 1173"/>
                  <a:gd name="T12" fmla="*/ 392 w 1114"/>
                  <a:gd name="T13" fmla="*/ 26 h 1173"/>
                  <a:gd name="T14" fmla="*/ 500 w 1114"/>
                  <a:gd name="T15" fmla="*/ 2 h 1173"/>
                  <a:gd name="T16" fmla="*/ 614 w 1114"/>
                  <a:gd name="T17" fmla="*/ 2 h 1173"/>
                  <a:gd name="T18" fmla="*/ 723 w 1114"/>
                  <a:gd name="T19" fmla="*/ 26 h 1173"/>
                  <a:gd name="T20" fmla="*/ 822 w 1114"/>
                  <a:gd name="T21" fmla="*/ 71 h 1173"/>
                  <a:gd name="T22" fmla="*/ 911 w 1114"/>
                  <a:gd name="T23" fmla="*/ 133 h 1173"/>
                  <a:gd name="T24" fmla="*/ 987 w 1114"/>
                  <a:gd name="T25" fmla="*/ 213 h 1173"/>
                  <a:gd name="T26" fmla="*/ 1047 w 1114"/>
                  <a:gd name="T27" fmla="*/ 307 h 1173"/>
                  <a:gd name="T28" fmla="*/ 1089 w 1114"/>
                  <a:gd name="T29" fmla="*/ 412 h 1173"/>
                  <a:gd name="T30" fmla="*/ 1111 w 1114"/>
                  <a:gd name="T31" fmla="*/ 526 h 1173"/>
                  <a:gd name="T32" fmla="*/ 1111 w 1114"/>
                  <a:gd name="T33" fmla="*/ 646 h 1173"/>
                  <a:gd name="T34" fmla="*/ 1089 w 1114"/>
                  <a:gd name="T35" fmla="*/ 761 h 1173"/>
                  <a:gd name="T36" fmla="*/ 1047 w 1114"/>
                  <a:gd name="T37" fmla="*/ 865 h 1173"/>
                  <a:gd name="T38" fmla="*/ 987 w 1114"/>
                  <a:gd name="T39" fmla="*/ 959 h 1173"/>
                  <a:gd name="T40" fmla="*/ 911 w 1114"/>
                  <a:gd name="T41" fmla="*/ 1039 h 1173"/>
                  <a:gd name="T42" fmla="*/ 822 w 1114"/>
                  <a:gd name="T43" fmla="*/ 1101 h 1173"/>
                  <a:gd name="T44" fmla="*/ 723 w 1114"/>
                  <a:gd name="T45" fmla="*/ 1146 h 1173"/>
                  <a:gd name="T46" fmla="*/ 614 w 1114"/>
                  <a:gd name="T47" fmla="*/ 1170 h 1173"/>
                  <a:gd name="T48" fmla="*/ 500 w 1114"/>
                  <a:gd name="T49" fmla="*/ 1170 h 1173"/>
                  <a:gd name="T50" fmla="*/ 392 w 1114"/>
                  <a:gd name="T51" fmla="*/ 1146 h 1173"/>
                  <a:gd name="T52" fmla="*/ 291 w 1114"/>
                  <a:gd name="T53" fmla="*/ 1101 h 1173"/>
                  <a:gd name="T54" fmla="*/ 203 w 1114"/>
                  <a:gd name="T55" fmla="*/ 1039 h 1173"/>
                  <a:gd name="T56" fmla="*/ 127 w 1114"/>
                  <a:gd name="T57" fmla="*/ 959 h 1173"/>
                  <a:gd name="T58" fmla="*/ 67 w 1114"/>
                  <a:gd name="T59" fmla="*/ 865 h 1173"/>
                  <a:gd name="T60" fmla="*/ 25 w 1114"/>
                  <a:gd name="T61" fmla="*/ 761 h 1173"/>
                  <a:gd name="T62" fmla="*/ 2 w 1114"/>
                  <a:gd name="T63" fmla="*/ 646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4" h="1173">
                    <a:moveTo>
                      <a:pt x="0" y="587"/>
                    </a:moveTo>
                    <a:lnTo>
                      <a:pt x="2" y="526"/>
                    </a:lnTo>
                    <a:lnTo>
                      <a:pt x="11" y="467"/>
                    </a:lnTo>
                    <a:lnTo>
                      <a:pt x="25" y="411"/>
                    </a:lnTo>
                    <a:lnTo>
                      <a:pt x="44" y="358"/>
                    </a:lnTo>
                    <a:lnTo>
                      <a:pt x="67" y="307"/>
                    </a:lnTo>
                    <a:lnTo>
                      <a:pt x="95" y="258"/>
                    </a:lnTo>
                    <a:lnTo>
                      <a:pt x="127" y="213"/>
                    </a:lnTo>
                    <a:lnTo>
                      <a:pt x="163" y="172"/>
                    </a:lnTo>
                    <a:lnTo>
                      <a:pt x="203" y="133"/>
                    </a:lnTo>
                    <a:lnTo>
                      <a:pt x="246" y="99"/>
                    </a:lnTo>
                    <a:lnTo>
                      <a:pt x="291" y="71"/>
                    </a:lnTo>
                    <a:lnTo>
                      <a:pt x="340" y="46"/>
                    </a:lnTo>
                    <a:lnTo>
                      <a:pt x="392" y="26"/>
                    </a:lnTo>
                    <a:lnTo>
                      <a:pt x="445" y="12"/>
                    </a:lnTo>
                    <a:lnTo>
                      <a:pt x="500" y="2"/>
                    </a:lnTo>
                    <a:lnTo>
                      <a:pt x="557" y="0"/>
                    </a:lnTo>
                    <a:lnTo>
                      <a:pt x="614" y="2"/>
                    </a:lnTo>
                    <a:lnTo>
                      <a:pt x="670" y="12"/>
                    </a:lnTo>
                    <a:lnTo>
                      <a:pt x="723" y="26"/>
                    </a:lnTo>
                    <a:lnTo>
                      <a:pt x="774" y="46"/>
                    </a:lnTo>
                    <a:lnTo>
                      <a:pt x="822" y="71"/>
                    </a:lnTo>
                    <a:lnTo>
                      <a:pt x="869" y="100"/>
                    </a:lnTo>
                    <a:lnTo>
                      <a:pt x="911" y="133"/>
                    </a:lnTo>
                    <a:lnTo>
                      <a:pt x="951" y="172"/>
                    </a:lnTo>
                    <a:lnTo>
                      <a:pt x="987" y="213"/>
                    </a:lnTo>
                    <a:lnTo>
                      <a:pt x="1019" y="259"/>
                    </a:lnTo>
                    <a:lnTo>
                      <a:pt x="1047" y="307"/>
                    </a:lnTo>
                    <a:lnTo>
                      <a:pt x="1070" y="358"/>
                    </a:lnTo>
                    <a:lnTo>
                      <a:pt x="1089" y="412"/>
                    </a:lnTo>
                    <a:lnTo>
                      <a:pt x="1102" y="468"/>
                    </a:lnTo>
                    <a:lnTo>
                      <a:pt x="1111" y="526"/>
                    </a:lnTo>
                    <a:lnTo>
                      <a:pt x="1114" y="587"/>
                    </a:lnTo>
                    <a:lnTo>
                      <a:pt x="1111" y="646"/>
                    </a:lnTo>
                    <a:lnTo>
                      <a:pt x="1102" y="705"/>
                    </a:lnTo>
                    <a:lnTo>
                      <a:pt x="1089" y="761"/>
                    </a:lnTo>
                    <a:lnTo>
                      <a:pt x="1070" y="814"/>
                    </a:lnTo>
                    <a:lnTo>
                      <a:pt x="1047" y="865"/>
                    </a:lnTo>
                    <a:lnTo>
                      <a:pt x="1019" y="914"/>
                    </a:lnTo>
                    <a:lnTo>
                      <a:pt x="987" y="959"/>
                    </a:lnTo>
                    <a:lnTo>
                      <a:pt x="951" y="1000"/>
                    </a:lnTo>
                    <a:lnTo>
                      <a:pt x="911" y="1039"/>
                    </a:lnTo>
                    <a:lnTo>
                      <a:pt x="869" y="1073"/>
                    </a:lnTo>
                    <a:lnTo>
                      <a:pt x="822" y="1101"/>
                    </a:lnTo>
                    <a:lnTo>
                      <a:pt x="774" y="1126"/>
                    </a:lnTo>
                    <a:lnTo>
                      <a:pt x="723" y="1146"/>
                    </a:lnTo>
                    <a:lnTo>
                      <a:pt x="670" y="1160"/>
                    </a:lnTo>
                    <a:lnTo>
                      <a:pt x="614" y="1170"/>
                    </a:lnTo>
                    <a:lnTo>
                      <a:pt x="557" y="1173"/>
                    </a:lnTo>
                    <a:lnTo>
                      <a:pt x="500" y="1170"/>
                    </a:lnTo>
                    <a:lnTo>
                      <a:pt x="445" y="1160"/>
                    </a:lnTo>
                    <a:lnTo>
                      <a:pt x="392" y="1146"/>
                    </a:lnTo>
                    <a:lnTo>
                      <a:pt x="340" y="1126"/>
                    </a:lnTo>
                    <a:lnTo>
                      <a:pt x="291" y="1101"/>
                    </a:lnTo>
                    <a:lnTo>
                      <a:pt x="246" y="1073"/>
                    </a:lnTo>
                    <a:lnTo>
                      <a:pt x="203" y="1039"/>
                    </a:lnTo>
                    <a:lnTo>
                      <a:pt x="163" y="1000"/>
                    </a:lnTo>
                    <a:lnTo>
                      <a:pt x="127" y="959"/>
                    </a:lnTo>
                    <a:lnTo>
                      <a:pt x="95" y="914"/>
                    </a:lnTo>
                    <a:lnTo>
                      <a:pt x="67" y="865"/>
                    </a:lnTo>
                    <a:lnTo>
                      <a:pt x="44" y="814"/>
                    </a:lnTo>
                    <a:lnTo>
                      <a:pt x="25" y="761"/>
                    </a:lnTo>
                    <a:lnTo>
                      <a:pt x="11" y="705"/>
                    </a:lnTo>
                    <a:lnTo>
                      <a:pt x="2" y="646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53" name="Freeform 57">
                <a:extLst>
                  <a:ext uri="{FF2B5EF4-FFF2-40B4-BE49-F238E27FC236}">
                    <a16:creationId xmlns:a16="http://schemas.microsoft.com/office/drawing/2014/main" id="{156DA438-6EF3-39DB-7E09-D0E051AF6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7" y="3495"/>
                <a:ext cx="70" cy="78"/>
              </a:xfrm>
              <a:custGeom>
                <a:avLst/>
                <a:gdLst>
                  <a:gd name="T0" fmla="*/ 2 w 1115"/>
                  <a:gd name="T1" fmla="*/ 526 h 1173"/>
                  <a:gd name="T2" fmla="*/ 25 w 1115"/>
                  <a:gd name="T3" fmla="*/ 411 h 1173"/>
                  <a:gd name="T4" fmla="*/ 67 w 1115"/>
                  <a:gd name="T5" fmla="*/ 306 h 1173"/>
                  <a:gd name="T6" fmla="*/ 127 w 1115"/>
                  <a:gd name="T7" fmla="*/ 213 h 1173"/>
                  <a:gd name="T8" fmla="*/ 202 w 1115"/>
                  <a:gd name="T9" fmla="*/ 134 h 1173"/>
                  <a:gd name="T10" fmla="*/ 291 w 1115"/>
                  <a:gd name="T11" fmla="*/ 70 h 1173"/>
                  <a:gd name="T12" fmla="*/ 391 w 1115"/>
                  <a:gd name="T13" fmla="*/ 25 h 1173"/>
                  <a:gd name="T14" fmla="*/ 500 w 1115"/>
                  <a:gd name="T15" fmla="*/ 2 h 1173"/>
                  <a:gd name="T16" fmla="*/ 614 w 1115"/>
                  <a:gd name="T17" fmla="*/ 2 h 1173"/>
                  <a:gd name="T18" fmla="*/ 722 w 1115"/>
                  <a:gd name="T19" fmla="*/ 25 h 1173"/>
                  <a:gd name="T20" fmla="*/ 822 w 1115"/>
                  <a:gd name="T21" fmla="*/ 70 h 1173"/>
                  <a:gd name="T22" fmla="*/ 911 w 1115"/>
                  <a:gd name="T23" fmla="*/ 134 h 1173"/>
                  <a:gd name="T24" fmla="*/ 987 w 1115"/>
                  <a:gd name="T25" fmla="*/ 213 h 1173"/>
                  <a:gd name="T26" fmla="*/ 1048 w 1115"/>
                  <a:gd name="T27" fmla="*/ 306 h 1173"/>
                  <a:gd name="T28" fmla="*/ 1090 w 1115"/>
                  <a:gd name="T29" fmla="*/ 411 h 1173"/>
                  <a:gd name="T30" fmla="*/ 1112 w 1115"/>
                  <a:gd name="T31" fmla="*/ 526 h 1173"/>
                  <a:gd name="T32" fmla="*/ 1112 w 1115"/>
                  <a:gd name="T33" fmla="*/ 647 h 1173"/>
                  <a:gd name="T34" fmla="*/ 1090 w 1115"/>
                  <a:gd name="T35" fmla="*/ 760 h 1173"/>
                  <a:gd name="T36" fmla="*/ 1048 w 1115"/>
                  <a:gd name="T37" fmla="*/ 866 h 1173"/>
                  <a:gd name="T38" fmla="*/ 987 w 1115"/>
                  <a:gd name="T39" fmla="*/ 959 h 1173"/>
                  <a:gd name="T40" fmla="*/ 911 w 1115"/>
                  <a:gd name="T41" fmla="*/ 1039 h 1173"/>
                  <a:gd name="T42" fmla="*/ 822 w 1115"/>
                  <a:gd name="T43" fmla="*/ 1102 h 1173"/>
                  <a:gd name="T44" fmla="*/ 722 w 1115"/>
                  <a:gd name="T45" fmla="*/ 1147 h 1173"/>
                  <a:gd name="T46" fmla="*/ 614 w 1115"/>
                  <a:gd name="T47" fmla="*/ 1170 h 1173"/>
                  <a:gd name="T48" fmla="*/ 500 w 1115"/>
                  <a:gd name="T49" fmla="*/ 1170 h 1173"/>
                  <a:gd name="T50" fmla="*/ 391 w 1115"/>
                  <a:gd name="T51" fmla="*/ 1147 h 1173"/>
                  <a:gd name="T52" fmla="*/ 291 w 1115"/>
                  <a:gd name="T53" fmla="*/ 1102 h 1173"/>
                  <a:gd name="T54" fmla="*/ 202 w 1115"/>
                  <a:gd name="T55" fmla="*/ 1039 h 1173"/>
                  <a:gd name="T56" fmla="*/ 127 w 1115"/>
                  <a:gd name="T57" fmla="*/ 959 h 1173"/>
                  <a:gd name="T58" fmla="*/ 67 w 1115"/>
                  <a:gd name="T59" fmla="*/ 866 h 1173"/>
                  <a:gd name="T60" fmla="*/ 25 w 1115"/>
                  <a:gd name="T61" fmla="*/ 760 h 1173"/>
                  <a:gd name="T62" fmla="*/ 2 w 1115"/>
                  <a:gd name="T63" fmla="*/ 647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5" h="1173">
                    <a:moveTo>
                      <a:pt x="0" y="587"/>
                    </a:moveTo>
                    <a:lnTo>
                      <a:pt x="2" y="526"/>
                    </a:lnTo>
                    <a:lnTo>
                      <a:pt x="11" y="468"/>
                    </a:lnTo>
                    <a:lnTo>
                      <a:pt x="25" y="411"/>
                    </a:lnTo>
                    <a:lnTo>
                      <a:pt x="44" y="358"/>
                    </a:lnTo>
                    <a:lnTo>
                      <a:pt x="67" y="306"/>
                    </a:lnTo>
                    <a:lnTo>
                      <a:pt x="95" y="258"/>
                    </a:lnTo>
                    <a:lnTo>
                      <a:pt x="127" y="213"/>
                    </a:lnTo>
                    <a:lnTo>
                      <a:pt x="163" y="171"/>
                    </a:lnTo>
                    <a:lnTo>
                      <a:pt x="202" y="134"/>
                    </a:lnTo>
                    <a:lnTo>
                      <a:pt x="246" y="100"/>
                    </a:lnTo>
                    <a:lnTo>
                      <a:pt x="291" y="70"/>
                    </a:lnTo>
                    <a:lnTo>
                      <a:pt x="340" y="46"/>
                    </a:lnTo>
                    <a:lnTo>
                      <a:pt x="391" y="25"/>
                    </a:lnTo>
                    <a:lnTo>
                      <a:pt x="445" y="11"/>
                    </a:lnTo>
                    <a:lnTo>
                      <a:pt x="500" y="2"/>
                    </a:lnTo>
                    <a:lnTo>
                      <a:pt x="557" y="0"/>
                    </a:lnTo>
                    <a:lnTo>
                      <a:pt x="614" y="2"/>
                    </a:lnTo>
                    <a:lnTo>
                      <a:pt x="669" y="11"/>
                    </a:lnTo>
                    <a:lnTo>
                      <a:pt x="722" y="25"/>
                    </a:lnTo>
                    <a:lnTo>
                      <a:pt x="774" y="46"/>
                    </a:lnTo>
                    <a:lnTo>
                      <a:pt x="822" y="70"/>
                    </a:lnTo>
                    <a:lnTo>
                      <a:pt x="869" y="100"/>
                    </a:lnTo>
                    <a:lnTo>
                      <a:pt x="911" y="134"/>
                    </a:lnTo>
                    <a:lnTo>
                      <a:pt x="951" y="171"/>
                    </a:lnTo>
                    <a:lnTo>
                      <a:pt x="987" y="213"/>
                    </a:lnTo>
                    <a:lnTo>
                      <a:pt x="1019" y="258"/>
                    </a:lnTo>
                    <a:lnTo>
                      <a:pt x="1048" y="306"/>
                    </a:lnTo>
                    <a:lnTo>
                      <a:pt x="1071" y="358"/>
                    </a:lnTo>
                    <a:lnTo>
                      <a:pt x="1090" y="411"/>
                    </a:lnTo>
                    <a:lnTo>
                      <a:pt x="1103" y="468"/>
                    </a:lnTo>
                    <a:lnTo>
                      <a:pt x="1112" y="526"/>
                    </a:lnTo>
                    <a:lnTo>
                      <a:pt x="1115" y="587"/>
                    </a:lnTo>
                    <a:lnTo>
                      <a:pt x="1112" y="647"/>
                    </a:lnTo>
                    <a:lnTo>
                      <a:pt x="1103" y="704"/>
                    </a:lnTo>
                    <a:lnTo>
                      <a:pt x="1090" y="760"/>
                    </a:lnTo>
                    <a:lnTo>
                      <a:pt x="1071" y="815"/>
                    </a:lnTo>
                    <a:lnTo>
                      <a:pt x="1048" y="866"/>
                    </a:lnTo>
                    <a:lnTo>
                      <a:pt x="1019" y="914"/>
                    </a:lnTo>
                    <a:lnTo>
                      <a:pt x="987" y="959"/>
                    </a:lnTo>
                    <a:lnTo>
                      <a:pt x="951" y="1001"/>
                    </a:lnTo>
                    <a:lnTo>
                      <a:pt x="911" y="1039"/>
                    </a:lnTo>
                    <a:lnTo>
                      <a:pt x="869" y="1072"/>
                    </a:lnTo>
                    <a:lnTo>
                      <a:pt x="822" y="1102"/>
                    </a:lnTo>
                    <a:lnTo>
                      <a:pt x="774" y="1126"/>
                    </a:lnTo>
                    <a:lnTo>
                      <a:pt x="722" y="1147"/>
                    </a:lnTo>
                    <a:lnTo>
                      <a:pt x="669" y="1160"/>
                    </a:lnTo>
                    <a:lnTo>
                      <a:pt x="614" y="1170"/>
                    </a:lnTo>
                    <a:lnTo>
                      <a:pt x="557" y="1173"/>
                    </a:lnTo>
                    <a:lnTo>
                      <a:pt x="500" y="1170"/>
                    </a:lnTo>
                    <a:lnTo>
                      <a:pt x="445" y="1160"/>
                    </a:lnTo>
                    <a:lnTo>
                      <a:pt x="391" y="1147"/>
                    </a:lnTo>
                    <a:lnTo>
                      <a:pt x="340" y="1126"/>
                    </a:lnTo>
                    <a:lnTo>
                      <a:pt x="291" y="1102"/>
                    </a:lnTo>
                    <a:lnTo>
                      <a:pt x="246" y="1072"/>
                    </a:lnTo>
                    <a:lnTo>
                      <a:pt x="202" y="1039"/>
                    </a:lnTo>
                    <a:lnTo>
                      <a:pt x="163" y="1001"/>
                    </a:lnTo>
                    <a:lnTo>
                      <a:pt x="127" y="959"/>
                    </a:lnTo>
                    <a:lnTo>
                      <a:pt x="95" y="914"/>
                    </a:lnTo>
                    <a:lnTo>
                      <a:pt x="67" y="866"/>
                    </a:lnTo>
                    <a:lnTo>
                      <a:pt x="44" y="815"/>
                    </a:lnTo>
                    <a:lnTo>
                      <a:pt x="25" y="760"/>
                    </a:lnTo>
                    <a:lnTo>
                      <a:pt x="11" y="704"/>
                    </a:lnTo>
                    <a:lnTo>
                      <a:pt x="2" y="647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54" name="Freeform 58">
                <a:extLst>
                  <a:ext uri="{FF2B5EF4-FFF2-40B4-BE49-F238E27FC236}">
                    <a16:creationId xmlns:a16="http://schemas.microsoft.com/office/drawing/2014/main" id="{24CBB7E8-36BE-C21E-FA2D-E4B28B7E0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3489"/>
                <a:ext cx="70" cy="78"/>
              </a:xfrm>
              <a:custGeom>
                <a:avLst/>
                <a:gdLst>
                  <a:gd name="T0" fmla="*/ 2 w 1114"/>
                  <a:gd name="T1" fmla="*/ 526 h 1172"/>
                  <a:gd name="T2" fmla="*/ 25 w 1114"/>
                  <a:gd name="T3" fmla="*/ 411 h 1172"/>
                  <a:gd name="T4" fmla="*/ 67 w 1114"/>
                  <a:gd name="T5" fmla="*/ 306 h 1172"/>
                  <a:gd name="T6" fmla="*/ 127 w 1114"/>
                  <a:gd name="T7" fmla="*/ 213 h 1172"/>
                  <a:gd name="T8" fmla="*/ 202 w 1114"/>
                  <a:gd name="T9" fmla="*/ 133 h 1172"/>
                  <a:gd name="T10" fmla="*/ 291 w 1114"/>
                  <a:gd name="T11" fmla="*/ 70 h 1172"/>
                  <a:gd name="T12" fmla="*/ 390 w 1114"/>
                  <a:gd name="T13" fmla="*/ 26 h 1172"/>
                  <a:gd name="T14" fmla="*/ 500 w 1114"/>
                  <a:gd name="T15" fmla="*/ 2 h 1172"/>
                  <a:gd name="T16" fmla="*/ 614 w 1114"/>
                  <a:gd name="T17" fmla="*/ 2 h 1172"/>
                  <a:gd name="T18" fmla="*/ 722 w 1114"/>
                  <a:gd name="T19" fmla="*/ 26 h 1172"/>
                  <a:gd name="T20" fmla="*/ 822 w 1114"/>
                  <a:gd name="T21" fmla="*/ 70 h 1172"/>
                  <a:gd name="T22" fmla="*/ 911 w 1114"/>
                  <a:gd name="T23" fmla="*/ 133 h 1172"/>
                  <a:gd name="T24" fmla="*/ 987 w 1114"/>
                  <a:gd name="T25" fmla="*/ 213 h 1172"/>
                  <a:gd name="T26" fmla="*/ 1046 w 1114"/>
                  <a:gd name="T27" fmla="*/ 306 h 1172"/>
                  <a:gd name="T28" fmla="*/ 1089 w 1114"/>
                  <a:gd name="T29" fmla="*/ 411 h 1172"/>
                  <a:gd name="T30" fmla="*/ 1111 w 1114"/>
                  <a:gd name="T31" fmla="*/ 526 h 1172"/>
                  <a:gd name="T32" fmla="*/ 1111 w 1114"/>
                  <a:gd name="T33" fmla="*/ 646 h 1172"/>
                  <a:gd name="T34" fmla="*/ 1089 w 1114"/>
                  <a:gd name="T35" fmla="*/ 760 h 1172"/>
                  <a:gd name="T36" fmla="*/ 1046 w 1114"/>
                  <a:gd name="T37" fmla="*/ 865 h 1172"/>
                  <a:gd name="T38" fmla="*/ 987 w 1114"/>
                  <a:gd name="T39" fmla="*/ 959 h 1172"/>
                  <a:gd name="T40" fmla="*/ 911 w 1114"/>
                  <a:gd name="T41" fmla="*/ 1038 h 1172"/>
                  <a:gd name="T42" fmla="*/ 822 w 1114"/>
                  <a:gd name="T43" fmla="*/ 1101 h 1172"/>
                  <a:gd name="T44" fmla="*/ 722 w 1114"/>
                  <a:gd name="T45" fmla="*/ 1146 h 1172"/>
                  <a:gd name="T46" fmla="*/ 614 w 1114"/>
                  <a:gd name="T47" fmla="*/ 1169 h 1172"/>
                  <a:gd name="T48" fmla="*/ 500 w 1114"/>
                  <a:gd name="T49" fmla="*/ 1169 h 1172"/>
                  <a:gd name="T50" fmla="*/ 390 w 1114"/>
                  <a:gd name="T51" fmla="*/ 1146 h 1172"/>
                  <a:gd name="T52" fmla="*/ 291 w 1114"/>
                  <a:gd name="T53" fmla="*/ 1101 h 1172"/>
                  <a:gd name="T54" fmla="*/ 202 w 1114"/>
                  <a:gd name="T55" fmla="*/ 1038 h 1172"/>
                  <a:gd name="T56" fmla="*/ 127 w 1114"/>
                  <a:gd name="T57" fmla="*/ 959 h 1172"/>
                  <a:gd name="T58" fmla="*/ 67 w 1114"/>
                  <a:gd name="T59" fmla="*/ 865 h 1172"/>
                  <a:gd name="T60" fmla="*/ 25 w 1114"/>
                  <a:gd name="T61" fmla="*/ 760 h 1172"/>
                  <a:gd name="T62" fmla="*/ 2 w 1114"/>
                  <a:gd name="T63" fmla="*/ 646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4" h="1172">
                    <a:moveTo>
                      <a:pt x="0" y="586"/>
                    </a:moveTo>
                    <a:lnTo>
                      <a:pt x="2" y="526"/>
                    </a:lnTo>
                    <a:lnTo>
                      <a:pt x="11" y="467"/>
                    </a:lnTo>
                    <a:lnTo>
                      <a:pt x="25" y="411"/>
                    </a:lnTo>
                    <a:lnTo>
                      <a:pt x="44" y="358"/>
                    </a:lnTo>
                    <a:lnTo>
                      <a:pt x="67" y="306"/>
                    </a:lnTo>
                    <a:lnTo>
                      <a:pt x="94" y="258"/>
                    </a:lnTo>
                    <a:lnTo>
                      <a:pt x="127" y="213"/>
                    </a:lnTo>
                    <a:lnTo>
                      <a:pt x="163" y="171"/>
                    </a:lnTo>
                    <a:lnTo>
                      <a:pt x="202" y="133"/>
                    </a:lnTo>
                    <a:lnTo>
                      <a:pt x="245" y="99"/>
                    </a:lnTo>
                    <a:lnTo>
                      <a:pt x="291" y="70"/>
                    </a:lnTo>
                    <a:lnTo>
                      <a:pt x="340" y="46"/>
                    </a:lnTo>
                    <a:lnTo>
                      <a:pt x="390" y="26"/>
                    </a:lnTo>
                    <a:lnTo>
                      <a:pt x="444" y="12"/>
                    </a:lnTo>
                    <a:lnTo>
                      <a:pt x="500" y="2"/>
                    </a:lnTo>
                    <a:lnTo>
                      <a:pt x="557" y="0"/>
                    </a:lnTo>
                    <a:lnTo>
                      <a:pt x="614" y="2"/>
                    </a:lnTo>
                    <a:lnTo>
                      <a:pt x="668" y="12"/>
                    </a:lnTo>
                    <a:lnTo>
                      <a:pt x="722" y="26"/>
                    </a:lnTo>
                    <a:lnTo>
                      <a:pt x="774" y="46"/>
                    </a:lnTo>
                    <a:lnTo>
                      <a:pt x="822" y="70"/>
                    </a:lnTo>
                    <a:lnTo>
                      <a:pt x="868" y="99"/>
                    </a:lnTo>
                    <a:lnTo>
                      <a:pt x="911" y="133"/>
                    </a:lnTo>
                    <a:lnTo>
                      <a:pt x="950" y="171"/>
                    </a:lnTo>
                    <a:lnTo>
                      <a:pt x="987" y="213"/>
                    </a:lnTo>
                    <a:lnTo>
                      <a:pt x="1018" y="258"/>
                    </a:lnTo>
                    <a:lnTo>
                      <a:pt x="1046" y="306"/>
                    </a:lnTo>
                    <a:lnTo>
                      <a:pt x="1070" y="358"/>
                    </a:lnTo>
                    <a:lnTo>
                      <a:pt x="1089" y="411"/>
                    </a:lnTo>
                    <a:lnTo>
                      <a:pt x="1102" y="467"/>
                    </a:lnTo>
                    <a:lnTo>
                      <a:pt x="1111" y="526"/>
                    </a:lnTo>
                    <a:lnTo>
                      <a:pt x="1114" y="586"/>
                    </a:lnTo>
                    <a:lnTo>
                      <a:pt x="1111" y="646"/>
                    </a:lnTo>
                    <a:lnTo>
                      <a:pt x="1102" y="703"/>
                    </a:lnTo>
                    <a:lnTo>
                      <a:pt x="1089" y="760"/>
                    </a:lnTo>
                    <a:lnTo>
                      <a:pt x="1070" y="814"/>
                    </a:lnTo>
                    <a:lnTo>
                      <a:pt x="1046" y="865"/>
                    </a:lnTo>
                    <a:lnTo>
                      <a:pt x="1018" y="913"/>
                    </a:lnTo>
                    <a:lnTo>
                      <a:pt x="987" y="959"/>
                    </a:lnTo>
                    <a:lnTo>
                      <a:pt x="950" y="1000"/>
                    </a:lnTo>
                    <a:lnTo>
                      <a:pt x="911" y="1038"/>
                    </a:lnTo>
                    <a:lnTo>
                      <a:pt x="868" y="1071"/>
                    </a:lnTo>
                    <a:lnTo>
                      <a:pt x="822" y="1101"/>
                    </a:lnTo>
                    <a:lnTo>
                      <a:pt x="774" y="1126"/>
                    </a:lnTo>
                    <a:lnTo>
                      <a:pt x="722" y="1146"/>
                    </a:lnTo>
                    <a:lnTo>
                      <a:pt x="668" y="1160"/>
                    </a:lnTo>
                    <a:lnTo>
                      <a:pt x="614" y="1169"/>
                    </a:lnTo>
                    <a:lnTo>
                      <a:pt x="557" y="1172"/>
                    </a:lnTo>
                    <a:lnTo>
                      <a:pt x="500" y="1169"/>
                    </a:lnTo>
                    <a:lnTo>
                      <a:pt x="444" y="1160"/>
                    </a:lnTo>
                    <a:lnTo>
                      <a:pt x="390" y="1146"/>
                    </a:lnTo>
                    <a:lnTo>
                      <a:pt x="340" y="1126"/>
                    </a:lnTo>
                    <a:lnTo>
                      <a:pt x="291" y="1101"/>
                    </a:lnTo>
                    <a:lnTo>
                      <a:pt x="245" y="1071"/>
                    </a:lnTo>
                    <a:lnTo>
                      <a:pt x="202" y="1038"/>
                    </a:lnTo>
                    <a:lnTo>
                      <a:pt x="163" y="1000"/>
                    </a:lnTo>
                    <a:lnTo>
                      <a:pt x="127" y="959"/>
                    </a:lnTo>
                    <a:lnTo>
                      <a:pt x="94" y="913"/>
                    </a:lnTo>
                    <a:lnTo>
                      <a:pt x="67" y="865"/>
                    </a:lnTo>
                    <a:lnTo>
                      <a:pt x="44" y="814"/>
                    </a:lnTo>
                    <a:lnTo>
                      <a:pt x="25" y="760"/>
                    </a:lnTo>
                    <a:lnTo>
                      <a:pt x="11" y="703"/>
                    </a:lnTo>
                    <a:lnTo>
                      <a:pt x="2" y="646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55" name="Freeform 59">
                <a:extLst>
                  <a:ext uri="{FF2B5EF4-FFF2-40B4-BE49-F238E27FC236}">
                    <a16:creationId xmlns:a16="http://schemas.microsoft.com/office/drawing/2014/main" id="{9839765C-3C07-D9D7-79E2-25D2C0A88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3449"/>
                <a:ext cx="69" cy="78"/>
              </a:xfrm>
              <a:custGeom>
                <a:avLst/>
                <a:gdLst>
                  <a:gd name="T0" fmla="*/ 2 w 1113"/>
                  <a:gd name="T1" fmla="*/ 525 h 1172"/>
                  <a:gd name="T2" fmla="*/ 24 w 1113"/>
                  <a:gd name="T3" fmla="*/ 410 h 1172"/>
                  <a:gd name="T4" fmla="*/ 66 w 1113"/>
                  <a:gd name="T5" fmla="*/ 306 h 1172"/>
                  <a:gd name="T6" fmla="*/ 126 w 1113"/>
                  <a:gd name="T7" fmla="*/ 212 h 1172"/>
                  <a:gd name="T8" fmla="*/ 202 w 1113"/>
                  <a:gd name="T9" fmla="*/ 133 h 1172"/>
                  <a:gd name="T10" fmla="*/ 291 w 1113"/>
                  <a:gd name="T11" fmla="*/ 70 h 1172"/>
                  <a:gd name="T12" fmla="*/ 391 w 1113"/>
                  <a:gd name="T13" fmla="*/ 25 h 1172"/>
                  <a:gd name="T14" fmla="*/ 499 w 1113"/>
                  <a:gd name="T15" fmla="*/ 2 h 1172"/>
                  <a:gd name="T16" fmla="*/ 613 w 1113"/>
                  <a:gd name="T17" fmla="*/ 2 h 1172"/>
                  <a:gd name="T18" fmla="*/ 722 w 1113"/>
                  <a:gd name="T19" fmla="*/ 25 h 1172"/>
                  <a:gd name="T20" fmla="*/ 821 w 1113"/>
                  <a:gd name="T21" fmla="*/ 70 h 1172"/>
                  <a:gd name="T22" fmla="*/ 910 w 1113"/>
                  <a:gd name="T23" fmla="*/ 133 h 1172"/>
                  <a:gd name="T24" fmla="*/ 986 w 1113"/>
                  <a:gd name="T25" fmla="*/ 212 h 1172"/>
                  <a:gd name="T26" fmla="*/ 1046 w 1113"/>
                  <a:gd name="T27" fmla="*/ 306 h 1172"/>
                  <a:gd name="T28" fmla="*/ 1088 w 1113"/>
                  <a:gd name="T29" fmla="*/ 410 h 1172"/>
                  <a:gd name="T30" fmla="*/ 1110 w 1113"/>
                  <a:gd name="T31" fmla="*/ 525 h 1172"/>
                  <a:gd name="T32" fmla="*/ 1110 w 1113"/>
                  <a:gd name="T33" fmla="*/ 645 h 1172"/>
                  <a:gd name="T34" fmla="*/ 1088 w 1113"/>
                  <a:gd name="T35" fmla="*/ 759 h 1172"/>
                  <a:gd name="T36" fmla="*/ 1046 w 1113"/>
                  <a:gd name="T37" fmla="*/ 865 h 1172"/>
                  <a:gd name="T38" fmla="*/ 986 w 1113"/>
                  <a:gd name="T39" fmla="*/ 958 h 1172"/>
                  <a:gd name="T40" fmla="*/ 910 w 1113"/>
                  <a:gd name="T41" fmla="*/ 1038 h 1172"/>
                  <a:gd name="T42" fmla="*/ 821 w 1113"/>
                  <a:gd name="T43" fmla="*/ 1101 h 1172"/>
                  <a:gd name="T44" fmla="*/ 722 w 1113"/>
                  <a:gd name="T45" fmla="*/ 1145 h 1172"/>
                  <a:gd name="T46" fmla="*/ 613 w 1113"/>
                  <a:gd name="T47" fmla="*/ 1169 h 1172"/>
                  <a:gd name="T48" fmla="*/ 499 w 1113"/>
                  <a:gd name="T49" fmla="*/ 1169 h 1172"/>
                  <a:gd name="T50" fmla="*/ 391 w 1113"/>
                  <a:gd name="T51" fmla="*/ 1145 h 1172"/>
                  <a:gd name="T52" fmla="*/ 291 w 1113"/>
                  <a:gd name="T53" fmla="*/ 1101 h 1172"/>
                  <a:gd name="T54" fmla="*/ 202 w 1113"/>
                  <a:gd name="T55" fmla="*/ 1038 h 1172"/>
                  <a:gd name="T56" fmla="*/ 126 w 1113"/>
                  <a:gd name="T57" fmla="*/ 958 h 1172"/>
                  <a:gd name="T58" fmla="*/ 66 w 1113"/>
                  <a:gd name="T59" fmla="*/ 865 h 1172"/>
                  <a:gd name="T60" fmla="*/ 24 w 1113"/>
                  <a:gd name="T61" fmla="*/ 759 h 1172"/>
                  <a:gd name="T62" fmla="*/ 2 w 1113"/>
                  <a:gd name="T63" fmla="*/ 645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3" h="1172">
                    <a:moveTo>
                      <a:pt x="0" y="586"/>
                    </a:moveTo>
                    <a:lnTo>
                      <a:pt x="2" y="525"/>
                    </a:lnTo>
                    <a:lnTo>
                      <a:pt x="11" y="467"/>
                    </a:lnTo>
                    <a:lnTo>
                      <a:pt x="24" y="410"/>
                    </a:lnTo>
                    <a:lnTo>
                      <a:pt x="43" y="357"/>
                    </a:lnTo>
                    <a:lnTo>
                      <a:pt x="66" y="306"/>
                    </a:lnTo>
                    <a:lnTo>
                      <a:pt x="95" y="257"/>
                    </a:lnTo>
                    <a:lnTo>
                      <a:pt x="126" y="212"/>
                    </a:lnTo>
                    <a:lnTo>
                      <a:pt x="162" y="171"/>
                    </a:lnTo>
                    <a:lnTo>
                      <a:pt x="202" y="133"/>
                    </a:lnTo>
                    <a:lnTo>
                      <a:pt x="245" y="99"/>
                    </a:lnTo>
                    <a:lnTo>
                      <a:pt x="291" y="70"/>
                    </a:lnTo>
                    <a:lnTo>
                      <a:pt x="339" y="45"/>
                    </a:lnTo>
                    <a:lnTo>
                      <a:pt x="391" y="25"/>
                    </a:lnTo>
                    <a:lnTo>
                      <a:pt x="444" y="11"/>
                    </a:lnTo>
                    <a:lnTo>
                      <a:pt x="499" y="2"/>
                    </a:lnTo>
                    <a:lnTo>
                      <a:pt x="556" y="0"/>
                    </a:lnTo>
                    <a:lnTo>
                      <a:pt x="613" y="2"/>
                    </a:lnTo>
                    <a:lnTo>
                      <a:pt x="669" y="11"/>
                    </a:lnTo>
                    <a:lnTo>
                      <a:pt x="722" y="25"/>
                    </a:lnTo>
                    <a:lnTo>
                      <a:pt x="773" y="45"/>
                    </a:lnTo>
                    <a:lnTo>
                      <a:pt x="821" y="70"/>
                    </a:lnTo>
                    <a:lnTo>
                      <a:pt x="868" y="99"/>
                    </a:lnTo>
                    <a:lnTo>
                      <a:pt x="910" y="133"/>
                    </a:lnTo>
                    <a:lnTo>
                      <a:pt x="950" y="171"/>
                    </a:lnTo>
                    <a:lnTo>
                      <a:pt x="986" y="212"/>
                    </a:lnTo>
                    <a:lnTo>
                      <a:pt x="1018" y="257"/>
                    </a:lnTo>
                    <a:lnTo>
                      <a:pt x="1046" y="306"/>
                    </a:lnTo>
                    <a:lnTo>
                      <a:pt x="1069" y="357"/>
                    </a:lnTo>
                    <a:lnTo>
                      <a:pt x="1088" y="410"/>
                    </a:lnTo>
                    <a:lnTo>
                      <a:pt x="1101" y="467"/>
                    </a:lnTo>
                    <a:lnTo>
                      <a:pt x="1110" y="525"/>
                    </a:lnTo>
                    <a:lnTo>
                      <a:pt x="1113" y="586"/>
                    </a:lnTo>
                    <a:lnTo>
                      <a:pt x="1110" y="645"/>
                    </a:lnTo>
                    <a:lnTo>
                      <a:pt x="1101" y="703"/>
                    </a:lnTo>
                    <a:lnTo>
                      <a:pt x="1088" y="759"/>
                    </a:lnTo>
                    <a:lnTo>
                      <a:pt x="1069" y="814"/>
                    </a:lnTo>
                    <a:lnTo>
                      <a:pt x="1046" y="865"/>
                    </a:lnTo>
                    <a:lnTo>
                      <a:pt x="1018" y="912"/>
                    </a:lnTo>
                    <a:lnTo>
                      <a:pt x="986" y="958"/>
                    </a:lnTo>
                    <a:lnTo>
                      <a:pt x="950" y="1000"/>
                    </a:lnTo>
                    <a:lnTo>
                      <a:pt x="910" y="1038"/>
                    </a:lnTo>
                    <a:lnTo>
                      <a:pt x="868" y="1071"/>
                    </a:lnTo>
                    <a:lnTo>
                      <a:pt x="821" y="1101"/>
                    </a:lnTo>
                    <a:lnTo>
                      <a:pt x="773" y="1125"/>
                    </a:lnTo>
                    <a:lnTo>
                      <a:pt x="722" y="1145"/>
                    </a:lnTo>
                    <a:lnTo>
                      <a:pt x="669" y="1159"/>
                    </a:lnTo>
                    <a:lnTo>
                      <a:pt x="613" y="1169"/>
                    </a:lnTo>
                    <a:lnTo>
                      <a:pt x="556" y="1172"/>
                    </a:lnTo>
                    <a:lnTo>
                      <a:pt x="499" y="1169"/>
                    </a:lnTo>
                    <a:lnTo>
                      <a:pt x="444" y="1159"/>
                    </a:lnTo>
                    <a:lnTo>
                      <a:pt x="391" y="1145"/>
                    </a:lnTo>
                    <a:lnTo>
                      <a:pt x="339" y="1125"/>
                    </a:lnTo>
                    <a:lnTo>
                      <a:pt x="291" y="1101"/>
                    </a:lnTo>
                    <a:lnTo>
                      <a:pt x="245" y="1071"/>
                    </a:lnTo>
                    <a:lnTo>
                      <a:pt x="202" y="1038"/>
                    </a:lnTo>
                    <a:lnTo>
                      <a:pt x="162" y="1000"/>
                    </a:lnTo>
                    <a:lnTo>
                      <a:pt x="126" y="958"/>
                    </a:lnTo>
                    <a:lnTo>
                      <a:pt x="95" y="912"/>
                    </a:lnTo>
                    <a:lnTo>
                      <a:pt x="66" y="865"/>
                    </a:lnTo>
                    <a:lnTo>
                      <a:pt x="43" y="814"/>
                    </a:lnTo>
                    <a:lnTo>
                      <a:pt x="24" y="759"/>
                    </a:lnTo>
                    <a:lnTo>
                      <a:pt x="11" y="703"/>
                    </a:lnTo>
                    <a:lnTo>
                      <a:pt x="2" y="645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56" name="Freeform 60">
                <a:extLst>
                  <a:ext uri="{FF2B5EF4-FFF2-40B4-BE49-F238E27FC236}">
                    <a16:creationId xmlns:a16="http://schemas.microsoft.com/office/drawing/2014/main" id="{1B2C26E9-CB92-8843-8432-D123D6220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2" y="3438"/>
                <a:ext cx="70" cy="78"/>
              </a:xfrm>
              <a:custGeom>
                <a:avLst/>
                <a:gdLst>
                  <a:gd name="T0" fmla="*/ 2 w 1114"/>
                  <a:gd name="T1" fmla="*/ 527 h 1174"/>
                  <a:gd name="T2" fmla="*/ 24 w 1114"/>
                  <a:gd name="T3" fmla="*/ 412 h 1174"/>
                  <a:gd name="T4" fmla="*/ 67 w 1114"/>
                  <a:gd name="T5" fmla="*/ 306 h 1174"/>
                  <a:gd name="T6" fmla="*/ 126 w 1114"/>
                  <a:gd name="T7" fmla="*/ 213 h 1174"/>
                  <a:gd name="T8" fmla="*/ 202 w 1114"/>
                  <a:gd name="T9" fmla="*/ 134 h 1174"/>
                  <a:gd name="T10" fmla="*/ 291 w 1114"/>
                  <a:gd name="T11" fmla="*/ 70 h 1174"/>
                  <a:gd name="T12" fmla="*/ 390 w 1114"/>
                  <a:gd name="T13" fmla="*/ 26 h 1174"/>
                  <a:gd name="T14" fmla="*/ 499 w 1114"/>
                  <a:gd name="T15" fmla="*/ 2 h 1174"/>
                  <a:gd name="T16" fmla="*/ 614 w 1114"/>
                  <a:gd name="T17" fmla="*/ 2 h 1174"/>
                  <a:gd name="T18" fmla="*/ 722 w 1114"/>
                  <a:gd name="T19" fmla="*/ 26 h 1174"/>
                  <a:gd name="T20" fmla="*/ 822 w 1114"/>
                  <a:gd name="T21" fmla="*/ 70 h 1174"/>
                  <a:gd name="T22" fmla="*/ 911 w 1114"/>
                  <a:gd name="T23" fmla="*/ 134 h 1174"/>
                  <a:gd name="T24" fmla="*/ 987 w 1114"/>
                  <a:gd name="T25" fmla="*/ 213 h 1174"/>
                  <a:gd name="T26" fmla="*/ 1046 w 1114"/>
                  <a:gd name="T27" fmla="*/ 306 h 1174"/>
                  <a:gd name="T28" fmla="*/ 1089 w 1114"/>
                  <a:gd name="T29" fmla="*/ 412 h 1174"/>
                  <a:gd name="T30" fmla="*/ 1111 w 1114"/>
                  <a:gd name="T31" fmla="*/ 527 h 1174"/>
                  <a:gd name="T32" fmla="*/ 1111 w 1114"/>
                  <a:gd name="T33" fmla="*/ 647 h 1174"/>
                  <a:gd name="T34" fmla="*/ 1089 w 1114"/>
                  <a:gd name="T35" fmla="*/ 761 h 1174"/>
                  <a:gd name="T36" fmla="*/ 1046 w 1114"/>
                  <a:gd name="T37" fmla="*/ 866 h 1174"/>
                  <a:gd name="T38" fmla="*/ 987 w 1114"/>
                  <a:gd name="T39" fmla="*/ 959 h 1174"/>
                  <a:gd name="T40" fmla="*/ 911 w 1114"/>
                  <a:gd name="T41" fmla="*/ 1038 h 1174"/>
                  <a:gd name="T42" fmla="*/ 822 w 1114"/>
                  <a:gd name="T43" fmla="*/ 1102 h 1174"/>
                  <a:gd name="T44" fmla="*/ 722 w 1114"/>
                  <a:gd name="T45" fmla="*/ 1147 h 1174"/>
                  <a:gd name="T46" fmla="*/ 614 w 1114"/>
                  <a:gd name="T47" fmla="*/ 1170 h 1174"/>
                  <a:gd name="T48" fmla="*/ 499 w 1114"/>
                  <a:gd name="T49" fmla="*/ 1170 h 1174"/>
                  <a:gd name="T50" fmla="*/ 390 w 1114"/>
                  <a:gd name="T51" fmla="*/ 1147 h 1174"/>
                  <a:gd name="T52" fmla="*/ 291 w 1114"/>
                  <a:gd name="T53" fmla="*/ 1102 h 1174"/>
                  <a:gd name="T54" fmla="*/ 202 w 1114"/>
                  <a:gd name="T55" fmla="*/ 1038 h 1174"/>
                  <a:gd name="T56" fmla="*/ 126 w 1114"/>
                  <a:gd name="T57" fmla="*/ 959 h 1174"/>
                  <a:gd name="T58" fmla="*/ 67 w 1114"/>
                  <a:gd name="T59" fmla="*/ 866 h 1174"/>
                  <a:gd name="T60" fmla="*/ 24 w 1114"/>
                  <a:gd name="T61" fmla="*/ 761 h 1174"/>
                  <a:gd name="T62" fmla="*/ 2 w 1114"/>
                  <a:gd name="T63" fmla="*/ 647 h 1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4" h="1174">
                    <a:moveTo>
                      <a:pt x="0" y="587"/>
                    </a:moveTo>
                    <a:lnTo>
                      <a:pt x="2" y="527"/>
                    </a:lnTo>
                    <a:lnTo>
                      <a:pt x="11" y="468"/>
                    </a:lnTo>
                    <a:lnTo>
                      <a:pt x="24" y="412"/>
                    </a:lnTo>
                    <a:lnTo>
                      <a:pt x="44" y="359"/>
                    </a:lnTo>
                    <a:lnTo>
                      <a:pt x="67" y="306"/>
                    </a:lnTo>
                    <a:lnTo>
                      <a:pt x="94" y="259"/>
                    </a:lnTo>
                    <a:lnTo>
                      <a:pt x="126" y="213"/>
                    </a:lnTo>
                    <a:lnTo>
                      <a:pt x="163" y="171"/>
                    </a:lnTo>
                    <a:lnTo>
                      <a:pt x="202" y="134"/>
                    </a:lnTo>
                    <a:lnTo>
                      <a:pt x="245" y="100"/>
                    </a:lnTo>
                    <a:lnTo>
                      <a:pt x="291" y="70"/>
                    </a:lnTo>
                    <a:lnTo>
                      <a:pt x="340" y="46"/>
                    </a:lnTo>
                    <a:lnTo>
                      <a:pt x="390" y="26"/>
                    </a:lnTo>
                    <a:lnTo>
                      <a:pt x="444" y="12"/>
                    </a:lnTo>
                    <a:lnTo>
                      <a:pt x="499" y="2"/>
                    </a:lnTo>
                    <a:lnTo>
                      <a:pt x="557" y="0"/>
                    </a:lnTo>
                    <a:lnTo>
                      <a:pt x="614" y="2"/>
                    </a:lnTo>
                    <a:lnTo>
                      <a:pt x="668" y="12"/>
                    </a:lnTo>
                    <a:lnTo>
                      <a:pt x="722" y="26"/>
                    </a:lnTo>
                    <a:lnTo>
                      <a:pt x="773" y="46"/>
                    </a:lnTo>
                    <a:lnTo>
                      <a:pt x="822" y="70"/>
                    </a:lnTo>
                    <a:lnTo>
                      <a:pt x="867" y="100"/>
                    </a:lnTo>
                    <a:lnTo>
                      <a:pt x="911" y="134"/>
                    </a:lnTo>
                    <a:lnTo>
                      <a:pt x="950" y="171"/>
                    </a:lnTo>
                    <a:lnTo>
                      <a:pt x="987" y="213"/>
                    </a:lnTo>
                    <a:lnTo>
                      <a:pt x="1018" y="259"/>
                    </a:lnTo>
                    <a:lnTo>
                      <a:pt x="1046" y="306"/>
                    </a:lnTo>
                    <a:lnTo>
                      <a:pt x="1070" y="359"/>
                    </a:lnTo>
                    <a:lnTo>
                      <a:pt x="1089" y="412"/>
                    </a:lnTo>
                    <a:lnTo>
                      <a:pt x="1102" y="468"/>
                    </a:lnTo>
                    <a:lnTo>
                      <a:pt x="1111" y="527"/>
                    </a:lnTo>
                    <a:lnTo>
                      <a:pt x="1114" y="587"/>
                    </a:lnTo>
                    <a:lnTo>
                      <a:pt x="1111" y="647"/>
                    </a:lnTo>
                    <a:lnTo>
                      <a:pt x="1102" y="704"/>
                    </a:lnTo>
                    <a:lnTo>
                      <a:pt x="1089" y="761"/>
                    </a:lnTo>
                    <a:lnTo>
                      <a:pt x="1070" y="814"/>
                    </a:lnTo>
                    <a:lnTo>
                      <a:pt x="1046" y="866"/>
                    </a:lnTo>
                    <a:lnTo>
                      <a:pt x="1018" y="914"/>
                    </a:lnTo>
                    <a:lnTo>
                      <a:pt x="987" y="959"/>
                    </a:lnTo>
                    <a:lnTo>
                      <a:pt x="950" y="1001"/>
                    </a:lnTo>
                    <a:lnTo>
                      <a:pt x="911" y="1038"/>
                    </a:lnTo>
                    <a:lnTo>
                      <a:pt x="867" y="1072"/>
                    </a:lnTo>
                    <a:lnTo>
                      <a:pt x="822" y="1102"/>
                    </a:lnTo>
                    <a:lnTo>
                      <a:pt x="773" y="1127"/>
                    </a:lnTo>
                    <a:lnTo>
                      <a:pt x="722" y="1147"/>
                    </a:lnTo>
                    <a:lnTo>
                      <a:pt x="668" y="1161"/>
                    </a:lnTo>
                    <a:lnTo>
                      <a:pt x="614" y="1170"/>
                    </a:lnTo>
                    <a:lnTo>
                      <a:pt x="557" y="1174"/>
                    </a:lnTo>
                    <a:lnTo>
                      <a:pt x="499" y="1170"/>
                    </a:lnTo>
                    <a:lnTo>
                      <a:pt x="444" y="1161"/>
                    </a:lnTo>
                    <a:lnTo>
                      <a:pt x="390" y="1147"/>
                    </a:lnTo>
                    <a:lnTo>
                      <a:pt x="340" y="1127"/>
                    </a:lnTo>
                    <a:lnTo>
                      <a:pt x="291" y="1102"/>
                    </a:lnTo>
                    <a:lnTo>
                      <a:pt x="245" y="1072"/>
                    </a:lnTo>
                    <a:lnTo>
                      <a:pt x="202" y="1038"/>
                    </a:lnTo>
                    <a:lnTo>
                      <a:pt x="163" y="1001"/>
                    </a:lnTo>
                    <a:lnTo>
                      <a:pt x="126" y="959"/>
                    </a:lnTo>
                    <a:lnTo>
                      <a:pt x="94" y="914"/>
                    </a:lnTo>
                    <a:lnTo>
                      <a:pt x="67" y="866"/>
                    </a:lnTo>
                    <a:lnTo>
                      <a:pt x="44" y="814"/>
                    </a:lnTo>
                    <a:lnTo>
                      <a:pt x="24" y="761"/>
                    </a:lnTo>
                    <a:lnTo>
                      <a:pt x="11" y="704"/>
                    </a:lnTo>
                    <a:lnTo>
                      <a:pt x="2" y="647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57" name="Freeform 61">
                <a:extLst>
                  <a:ext uri="{FF2B5EF4-FFF2-40B4-BE49-F238E27FC236}">
                    <a16:creationId xmlns:a16="http://schemas.microsoft.com/office/drawing/2014/main" id="{ABC08B1D-5704-D88C-49AC-D3419A14E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" y="3457"/>
                <a:ext cx="70" cy="78"/>
              </a:xfrm>
              <a:custGeom>
                <a:avLst/>
                <a:gdLst>
                  <a:gd name="T0" fmla="*/ 2 w 1114"/>
                  <a:gd name="T1" fmla="*/ 526 h 1173"/>
                  <a:gd name="T2" fmla="*/ 24 w 1114"/>
                  <a:gd name="T3" fmla="*/ 412 h 1173"/>
                  <a:gd name="T4" fmla="*/ 66 w 1114"/>
                  <a:gd name="T5" fmla="*/ 307 h 1173"/>
                  <a:gd name="T6" fmla="*/ 126 w 1114"/>
                  <a:gd name="T7" fmla="*/ 213 h 1173"/>
                  <a:gd name="T8" fmla="*/ 202 w 1114"/>
                  <a:gd name="T9" fmla="*/ 133 h 1173"/>
                  <a:gd name="T10" fmla="*/ 291 w 1114"/>
                  <a:gd name="T11" fmla="*/ 71 h 1173"/>
                  <a:gd name="T12" fmla="*/ 391 w 1114"/>
                  <a:gd name="T13" fmla="*/ 26 h 1173"/>
                  <a:gd name="T14" fmla="*/ 499 w 1114"/>
                  <a:gd name="T15" fmla="*/ 2 h 1173"/>
                  <a:gd name="T16" fmla="*/ 613 w 1114"/>
                  <a:gd name="T17" fmla="*/ 2 h 1173"/>
                  <a:gd name="T18" fmla="*/ 722 w 1114"/>
                  <a:gd name="T19" fmla="*/ 26 h 1173"/>
                  <a:gd name="T20" fmla="*/ 821 w 1114"/>
                  <a:gd name="T21" fmla="*/ 71 h 1173"/>
                  <a:gd name="T22" fmla="*/ 910 w 1114"/>
                  <a:gd name="T23" fmla="*/ 133 h 1173"/>
                  <a:gd name="T24" fmla="*/ 986 w 1114"/>
                  <a:gd name="T25" fmla="*/ 213 h 1173"/>
                  <a:gd name="T26" fmla="*/ 1046 w 1114"/>
                  <a:gd name="T27" fmla="*/ 307 h 1173"/>
                  <a:gd name="T28" fmla="*/ 1088 w 1114"/>
                  <a:gd name="T29" fmla="*/ 412 h 1173"/>
                  <a:gd name="T30" fmla="*/ 1111 w 1114"/>
                  <a:gd name="T31" fmla="*/ 526 h 1173"/>
                  <a:gd name="T32" fmla="*/ 1111 w 1114"/>
                  <a:gd name="T33" fmla="*/ 646 h 1173"/>
                  <a:gd name="T34" fmla="*/ 1088 w 1114"/>
                  <a:gd name="T35" fmla="*/ 761 h 1173"/>
                  <a:gd name="T36" fmla="*/ 1046 w 1114"/>
                  <a:gd name="T37" fmla="*/ 865 h 1173"/>
                  <a:gd name="T38" fmla="*/ 986 w 1114"/>
                  <a:gd name="T39" fmla="*/ 959 h 1173"/>
                  <a:gd name="T40" fmla="*/ 910 w 1114"/>
                  <a:gd name="T41" fmla="*/ 1039 h 1173"/>
                  <a:gd name="T42" fmla="*/ 821 w 1114"/>
                  <a:gd name="T43" fmla="*/ 1101 h 1173"/>
                  <a:gd name="T44" fmla="*/ 722 w 1114"/>
                  <a:gd name="T45" fmla="*/ 1146 h 1173"/>
                  <a:gd name="T46" fmla="*/ 613 w 1114"/>
                  <a:gd name="T47" fmla="*/ 1170 h 1173"/>
                  <a:gd name="T48" fmla="*/ 499 w 1114"/>
                  <a:gd name="T49" fmla="*/ 1170 h 1173"/>
                  <a:gd name="T50" fmla="*/ 391 w 1114"/>
                  <a:gd name="T51" fmla="*/ 1146 h 1173"/>
                  <a:gd name="T52" fmla="*/ 291 w 1114"/>
                  <a:gd name="T53" fmla="*/ 1101 h 1173"/>
                  <a:gd name="T54" fmla="*/ 202 w 1114"/>
                  <a:gd name="T55" fmla="*/ 1039 h 1173"/>
                  <a:gd name="T56" fmla="*/ 126 w 1114"/>
                  <a:gd name="T57" fmla="*/ 959 h 1173"/>
                  <a:gd name="T58" fmla="*/ 66 w 1114"/>
                  <a:gd name="T59" fmla="*/ 865 h 1173"/>
                  <a:gd name="T60" fmla="*/ 24 w 1114"/>
                  <a:gd name="T61" fmla="*/ 761 h 1173"/>
                  <a:gd name="T62" fmla="*/ 2 w 1114"/>
                  <a:gd name="T63" fmla="*/ 646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4" h="1173">
                    <a:moveTo>
                      <a:pt x="0" y="587"/>
                    </a:moveTo>
                    <a:lnTo>
                      <a:pt x="2" y="526"/>
                    </a:lnTo>
                    <a:lnTo>
                      <a:pt x="11" y="468"/>
                    </a:lnTo>
                    <a:lnTo>
                      <a:pt x="24" y="412"/>
                    </a:lnTo>
                    <a:lnTo>
                      <a:pt x="43" y="358"/>
                    </a:lnTo>
                    <a:lnTo>
                      <a:pt x="66" y="307"/>
                    </a:lnTo>
                    <a:lnTo>
                      <a:pt x="95" y="259"/>
                    </a:lnTo>
                    <a:lnTo>
                      <a:pt x="126" y="213"/>
                    </a:lnTo>
                    <a:lnTo>
                      <a:pt x="162" y="172"/>
                    </a:lnTo>
                    <a:lnTo>
                      <a:pt x="202" y="133"/>
                    </a:lnTo>
                    <a:lnTo>
                      <a:pt x="245" y="100"/>
                    </a:lnTo>
                    <a:lnTo>
                      <a:pt x="291" y="71"/>
                    </a:lnTo>
                    <a:lnTo>
                      <a:pt x="339" y="46"/>
                    </a:lnTo>
                    <a:lnTo>
                      <a:pt x="391" y="26"/>
                    </a:lnTo>
                    <a:lnTo>
                      <a:pt x="444" y="12"/>
                    </a:lnTo>
                    <a:lnTo>
                      <a:pt x="499" y="2"/>
                    </a:lnTo>
                    <a:lnTo>
                      <a:pt x="557" y="0"/>
                    </a:lnTo>
                    <a:lnTo>
                      <a:pt x="613" y="2"/>
                    </a:lnTo>
                    <a:lnTo>
                      <a:pt x="669" y="12"/>
                    </a:lnTo>
                    <a:lnTo>
                      <a:pt x="722" y="26"/>
                    </a:lnTo>
                    <a:lnTo>
                      <a:pt x="773" y="46"/>
                    </a:lnTo>
                    <a:lnTo>
                      <a:pt x="821" y="71"/>
                    </a:lnTo>
                    <a:lnTo>
                      <a:pt x="868" y="100"/>
                    </a:lnTo>
                    <a:lnTo>
                      <a:pt x="910" y="133"/>
                    </a:lnTo>
                    <a:lnTo>
                      <a:pt x="950" y="172"/>
                    </a:lnTo>
                    <a:lnTo>
                      <a:pt x="986" y="213"/>
                    </a:lnTo>
                    <a:lnTo>
                      <a:pt x="1019" y="259"/>
                    </a:lnTo>
                    <a:lnTo>
                      <a:pt x="1046" y="307"/>
                    </a:lnTo>
                    <a:lnTo>
                      <a:pt x="1069" y="358"/>
                    </a:lnTo>
                    <a:lnTo>
                      <a:pt x="1088" y="412"/>
                    </a:lnTo>
                    <a:lnTo>
                      <a:pt x="1101" y="468"/>
                    </a:lnTo>
                    <a:lnTo>
                      <a:pt x="1111" y="526"/>
                    </a:lnTo>
                    <a:lnTo>
                      <a:pt x="1114" y="587"/>
                    </a:lnTo>
                    <a:lnTo>
                      <a:pt x="1111" y="646"/>
                    </a:lnTo>
                    <a:lnTo>
                      <a:pt x="1101" y="705"/>
                    </a:lnTo>
                    <a:lnTo>
                      <a:pt x="1088" y="761"/>
                    </a:lnTo>
                    <a:lnTo>
                      <a:pt x="1069" y="814"/>
                    </a:lnTo>
                    <a:lnTo>
                      <a:pt x="1046" y="865"/>
                    </a:lnTo>
                    <a:lnTo>
                      <a:pt x="1019" y="914"/>
                    </a:lnTo>
                    <a:lnTo>
                      <a:pt x="986" y="959"/>
                    </a:lnTo>
                    <a:lnTo>
                      <a:pt x="950" y="1000"/>
                    </a:lnTo>
                    <a:lnTo>
                      <a:pt x="910" y="1039"/>
                    </a:lnTo>
                    <a:lnTo>
                      <a:pt x="868" y="1073"/>
                    </a:lnTo>
                    <a:lnTo>
                      <a:pt x="821" y="1101"/>
                    </a:lnTo>
                    <a:lnTo>
                      <a:pt x="773" y="1126"/>
                    </a:lnTo>
                    <a:lnTo>
                      <a:pt x="722" y="1146"/>
                    </a:lnTo>
                    <a:lnTo>
                      <a:pt x="669" y="1160"/>
                    </a:lnTo>
                    <a:lnTo>
                      <a:pt x="613" y="1170"/>
                    </a:lnTo>
                    <a:lnTo>
                      <a:pt x="557" y="1173"/>
                    </a:lnTo>
                    <a:lnTo>
                      <a:pt x="499" y="1170"/>
                    </a:lnTo>
                    <a:lnTo>
                      <a:pt x="444" y="1160"/>
                    </a:lnTo>
                    <a:lnTo>
                      <a:pt x="391" y="1146"/>
                    </a:lnTo>
                    <a:lnTo>
                      <a:pt x="339" y="1126"/>
                    </a:lnTo>
                    <a:lnTo>
                      <a:pt x="291" y="1101"/>
                    </a:lnTo>
                    <a:lnTo>
                      <a:pt x="245" y="1073"/>
                    </a:lnTo>
                    <a:lnTo>
                      <a:pt x="202" y="1039"/>
                    </a:lnTo>
                    <a:lnTo>
                      <a:pt x="162" y="1000"/>
                    </a:lnTo>
                    <a:lnTo>
                      <a:pt x="126" y="959"/>
                    </a:lnTo>
                    <a:lnTo>
                      <a:pt x="95" y="914"/>
                    </a:lnTo>
                    <a:lnTo>
                      <a:pt x="66" y="865"/>
                    </a:lnTo>
                    <a:lnTo>
                      <a:pt x="43" y="814"/>
                    </a:lnTo>
                    <a:lnTo>
                      <a:pt x="24" y="761"/>
                    </a:lnTo>
                    <a:lnTo>
                      <a:pt x="11" y="705"/>
                    </a:lnTo>
                    <a:lnTo>
                      <a:pt x="2" y="646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58" name="Freeform 62">
                <a:extLst>
                  <a:ext uri="{FF2B5EF4-FFF2-40B4-BE49-F238E27FC236}">
                    <a16:creationId xmlns:a16="http://schemas.microsoft.com/office/drawing/2014/main" id="{FCF01811-7DEF-56AF-5DF9-3E65FECE4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502"/>
                <a:ext cx="70" cy="78"/>
              </a:xfrm>
              <a:custGeom>
                <a:avLst/>
                <a:gdLst>
                  <a:gd name="T0" fmla="*/ 2 w 1114"/>
                  <a:gd name="T1" fmla="*/ 525 h 1172"/>
                  <a:gd name="T2" fmla="*/ 25 w 1114"/>
                  <a:gd name="T3" fmla="*/ 411 h 1172"/>
                  <a:gd name="T4" fmla="*/ 67 w 1114"/>
                  <a:gd name="T5" fmla="*/ 306 h 1172"/>
                  <a:gd name="T6" fmla="*/ 127 w 1114"/>
                  <a:gd name="T7" fmla="*/ 212 h 1172"/>
                  <a:gd name="T8" fmla="*/ 202 w 1114"/>
                  <a:gd name="T9" fmla="*/ 132 h 1172"/>
                  <a:gd name="T10" fmla="*/ 291 w 1114"/>
                  <a:gd name="T11" fmla="*/ 70 h 1172"/>
                  <a:gd name="T12" fmla="*/ 391 w 1114"/>
                  <a:gd name="T13" fmla="*/ 25 h 1172"/>
                  <a:gd name="T14" fmla="*/ 500 w 1114"/>
                  <a:gd name="T15" fmla="*/ 2 h 1172"/>
                  <a:gd name="T16" fmla="*/ 614 w 1114"/>
                  <a:gd name="T17" fmla="*/ 2 h 1172"/>
                  <a:gd name="T18" fmla="*/ 722 w 1114"/>
                  <a:gd name="T19" fmla="*/ 25 h 1172"/>
                  <a:gd name="T20" fmla="*/ 822 w 1114"/>
                  <a:gd name="T21" fmla="*/ 70 h 1172"/>
                  <a:gd name="T22" fmla="*/ 911 w 1114"/>
                  <a:gd name="T23" fmla="*/ 132 h 1172"/>
                  <a:gd name="T24" fmla="*/ 987 w 1114"/>
                  <a:gd name="T25" fmla="*/ 212 h 1172"/>
                  <a:gd name="T26" fmla="*/ 1046 w 1114"/>
                  <a:gd name="T27" fmla="*/ 306 h 1172"/>
                  <a:gd name="T28" fmla="*/ 1089 w 1114"/>
                  <a:gd name="T29" fmla="*/ 411 h 1172"/>
                  <a:gd name="T30" fmla="*/ 1111 w 1114"/>
                  <a:gd name="T31" fmla="*/ 525 h 1172"/>
                  <a:gd name="T32" fmla="*/ 1111 w 1114"/>
                  <a:gd name="T33" fmla="*/ 645 h 1172"/>
                  <a:gd name="T34" fmla="*/ 1089 w 1114"/>
                  <a:gd name="T35" fmla="*/ 760 h 1172"/>
                  <a:gd name="T36" fmla="*/ 1046 w 1114"/>
                  <a:gd name="T37" fmla="*/ 864 h 1172"/>
                  <a:gd name="T38" fmla="*/ 987 w 1114"/>
                  <a:gd name="T39" fmla="*/ 958 h 1172"/>
                  <a:gd name="T40" fmla="*/ 911 w 1114"/>
                  <a:gd name="T41" fmla="*/ 1038 h 1172"/>
                  <a:gd name="T42" fmla="*/ 822 w 1114"/>
                  <a:gd name="T43" fmla="*/ 1101 h 1172"/>
                  <a:gd name="T44" fmla="*/ 722 w 1114"/>
                  <a:gd name="T45" fmla="*/ 1145 h 1172"/>
                  <a:gd name="T46" fmla="*/ 614 w 1114"/>
                  <a:gd name="T47" fmla="*/ 1169 h 1172"/>
                  <a:gd name="T48" fmla="*/ 500 w 1114"/>
                  <a:gd name="T49" fmla="*/ 1169 h 1172"/>
                  <a:gd name="T50" fmla="*/ 391 w 1114"/>
                  <a:gd name="T51" fmla="*/ 1145 h 1172"/>
                  <a:gd name="T52" fmla="*/ 291 w 1114"/>
                  <a:gd name="T53" fmla="*/ 1101 h 1172"/>
                  <a:gd name="T54" fmla="*/ 202 w 1114"/>
                  <a:gd name="T55" fmla="*/ 1038 h 1172"/>
                  <a:gd name="T56" fmla="*/ 127 w 1114"/>
                  <a:gd name="T57" fmla="*/ 958 h 1172"/>
                  <a:gd name="T58" fmla="*/ 67 w 1114"/>
                  <a:gd name="T59" fmla="*/ 864 h 1172"/>
                  <a:gd name="T60" fmla="*/ 25 w 1114"/>
                  <a:gd name="T61" fmla="*/ 760 h 1172"/>
                  <a:gd name="T62" fmla="*/ 2 w 1114"/>
                  <a:gd name="T63" fmla="*/ 645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4" h="1172">
                    <a:moveTo>
                      <a:pt x="0" y="586"/>
                    </a:moveTo>
                    <a:lnTo>
                      <a:pt x="2" y="525"/>
                    </a:lnTo>
                    <a:lnTo>
                      <a:pt x="11" y="468"/>
                    </a:lnTo>
                    <a:lnTo>
                      <a:pt x="25" y="411"/>
                    </a:lnTo>
                    <a:lnTo>
                      <a:pt x="44" y="357"/>
                    </a:lnTo>
                    <a:lnTo>
                      <a:pt x="67" y="306"/>
                    </a:lnTo>
                    <a:lnTo>
                      <a:pt x="95" y="258"/>
                    </a:lnTo>
                    <a:lnTo>
                      <a:pt x="127" y="212"/>
                    </a:lnTo>
                    <a:lnTo>
                      <a:pt x="163" y="171"/>
                    </a:lnTo>
                    <a:lnTo>
                      <a:pt x="202" y="132"/>
                    </a:lnTo>
                    <a:lnTo>
                      <a:pt x="246" y="100"/>
                    </a:lnTo>
                    <a:lnTo>
                      <a:pt x="291" y="70"/>
                    </a:lnTo>
                    <a:lnTo>
                      <a:pt x="340" y="45"/>
                    </a:lnTo>
                    <a:lnTo>
                      <a:pt x="391" y="25"/>
                    </a:lnTo>
                    <a:lnTo>
                      <a:pt x="445" y="11"/>
                    </a:lnTo>
                    <a:lnTo>
                      <a:pt x="500" y="2"/>
                    </a:lnTo>
                    <a:lnTo>
                      <a:pt x="557" y="0"/>
                    </a:lnTo>
                    <a:lnTo>
                      <a:pt x="614" y="2"/>
                    </a:lnTo>
                    <a:lnTo>
                      <a:pt x="668" y="11"/>
                    </a:lnTo>
                    <a:lnTo>
                      <a:pt x="722" y="25"/>
                    </a:lnTo>
                    <a:lnTo>
                      <a:pt x="774" y="45"/>
                    </a:lnTo>
                    <a:lnTo>
                      <a:pt x="822" y="70"/>
                    </a:lnTo>
                    <a:lnTo>
                      <a:pt x="868" y="100"/>
                    </a:lnTo>
                    <a:lnTo>
                      <a:pt x="911" y="132"/>
                    </a:lnTo>
                    <a:lnTo>
                      <a:pt x="950" y="171"/>
                    </a:lnTo>
                    <a:lnTo>
                      <a:pt x="987" y="212"/>
                    </a:lnTo>
                    <a:lnTo>
                      <a:pt x="1018" y="258"/>
                    </a:lnTo>
                    <a:lnTo>
                      <a:pt x="1046" y="306"/>
                    </a:lnTo>
                    <a:lnTo>
                      <a:pt x="1070" y="357"/>
                    </a:lnTo>
                    <a:lnTo>
                      <a:pt x="1089" y="411"/>
                    </a:lnTo>
                    <a:lnTo>
                      <a:pt x="1102" y="468"/>
                    </a:lnTo>
                    <a:lnTo>
                      <a:pt x="1111" y="525"/>
                    </a:lnTo>
                    <a:lnTo>
                      <a:pt x="1114" y="586"/>
                    </a:lnTo>
                    <a:lnTo>
                      <a:pt x="1111" y="645"/>
                    </a:lnTo>
                    <a:lnTo>
                      <a:pt x="1102" y="704"/>
                    </a:lnTo>
                    <a:lnTo>
                      <a:pt x="1089" y="760"/>
                    </a:lnTo>
                    <a:lnTo>
                      <a:pt x="1070" y="813"/>
                    </a:lnTo>
                    <a:lnTo>
                      <a:pt x="1046" y="864"/>
                    </a:lnTo>
                    <a:lnTo>
                      <a:pt x="1018" y="913"/>
                    </a:lnTo>
                    <a:lnTo>
                      <a:pt x="987" y="958"/>
                    </a:lnTo>
                    <a:lnTo>
                      <a:pt x="950" y="1000"/>
                    </a:lnTo>
                    <a:lnTo>
                      <a:pt x="911" y="1038"/>
                    </a:lnTo>
                    <a:lnTo>
                      <a:pt x="868" y="1072"/>
                    </a:lnTo>
                    <a:lnTo>
                      <a:pt x="822" y="1101"/>
                    </a:lnTo>
                    <a:lnTo>
                      <a:pt x="774" y="1125"/>
                    </a:lnTo>
                    <a:lnTo>
                      <a:pt x="722" y="1145"/>
                    </a:lnTo>
                    <a:lnTo>
                      <a:pt x="668" y="1159"/>
                    </a:lnTo>
                    <a:lnTo>
                      <a:pt x="614" y="1169"/>
                    </a:lnTo>
                    <a:lnTo>
                      <a:pt x="557" y="1172"/>
                    </a:lnTo>
                    <a:lnTo>
                      <a:pt x="500" y="1169"/>
                    </a:lnTo>
                    <a:lnTo>
                      <a:pt x="445" y="1159"/>
                    </a:lnTo>
                    <a:lnTo>
                      <a:pt x="391" y="1145"/>
                    </a:lnTo>
                    <a:lnTo>
                      <a:pt x="340" y="1125"/>
                    </a:lnTo>
                    <a:lnTo>
                      <a:pt x="291" y="1101"/>
                    </a:lnTo>
                    <a:lnTo>
                      <a:pt x="246" y="1072"/>
                    </a:lnTo>
                    <a:lnTo>
                      <a:pt x="202" y="1038"/>
                    </a:lnTo>
                    <a:lnTo>
                      <a:pt x="163" y="1000"/>
                    </a:lnTo>
                    <a:lnTo>
                      <a:pt x="127" y="958"/>
                    </a:lnTo>
                    <a:lnTo>
                      <a:pt x="95" y="913"/>
                    </a:lnTo>
                    <a:lnTo>
                      <a:pt x="67" y="864"/>
                    </a:lnTo>
                    <a:lnTo>
                      <a:pt x="44" y="813"/>
                    </a:lnTo>
                    <a:lnTo>
                      <a:pt x="25" y="760"/>
                    </a:lnTo>
                    <a:lnTo>
                      <a:pt x="11" y="704"/>
                    </a:lnTo>
                    <a:lnTo>
                      <a:pt x="2" y="645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59" name="Freeform 63">
                <a:extLst>
                  <a:ext uri="{FF2B5EF4-FFF2-40B4-BE49-F238E27FC236}">
                    <a16:creationId xmlns:a16="http://schemas.microsoft.com/office/drawing/2014/main" id="{69CA6FD8-95A8-D10B-970A-0998CDEBF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2" y="3606"/>
                <a:ext cx="70" cy="78"/>
              </a:xfrm>
              <a:custGeom>
                <a:avLst/>
                <a:gdLst>
                  <a:gd name="T0" fmla="*/ 2 w 1114"/>
                  <a:gd name="T1" fmla="*/ 527 h 1174"/>
                  <a:gd name="T2" fmla="*/ 24 w 1114"/>
                  <a:gd name="T3" fmla="*/ 413 h 1174"/>
                  <a:gd name="T4" fmla="*/ 67 w 1114"/>
                  <a:gd name="T5" fmla="*/ 308 h 1174"/>
                  <a:gd name="T6" fmla="*/ 126 w 1114"/>
                  <a:gd name="T7" fmla="*/ 214 h 1174"/>
                  <a:gd name="T8" fmla="*/ 202 w 1114"/>
                  <a:gd name="T9" fmla="*/ 134 h 1174"/>
                  <a:gd name="T10" fmla="*/ 291 w 1114"/>
                  <a:gd name="T11" fmla="*/ 70 h 1174"/>
                  <a:gd name="T12" fmla="*/ 391 w 1114"/>
                  <a:gd name="T13" fmla="*/ 26 h 1174"/>
                  <a:gd name="T14" fmla="*/ 499 w 1114"/>
                  <a:gd name="T15" fmla="*/ 2 h 1174"/>
                  <a:gd name="T16" fmla="*/ 614 w 1114"/>
                  <a:gd name="T17" fmla="*/ 2 h 1174"/>
                  <a:gd name="T18" fmla="*/ 723 w 1114"/>
                  <a:gd name="T19" fmla="*/ 26 h 1174"/>
                  <a:gd name="T20" fmla="*/ 822 w 1114"/>
                  <a:gd name="T21" fmla="*/ 70 h 1174"/>
                  <a:gd name="T22" fmla="*/ 911 w 1114"/>
                  <a:gd name="T23" fmla="*/ 134 h 1174"/>
                  <a:gd name="T24" fmla="*/ 987 w 1114"/>
                  <a:gd name="T25" fmla="*/ 214 h 1174"/>
                  <a:gd name="T26" fmla="*/ 1046 w 1114"/>
                  <a:gd name="T27" fmla="*/ 308 h 1174"/>
                  <a:gd name="T28" fmla="*/ 1089 w 1114"/>
                  <a:gd name="T29" fmla="*/ 413 h 1174"/>
                  <a:gd name="T30" fmla="*/ 1111 w 1114"/>
                  <a:gd name="T31" fmla="*/ 527 h 1174"/>
                  <a:gd name="T32" fmla="*/ 1111 w 1114"/>
                  <a:gd name="T33" fmla="*/ 647 h 1174"/>
                  <a:gd name="T34" fmla="*/ 1089 w 1114"/>
                  <a:gd name="T35" fmla="*/ 761 h 1174"/>
                  <a:gd name="T36" fmla="*/ 1046 w 1114"/>
                  <a:gd name="T37" fmla="*/ 866 h 1174"/>
                  <a:gd name="T38" fmla="*/ 987 w 1114"/>
                  <a:gd name="T39" fmla="*/ 960 h 1174"/>
                  <a:gd name="T40" fmla="*/ 911 w 1114"/>
                  <a:gd name="T41" fmla="*/ 1040 h 1174"/>
                  <a:gd name="T42" fmla="*/ 822 w 1114"/>
                  <a:gd name="T43" fmla="*/ 1102 h 1174"/>
                  <a:gd name="T44" fmla="*/ 723 w 1114"/>
                  <a:gd name="T45" fmla="*/ 1147 h 1174"/>
                  <a:gd name="T46" fmla="*/ 614 w 1114"/>
                  <a:gd name="T47" fmla="*/ 1170 h 1174"/>
                  <a:gd name="T48" fmla="*/ 499 w 1114"/>
                  <a:gd name="T49" fmla="*/ 1170 h 1174"/>
                  <a:gd name="T50" fmla="*/ 391 w 1114"/>
                  <a:gd name="T51" fmla="*/ 1147 h 1174"/>
                  <a:gd name="T52" fmla="*/ 291 w 1114"/>
                  <a:gd name="T53" fmla="*/ 1102 h 1174"/>
                  <a:gd name="T54" fmla="*/ 202 w 1114"/>
                  <a:gd name="T55" fmla="*/ 1040 h 1174"/>
                  <a:gd name="T56" fmla="*/ 126 w 1114"/>
                  <a:gd name="T57" fmla="*/ 960 h 1174"/>
                  <a:gd name="T58" fmla="*/ 67 w 1114"/>
                  <a:gd name="T59" fmla="*/ 866 h 1174"/>
                  <a:gd name="T60" fmla="*/ 24 w 1114"/>
                  <a:gd name="T61" fmla="*/ 761 h 1174"/>
                  <a:gd name="T62" fmla="*/ 2 w 1114"/>
                  <a:gd name="T63" fmla="*/ 647 h 1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4" h="1174">
                    <a:moveTo>
                      <a:pt x="0" y="587"/>
                    </a:moveTo>
                    <a:lnTo>
                      <a:pt x="2" y="527"/>
                    </a:lnTo>
                    <a:lnTo>
                      <a:pt x="11" y="469"/>
                    </a:lnTo>
                    <a:lnTo>
                      <a:pt x="24" y="413"/>
                    </a:lnTo>
                    <a:lnTo>
                      <a:pt x="43" y="359"/>
                    </a:lnTo>
                    <a:lnTo>
                      <a:pt x="67" y="308"/>
                    </a:lnTo>
                    <a:lnTo>
                      <a:pt x="95" y="259"/>
                    </a:lnTo>
                    <a:lnTo>
                      <a:pt x="126" y="214"/>
                    </a:lnTo>
                    <a:lnTo>
                      <a:pt x="163" y="172"/>
                    </a:lnTo>
                    <a:lnTo>
                      <a:pt x="202" y="134"/>
                    </a:lnTo>
                    <a:lnTo>
                      <a:pt x="246" y="100"/>
                    </a:lnTo>
                    <a:lnTo>
                      <a:pt x="291" y="70"/>
                    </a:lnTo>
                    <a:lnTo>
                      <a:pt x="340" y="46"/>
                    </a:lnTo>
                    <a:lnTo>
                      <a:pt x="391" y="26"/>
                    </a:lnTo>
                    <a:lnTo>
                      <a:pt x="445" y="12"/>
                    </a:lnTo>
                    <a:lnTo>
                      <a:pt x="499" y="2"/>
                    </a:lnTo>
                    <a:lnTo>
                      <a:pt x="557" y="0"/>
                    </a:lnTo>
                    <a:lnTo>
                      <a:pt x="614" y="2"/>
                    </a:lnTo>
                    <a:lnTo>
                      <a:pt x="669" y="12"/>
                    </a:lnTo>
                    <a:lnTo>
                      <a:pt x="723" y="26"/>
                    </a:lnTo>
                    <a:lnTo>
                      <a:pt x="773" y="46"/>
                    </a:lnTo>
                    <a:lnTo>
                      <a:pt x="822" y="70"/>
                    </a:lnTo>
                    <a:lnTo>
                      <a:pt x="868" y="100"/>
                    </a:lnTo>
                    <a:lnTo>
                      <a:pt x="911" y="134"/>
                    </a:lnTo>
                    <a:lnTo>
                      <a:pt x="950" y="172"/>
                    </a:lnTo>
                    <a:lnTo>
                      <a:pt x="987" y="214"/>
                    </a:lnTo>
                    <a:lnTo>
                      <a:pt x="1019" y="259"/>
                    </a:lnTo>
                    <a:lnTo>
                      <a:pt x="1046" y="308"/>
                    </a:lnTo>
                    <a:lnTo>
                      <a:pt x="1069" y="359"/>
                    </a:lnTo>
                    <a:lnTo>
                      <a:pt x="1089" y="413"/>
                    </a:lnTo>
                    <a:lnTo>
                      <a:pt x="1102" y="469"/>
                    </a:lnTo>
                    <a:lnTo>
                      <a:pt x="1111" y="527"/>
                    </a:lnTo>
                    <a:lnTo>
                      <a:pt x="1114" y="587"/>
                    </a:lnTo>
                    <a:lnTo>
                      <a:pt x="1111" y="647"/>
                    </a:lnTo>
                    <a:lnTo>
                      <a:pt x="1102" y="704"/>
                    </a:lnTo>
                    <a:lnTo>
                      <a:pt x="1089" y="761"/>
                    </a:lnTo>
                    <a:lnTo>
                      <a:pt x="1069" y="815"/>
                    </a:lnTo>
                    <a:lnTo>
                      <a:pt x="1046" y="866"/>
                    </a:lnTo>
                    <a:lnTo>
                      <a:pt x="1019" y="914"/>
                    </a:lnTo>
                    <a:lnTo>
                      <a:pt x="987" y="960"/>
                    </a:lnTo>
                    <a:lnTo>
                      <a:pt x="950" y="1001"/>
                    </a:lnTo>
                    <a:lnTo>
                      <a:pt x="911" y="1040"/>
                    </a:lnTo>
                    <a:lnTo>
                      <a:pt x="868" y="1072"/>
                    </a:lnTo>
                    <a:lnTo>
                      <a:pt x="822" y="1102"/>
                    </a:lnTo>
                    <a:lnTo>
                      <a:pt x="773" y="1127"/>
                    </a:lnTo>
                    <a:lnTo>
                      <a:pt x="723" y="1147"/>
                    </a:lnTo>
                    <a:lnTo>
                      <a:pt x="669" y="1161"/>
                    </a:lnTo>
                    <a:lnTo>
                      <a:pt x="614" y="1170"/>
                    </a:lnTo>
                    <a:lnTo>
                      <a:pt x="557" y="1174"/>
                    </a:lnTo>
                    <a:lnTo>
                      <a:pt x="499" y="1170"/>
                    </a:lnTo>
                    <a:lnTo>
                      <a:pt x="445" y="1161"/>
                    </a:lnTo>
                    <a:lnTo>
                      <a:pt x="391" y="1147"/>
                    </a:lnTo>
                    <a:lnTo>
                      <a:pt x="340" y="1127"/>
                    </a:lnTo>
                    <a:lnTo>
                      <a:pt x="291" y="1102"/>
                    </a:lnTo>
                    <a:lnTo>
                      <a:pt x="246" y="1072"/>
                    </a:lnTo>
                    <a:lnTo>
                      <a:pt x="202" y="1040"/>
                    </a:lnTo>
                    <a:lnTo>
                      <a:pt x="163" y="1001"/>
                    </a:lnTo>
                    <a:lnTo>
                      <a:pt x="126" y="960"/>
                    </a:lnTo>
                    <a:lnTo>
                      <a:pt x="95" y="914"/>
                    </a:lnTo>
                    <a:lnTo>
                      <a:pt x="67" y="866"/>
                    </a:lnTo>
                    <a:lnTo>
                      <a:pt x="43" y="815"/>
                    </a:lnTo>
                    <a:lnTo>
                      <a:pt x="24" y="761"/>
                    </a:lnTo>
                    <a:lnTo>
                      <a:pt x="11" y="704"/>
                    </a:lnTo>
                    <a:lnTo>
                      <a:pt x="2" y="647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60" name="Freeform 64">
                <a:extLst>
                  <a:ext uri="{FF2B5EF4-FFF2-40B4-BE49-F238E27FC236}">
                    <a16:creationId xmlns:a16="http://schemas.microsoft.com/office/drawing/2014/main" id="{4D93685C-A5C6-50A2-6F2F-5AB2A8F86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" y="3654"/>
                <a:ext cx="69" cy="79"/>
              </a:xfrm>
              <a:custGeom>
                <a:avLst/>
                <a:gdLst>
                  <a:gd name="T0" fmla="*/ 2 w 1115"/>
                  <a:gd name="T1" fmla="*/ 526 h 1173"/>
                  <a:gd name="T2" fmla="*/ 24 w 1115"/>
                  <a:gd name="T3" fmla="*/ 411 h 1173"/>
                  <a:gd name="T4" fmla="*/ 67 w 1115"/>
                  <a:gd name="T5" fmla="*/ 307 h 1173"/>
                  <a:gd name="T6" fmla="*/ 127 w 1115"/>
                  <a:gd name="T7" fmla="*/ 213 h 1173"/>
                  <a:gd name="T8" fmla="*/ 203 w 1115"/>
                  <a:gd name="T9" fmla="*/ 133 h 1173"/>
                  <a:gd name="T10" fmla="*/ 292 w 1115"/>
                  <a:gd name="T11" fmla="*/ 71 h 1173"/>
                  <a:gd name="T12" fmla="*/ 392 w 1115"/>
                  <a:gd name="T13" fmla="*/ 26 h 1173"/>
                  <a:gd name="T14" fmla="*/ 500 w 1115"/>
                  <a:gd name="T15" fmla="*/ 2 h 1173"/>
                  <a:gd name="T16" fmla="*/ 615 w 1115"/>
                  <a:gd name="T17" fmla="*/ 2 h 1173"/>
                  <a:gd name="T18" fmla="*/ 723 w 1115"/>
                  <a:gd name="T19" fmla="*/ 26 h 1173"/>
                  <a:gd name="T20" fmla="*/ 823 w 1115"/>
                  <a:gd name="T21" fmla="*/ 71 h 1173"/>
                  <a:gd name="T22" fmla="*/ 912 w 1115"/>
                  <a:gd name="T23" fmla="*/ 133 h 1173"/>
                  <a:gd name="T24" fmla="*/ 988 w 1115"/>
                  <a:gd name="T25" fmla="*/ 213 h 1173"/>
                  <a:gd name="T26" fmla="*/ 1047 w 1115"/>
                  <a:gd name="T27" fmla="*/ 307 h 1173"/>
                  <a:gd name="T28" fmla="*/ 1090 w 1115"/>
                  <a:gd name="T29" fmla="*/ 411 h 1173"/>
                  <a:gd name="T30" fmla="*/ 1112 w 1115"/>
                  <a:gd name="T31" fmla="*/ 526 h 1173"/>
                  <a:gd name="T32" fmla="*/ 1112 w 1115"/>
                  <a:gd name="T33" fmla="*/ 646 h 1173"/>
                  <a:gd name="T34" fmla="*/ 1090 w 1115"/>
                  <a:gd name="T35" fmla="*/ 760 h 1173"/>
                  <a:gd name="T36" fmla="*/ 1047 w 1115"/>
                  <a:gd name="T37" fmla="*/ 865 h 1173"/>
                  <a:gd name="T38" fmla="*/ 988 w 1115"/>
                  <a:gd name="T39" fmla="*/ 959 h 1173"/>
                  <a:gd name="T40" fmla="*/ 912 w 1115"/>
                  <a:gd name="T41" fmla="*/ 1039 h 1173"/>
                  <a:gd name="T42" fmla="*/ 823 w 1115"/>
                  <a:gd name="T43" fmla="*/ 1101 h 1173"/>
                  <a:gd name="T44" fmla="*/ 723 w 1115"/>
                  <a:gd name="T45" fmla="*/ 1146 h 1173"/>
                  <a:gd name="T46" fmla="*/ 615 w 1115"/>
                  <a:gd name="T47" fmla="*/ 1170 h 1173"/>
                  <a:gd name="T48" fmla="*/ 500 w 1115"/>
                  <a:gd name="T49" fmla="*/ 1170 h 1173"/>
                  <a:gd name="T50" fmla="*/ 392 w 1115"/>
                  <a:gd name="T51" fmla="*/ 1146 h 1173"/>
                  <a:gd name="T52" fmla="*/ 292 w 1115"/>
                  <a:gd name="T53" fmla="*/ 1101 h 1173"/>
                  <a:gd name="T54" fmla="*/ 203 w 1115"/>
                  <a:gd name="T55" fmla="*/ 1039 h 1173"/>
                  <a:gd name="T56" fmla="*/ 127 w 1115"/>
                  <a:gd name="T57" fmla="*/ 959 h 1173"/>
                  <a:gd name="T58" fmla="*/ 67 w 1115"/>
                  <a:gd name="T59" fmla="*/ 865 h 1173"/>
                  <a:gd name="T60" fmla="*/ 24 w 1115"/>
                  <a:gd name="T61" fmla="*/ 760 h 1173"/>
                  <a:gd name="T62" fmla="*/ 2 w 1115"/>
                  <a:gd name="T63" fmla="*/ 646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5" h="1173">
                    <a:moveTo>
                      <a:pt x="0" y="587"/>
                    </a:moveTo>
                    <a:lnTo>
                      <a:pt x="2" y="526"/>
                    </a:lnTo>
                    <a:lnTo>
                      <a:pt x="11" y="467"/>
                    </a:lnTo>
                    <a:lnTo>
                      <a:pt x="24" y="411"/>
                    </a:lnTo>
                    <a:lnTo>
                      <a:pt x="43" y="358"/>
                    </a:lnTo>
                    <a:lnTo>
                      <a:pt x="67" y="307"/>
                    </a:lnTo>
                    <a:lnTo>
                      <a:pt x="95" y="258"/>
                    </a:lnTo>
                    <a:lnTo>
                      <a:pt x="127" y="213"/>
                    </a:lnTo>
                    <a:lnTo>
                      <a:pt x="164" y="172"/>
                    </a:lnTo>
                    <a:lnTo>
                      <a:pt x="203" y="133"/>
                    </a:lnTo>
                    <a:lnTo>
                      <a:pt x="246" y="99"/>
                    </a:lnTo>
                    <a:lnTo>
                      <a:pt x="292" y="71"/>
                    </a:lnTo>
                    <a:lnTo>
                      <a:pt x="341" y="46"/>
                    </a:lnTo>
                    <a:lnTo>
                      <a:pt x="392" y="26"/>
                    </a:lnTo>
                    <a:lnTo>
                      <a:pt x="446" y="12"/>
                    </a:lnTo>
                    <a:lnTo>
                      <a:pt x="500" y="2"/>
                    </a:lnTo>
                    <a:lnTo>
                      <a:pt x="558" y="0"/>
                    </a:lnTo>
                    <a:lnTo>
                      <a:pt x="615" y="2"/>
                    </a:lnTo>
                    <a:lnTo>
                      <a:pt x="669" y="12"/>
                    </a:lnTo>
                    <a:lnTo>
                      <a:pt x="723" y="26"/>
                    </a:lnTo>
                    <a:lnTo>
                      <a:pt x="774" y="46"/>
                    </a:lnTo>
                    <a:lnTo>
                      <a:pt x="823" y="71"/>
                    </a:lnTo>
                    <a:lnTo>
                      <a:pt x="868" y="99"/>
                    </a:lnTo>
                    <a:lnTo>
                      <a:pt x="912" y="133"/>
                    </a:lnTo>
                    <a:lnTo>
                      <a:pt x="951" y="172"/>
                    </a:lnTo>
                    <a:lnTo>
                      <a:pt x="988" y="213"/>
                    </a:lnTo>
                    <a:lnTo>
                      <a:pt x="1019" y="258"/>
                    </a:lnTo>
                    <a:lnTo>
                      <a:pt x="1047" y="307"/>
                    </a:lnTo>
                    <a:lnTo>
                      <a:pt x="1070" y="358"/>
                    </a:lnTo>
                    <a:lnTo>
                      <a:pt x="1090" y="411"/>
                    </a:lnTo>
                    <a:lnTo>
                      <a:pt x="1103" y="467"/>
                    </a:lnTo>
                    <a:lnTo>
                      <a:pt x="1112" y="526"/>
                    </a:lnTo>
                    <a:lnTo>
                      <a:pt x="1115" y="587"/>
                    </a:lnTo>
                    <a:lnTo>
                      <a:pt x="1112" y="646"/>
                    </a:lnTo>
                    <a:lnTo>
                      <a:pt x="1103" y="704"/>
                    </a:lnTo>
                    <a:lnTo>
                      <a:pt x="1090" y="760"/>
                    </a:lnTo>
                    <a:lnTo>
                      <a:pt x="1070" y="814"/>
                    </a:lnTo>
                    <a:lnTo>
                      <a:pt x="1047" y="865"/>
                    </a:lnTo>
                    <a:lnTo>
                      <a:pt x="1019" y="913"/>
                    </a:lnTo>
                    <a:lnTo>
                      <a:pt x="988" y="959"/>
                    </a:lnTo>
                    <a:lnTo>
                      <a:pt x="951" y="1000"/>
                    </a:lnTo>
                    <a:lnTo>
                      <a:pt x="912" y="1039"/>
                    </a:lnTo>
                    <a:lnTo>
                      <a:pt x="868" y="1072"/>
                    </a:lnTo>
                    <a:lnTo>
                      <a:pt x="823" y="1101"/>
                    </a:lnTo>
                    <a:lnTo>
                      <a:pt x="774" y="1126"/>
                    </a:lnTo>
                    <a:lnTo>
                      <a:pt x="723" y="1146"/>
                    </a:lnTo>
                    <a:lnTo>
                      <a:pt x="669" y="1160"/>
                    </a:lnTo>
                    <a:lnTo>
                      <a:pt x="615" y="1170"/>
                    </a:lnTo>
                    <a:lnTo>
                      <a:pt x="558" y="1173"/>
                    </a:lnTo>
                    <a:lnTo>
                      <a:pt x="500" y="1170"/>
                    </a:lnTo>
                    <a:lnTo>
                      <a:pt x="446" y="1160"/>
                    </a:lnTo>
                    <a:lnTo>
                      <a:pt x="392" y="1146"/>
                    </a:lnTo>
                    <a:lnTo>
                      <a:pt x="341" y="1126"/>
                    </a:lnTo>
                    <a:lnTo>
                      <a:pt x="292" y="1101"/>
                    </a:lnTo>
                    <a:lnTo>
                      <a:pt x="246" y="1072"/>
                    </a:lnTo>
                    <a:lnTo>
                      <a:pt x="203" y="1039"/>
                    </a:lnTo>
                    <a:lnTo>
                      <a:pt x="164" y="1000"/>
                    </a:lnTo>
                    <a:lnTo>
                      <a:pt x="127" y="959"/>
                    </a:lnTo>
                    <a:lnTo>
                      <a:pt x="95" y="913"/>
                    </a:lnTo>
                    <a:lnTo>
                      <a:pt x="67" y="865"/>
                    </a:lnTo>
                    <a:lnTo>
                      <a:pt x="43" y="814"/>
                    </a:lnTo>
                    <a:lnTo>
                      <a:pt x="24" y="760"/>
                    </a:lnTo>
                    <a:lnTo>
                      <a:pt x="11" y="704"/>
                    </a:lnTo>
                    <a:lnTo>
                      <a:pt x="2" y="646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61" name="Freeform 65">
                <a:extLst>
                  <a:ext uri="{FF2B5EF4-FFF2-40B4-BE49-F238E27FC236}">
                    <a16:creationId xmlns:a16="http://schemas.microsoft.com/office/drawing/2014/main" id="{A50B0CEF-C165-3DF4-09AC-CDF2100C2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3654"/>
                <a:ext cx="70" cy="78"/>
              </a:xfrm>
              <a:custGeom>
                <a:avLst/>
                <a:gdLst>
                  <a:gd name="T0" fmla="*/ 2 w 1114"/>
                  <a:gd name="T1" fmla="*/ 525 h 1172"/>
                  <a:gd name="T2" fmla="*/ 24 w 1114"/>
                  <a:gd name="T3" fmla="*/ 411 h 1172"/>
                  <a:gd name="T4" fmla="*/ 66 w 1114"/>
                  <a:gd name="T5" fmla="*/ 306 h 1172"/>
                  <a:gd name="T6" fmla="*/ 126 w 1114"/>
                  <a:gd name="T7" fmla="*/ 212 h 1172"/>
                  <a:gd name="T8" fmla="*/ 202 w 1114"/>
                  <a:gd name="T9" fmla="*/ 133 h 1172"/>
                  <a:gd name="T10" fmla="*/ 291 w 1114"/>
                  <a:gd name="T11" fmla="*/ 70 h 1172"/>
                  <a:gd name="T12" fmla="*/ 390 w 1114"/>
                  <a:gd name="T13" fmla="*/ 25 h 1172"/>
                  <a:gd name="T14" fmla="*/ 499 w 1114"/>
                  <a:gd name="T15" fmla="*/ 2 h 1172"/>
                  <a:gd name="T16" fmla="*/ 613 w 1114"/>
                  <a:gd name="T17" fmla="*/ 2 h 1172"/>
                  <a:gd name="T18" fmla="*/ 721 w 1114"/>
                  <a:gd name="T19" fmla="*/ 25 h 1172"/>
                  <a:gd name="T20" fmla="*/ 822 w 1114"/>
                  <a:gd name="T21" fmla="*/ 70 h 1172"/>
                  <a:gd name="T22" fmla="*/ 910 w 1114"/>
                  <a:gd name="T23" fmla="*/ 134 h 1172"/>
                  <a:gd name="T24" fmla="*/ 986 w 1114"/>
                  <a:gd name="T25" fmla="*/ 214 h 1172"/>
                  <a:gd name="T26" fmla="*/ 1046 w 1114"/>
                  <a:gd name="T27" fmla="*/ 306 h 1172"/>
                  <a:gd name="T28" fmla="*/ 1088 w 1114"/>
                  <a:gd name="T29" fmla="*/ 411 h 1172"/>
                  <a:gd name="T30" fmla="*/ 1111 w 1114"/>
                  <a:gd name="T31" fmla="*/ 525 h 1172"/>
                  <a:gd name="T32" fmla="*/ 1111 w 1114"/>
                  <a:gd name="T33" fmla="*/ 645 h 1172"/>
                  <a:gd name="T34" fmla="*/ 1088 w 1114"/>
                  <a:gd name="T35" fmla="*/ 760 h 1172"/>
                  <a:gd name="T36" fmla="*/ 1046 w 1114"/>
                  <a:gd name="T37" fmla="*/ 865 h 1172"/>
                  <a:gd name="T38" fmla="*/ 986 w 1114"/>
                  <a:gd name="T39" fmla="*/ 958 h 1172"/>
                  <a:gd name="T40" fmla="*/ 910 w 1114"/>
                  <a:gd name="T41" fmla="*/ 1038 h 1172"/>
                  <a:gd name="T42" fmla="*/ 822 w 1114"/>
                  <a:gd name="T43" fmla="*/ 1101 h 1172"/>
                  <a:gd name="T44" fmla="*/ 721 w 1114"/>
                  <a:gd name="T45" fmla="*/ 1145 h 1172"/>
                  <a:gd name="T46" fmla="*/ 613 w 1114"/>
                  <a:gd name="T47" fmla="*/ 1169 h 1172"/>
                  <a:gd name="T48" fmla="*/ 499 w 1114"/>
                  <a:gd name="T49" fmla="*/ 1169 h 1172"/>
                  <a:gd name="T50" fmla="*/ 390 w 1114"/>
                  <a:gd name="T51" fmla="*/ 1145 h 1172"/>
                  <a:gd name="T52" fmla="*/ 291 w 1114"/>
                  <a:gd name="T53" fmla="*/ 1101 h 1172"/>
                  <a:gd name="T54" fmla="*/ 202 w 1114"/>
                  <a:gd name="T55" fmla="*/ 1038 h 1172"/>
                  <a:gd name="T56" fmla="*/ 126 w 1114"/>
                  <a:gd name="T57" fmla="*/ 958 h 1172"/>
                  <a:gd name="T58" fmla="*/ 66 w 1114"/>
                  <a:gd name="T59" fmla="*/ 865 h 1172"/>
                  <a:gd name="T60" fmla="*/ 24 w 1114"/>
                  <a:gd name="T61" fmla="*/ 760 h 1172"/>
                  <a:gd name="T62" fmla="*/ 2 w 1114"/>
                  <a:gd name="T63" fmla="*/ 645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4" h="1172">
                    <a:moveTo>
                      <a:pt x="0" y="586"/>
                    </a:moveTo>
                    <a:lnTo>
                      <a:pt x="2" y="525"/>
                    </a:lnTo>
                    <a:lnTo>
                      <a:pt x="11" y="468"/>
                    </a:lnTo>
                    <a:lnTo>
                      <a:pt x="24" y="411"/>
                    </a:lnTo>
                    <a:lnTo>
                      <a:pt x="43" y="357"/>
                    </a:lnTo>
                    <a:lnTo>
                      <a:pt x="66" y="306"/>
                    </a:lnTo>
                    <a:lnTo>
                      <a:pt x="94" y="258"/>
                    </a:lnTo>
                    <a:lnTo>
                      <a:pt x="126" y="212"/>
                    </a:lnTo>
                    <a:lnTo>
                      <a:pt x="162" y="171"/>
                    </a:lnTo>
                    <a:lnTo>
                      <a:pt x="202" y="133"/>
                    </a:lnTo>
                    <a:lnTo>
                      <a:pt x="244" y="100"/>
                    </a:lnTo>
                    <a:lnTo>
                      <a:pt x="291" y="70"/>
                    </a:lnTo>
                    <a:lnTo>
                      <a:pt x="339" y="45"/>
                    </a:lnTo>
                    <a:lnTo>
                      <a:pt x="390" y="25"/>
                    </a:lnTo>
                    <a:lnTo>
                      <a:pt x="443" y="11"/>
                    </a:lnTo>
                    <a:lnTo>
                      <a:pt x="499" y="2"/>
                    </a:lnTo>
                    <a:lnTo>
                      <a:pt x="557" y="0"/>
                    </a:lnTo>
                    <a:lnTo>
                      <a:pt x="613" y="2"/>
                    </a:lnTo>
                    <a:lnTo>
                      <a:pt x="668" y="11"/>
                    </a:lnTo>
                    <a:lnTo>
                      <a:pt x="721" y="25"/>
                    </a:lnTo>
                    <a:lnTo>
                      <a:pt x="773" y="45"/>
                    </a:lnTo>
                    <a:lnTo>
                      <a:pt x="822" y="70"/>
                    </a:lnTo>
                    <a:lnTo>
                      <a:pt x="867" y="100"/>
                    </a:lnTo>
                    <a:lnTo>
                      <a:pt x="910" y="134"/>
                    </a:lnTo>
                    <a:lnTo>
                      <a:pt x="950" y="171"/>
                    </a:lnTo>
                    <a:lnTo>
                      <a:pt x="986" y="214"/>
                    </a:lnTo>
                    <a:lnTo>
                      <a:pt x="1018" y="258"/>
                    </a:lnTo>
                    <a:lnTo>
                      <a:pt x="1046" y="306"/>
                    </a:lnTo>
                    <a:lnTo>
                      <a:pt x="1069" y="358"/>
                    </a:lnTo>
                    <a:lnTo>
                      <a:pt x="1088" y="411"/>
                    </a:lnTo>
                    <a:lnTo>
                      <a:pt x="1102" y="468"/>
                    </a:lnTo>
                    <a:lnTo>
                      <a:pt x="1111" y="525"/>
                    </a:lnTo>
                    <a:lnTo>
                      <a:pt x="1114" y="586"/>
                    </a:lnTo>
                    <a:lnTo>
                      <a:pt x="1111" y="645"/>
                    </a:lnTo>
                    <a:lnTo>
                      <a:pt x="1102" y="704"/>
                    </a:lnTo>
                    <a:lnTo>
                      <a:pt x="1088" y="760"/>
                    </a:lnTo>
                    <a:lnTo>
                      <a:pt x="1069" y="814"/>
                    </a:lnTo>
                    <a:lnTo>
                      <a:pt x="1046" y="865"/>
                    </a:lnTo>
                    <a:lnTo>
                      <a:pt x="1018" y="914"/>
                    </a:lnTo>
                    <a:lnTo>
                      <a:pt x="986" y="958"/>
                    </a:lnTo>
                    <a:lnTo>
                      <a:pt x="950" y="1000"/>
                    </a:lnTo>
                    <a:lnTo>
                      <a:pt x="910" y="1038"/>
                    </a:lnTo>
                    <a:lnTo>
                      <a:pt x="867" y="1072"/>
                    </a:lnTo>
                    <a:lnTo>
                      <a:pt x="822" y="1101"/>
                    </a:lnTo>
                    <a:lnTo>
                      <a:pt x="773" y="1125"/>
                    </a:lnTo>
                    <a:lnTo>
                      <a:pt x="721" y="1145"/>
                    </a:lnTo>
                    <a:lnTo>
                      <a:pt x="668" y="1159"/>
                    </a:lnTo>
                    <a:lnTo>
                      <a:pt x="613" y="1169"/>
                    </a:lnTo>
                    <a:lnTo>
                      <a:pt x="557" y="1172"/>
                    </a:lnTo>
                    <a:lnTo>
                      <a:pt x="499" y="1169"/>
                    </a:lnTo>
                    <a:lnTo>
                      <a:pt x="443" y="1159"/>
                    </a:lnTo>
                    <a:lnTo>
                      <a:pt x="390" y="1145"/>
                    </a:lnTo>
                    <a:lnTo>
                      <a:pt x="339" y="1125"/>
                    </a:lnTo>
                    <a:lnTo>
                      <a:pt x="291" y="1101"/>
                    </a:lnTo>
                    <a:lnTo>
                      <a:pt x="244" y="1072"/>
                    </a:lnTo>
                    <a:lnTo>
                      <a:pt x="202" y="1038"/>
                    </a:lnTo>
                    <a:lnTo>
                      <a:pt x="162" y="1000"/>
                    </a:lnTo>
                    <a:lnTo>
                      <a:pt x="126" y="958"/>
                    </a:lnTo>
                    <a:lnTo>
                      <a:pt x="94" y="914"/>
                    </a:lnTo>
                    <a:lnTo>
                      <a:pt x="66" y="865"/>
                    </a:lnTo>
                    <a:lnTo>
                      <a:pt x="43" y="814"/>
                    </a:lnTo>
                    <a:lnTo>
                      <a:pt x="24" y="760"/>
                    </a:lnTo>
                    <a:lnTo>
                      <a:pt x="11" y="704"/>
                    </a:lnTo>
                    <a:lnTo>
                      <a:pt x="2" y="645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62" name="Freeform 66">
                <a:extLst>
                  <a:ext uri="{FF2B5EF4-FFF2-40B4-BE49-F238E27FC236}">
                    <a16:creationId xmlns:a16="http://schemas.microsoft.com/office/drawing/2014/main" id="{6662AE8C-679D-8165-8164-4C314C1B4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" y="3606"/>
                <a:ext cx="69" cy="79"/>
              </a:xfrm>
              <a:custGeom>
                <a:avLst/>
                <a:gdLst>
                  <a:gd name="T0" fmla="*/ 2 w 1115"/>
                  <a:gd name="T1" fmla="*/ 526 h 1172"/>
                  <a:gd name="T2" fmla="*/ 24 w 1115"/>
                  <a:gd name="T3" fmla="*/ 411 h 1172"/>
                  <a:gd name="T4" fmla="*/ 66 w 1115"/>
                  <a:gd name="T5" fmla="*/ 305 h 1172"/>
                  <a:gd name="T6" fmla="*/ 126 w 1115"/>
                  <a:gd name="T7" fmla="*/ 212 h 1172"/>
                  <a:gd name="T8" fmla="*/ 202 w 1115"/>
                  <a:gd name="T9" fmla="*/ 133 h 1172"/>
                  <a:gd name="T10" fmla="*/ 291 w 1115"/>
                  <a:gd name="T11" fmla="*/ 69 h 1172"/>
                  <a:gd name="T12" fmla="*/ 391 w 1115"/>
                  <a:gd name="T13" fmla="*/ 26 h 1172"/>
                  <a:gd name="T14" fmla="*/ 499 w 1115"/>
                  <a:gd name="T15" fmla="*/ 2 h 1172"/>
                  <a:gd name="T16" fmla="*/ 613 w 1115"/>
                  <a:gd name="T17" fmla="*/ 2 h 1172"/>
                  <a:gd name="T18" fmla="*/ 721 w 1115"/>
                  <a:gd name="T19" fmla="*/ 26 h 1172"/>
                  <a:gd name="T20" fmla="*/ 822 w 1115"/>
                  <a:gd name="T21" fmla="*/ 70 h 1172"/>
                  <a:gd name="T22" fmla="*/ 911 w 1115"/>
                  <a:gd name="T23" fmla="*/ 133 h 1172"/>
                  <a:gd name="T24" fmla="*/ 986 w 1115"/>
                  <a:gd name="T25" fmla="*/ 213 h 1172"/>
                  <a:gd name="T26" fmla="*/ 1047 w 1115"/>
                  <a:gd name="T27" fmla="*/ 306 h 1172"/>
                  <a:gd name="T28" fmla="*/ 1089 w 1115"/>
                  <a:gd name="T29" fmla="*/ 411 h 1172"/>
                  <a:gd name="T30" fmla="*/ 1112 w 1115"/>
                  <a:gd name="T31" fmla="*/ 526 h 1172"/>
                  <a:gd name="T32" fmla="*/ 1112 w 1115"/>
                  <a:gd name="T33" fmla="*/ 646 h 1172"/>
                  <a:gd name="T34" fmla="*/ 1089 w 1115"/>
                  <a:gd name="T35" fmla="*/ 760 h 1172"/>
                  <a:gd name="T36" fmla="*/ 1047 w 1115"/>
                  <a:gd name="T37" fmla="*/ 865 h 1172"/>
                  <a:gd name="T38" fmla="*/ 986 w 1115"/>
                  <a:gd name="T39" fmla="*/ 957 h 1172"/>
                  <a:gd name="T40" fmla="*/ 911 w 1115"/>
                  <a:gd name="T41" fmla="*/ 1037 h 1172"/>
                  <a:gd name="T42" fmla="*/ 822 w 1115"/>
                  <a:gd name="T43" fmla="*/ 1101 h 1172"/>
                  <a:gd name="T44" fmla="*/ 721 w 1115"/>
                  <a:gd name="T45" fmla="*/ 1146 h 1172"/>
                  <a:gd name="T46" fmla="*/ 613 w 1115"/>
                  <a:gd name="T47" fmla="*/ 1169 h 1172"/>
                  <a:gd name="T48" fmla="*/ 499 w 1115"/>
                  <a:gd name="T49" fmla="*/ 1169 h 1172"/>
                  <a:gd name="T50" fmla="*/ 391 w 1115"/>
                  <a:gd name="T51" fmla="*/ 1146 h 1172"/>
                  <a:gd name="T52" fmla="*/ 291 w 1115"/>
                  <a:gd name="T53" fmla="*/ 1101 h 1172"/>
                  <a:gd name="T54" fmla="*/ 202 w 1115"/>
                  <a:gd name="T55" fmla="*/ 1037 h 1172"/>
                  <a:gd name="T56" fmla="*/ 126 w 1115"/>
                  <a:gd name="T57" fmla="*/ 957 h 1172"/>
                  <a:gd name="T58" fmla="*/ 66 w 1115"/>
                  <a:gd name="T59" fmla="*/ 865 h 1172"/>
                  <a:gd name="T60" fmla="*/ 24 w 1115"/>
                  <a:gd name="T61" fmla="*/ 760 h 1172"/>
                  <a:gd name="T62" fmla="*/ 2 w 1115"/>
                  <a:gd name="T63" fmla="*/ 646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5" h="1172">
                    <a:moveTo>
                      <a:pt x="0" y="586"/>
                    </a:moveTo>
                    <a:lnTo>
                      <a:pt x="2" y="526"/>
                    </a:lnTo>
                    <a:lnTo>
                      <a:pt x="11" y="467"/>
                    </a:lnTo>
                    <a:lnTo>
                      <a:pt x="24" y="411"/>
                    </a:lnTo>
                    <a:lnTo>
                      <a:pt x="43" y="357"/>
                    </a:lnTo>
                    <a:lnTo>
                      <a:pt x="66" y="305"/>
                    </a:lnTo>
                    <a:lnTo>
                      <a:pt x="95" y="257"/>
                    </a:lnTo>
                    <a:lnTo>
                      <a:pt x="126" y="212"/>
                    </a:lnTo>
                    <a:lnTo>
                      <a:pt x="163" y="170"/>
                    </a:lnTo>
                    <a:lnTo>
                      <a:pt x="202" y="133"/>
                    </a:lnTo>
                    <a:lnTo>
                      <a:pt x="245" y="99"/>
                    </a:lnTo>
                    <a:lnTo>
                      <a:pt x="291" y="69"/>
                    </a:lnTo>
                    <a:lnTo>
                      <a:pt x="339" y="45"/>
                    </a:lnTo>
                    <a:lnTo>
                      <a:pt x="391" y="26"/>
                    </a:lnTo>
                    <a:lnTo>
                      <a:pt x="445" y="11"/>
                    </a:lnTo>
                    <a:lnTo>
                      <a:pt x="499" y="2"/>
                    </a:lnTo>
                    <a:lnTo>
                      <a:pt x="557" y="0"/>
                    </a:lnTo>
                    <a:lnTo>
                      <a:pt x="613" y="2"/>
                    </a:lnTo>
                    <a:lnTo>
                      <a:pt x="669" y="12"/>
                    </a:lnTo>
                    <a:lnTo>
                      <a:pt x="721" y="26"/>
                    </a:lnTo>
                    <a:lnTo>
                      <a:pt x="773" y="46"/>
                    </a:lnTo>
                    <a:lnTo>
                      <a:pt x="822" y="70"/>
                    </a:lnTo>
                    <a:lnTo>
                      <a:pt x="868" y="99"/>
                    </a:lnTo>
                    <a:lnTo>
                      <a:pt x="911" y="133"/>
                    </a:lnTo>
                    <a:lnTo>
                      <a:pt x="951" y="171"/>
                    </a:lnTo>
                    <a:lnTo>
                      <a:pt x="986" y="213"/>
                    </a:lnTo>
                    <a:lnTo>
                      <a:pt x="1019" y="257"/>
                    </a:lnTo>
                    <a:lnTo>
                      <a:pt x="1047" y="306"/>
                    </a:lnTo>
                    <a:lnTo>
                      <a:pt x="1070" y="357"/>
                    </a:lnTo>
                    <a:lnTo>
                      <a:pt x="1089" y="411"/>
                    </a:lnTo>
                    <a:lnTo>
                      <a:pt x="1103" y="467"/>
                    </a:lnTo>
                    <a:lnTo>
                      <a:pt x="1112" y="526"/>
                    </a:lnTo>
                    <a:lnTo>
                      <a:pt x="1115" y="586"/>
                    </a:lnTo>
                    <a:lnTo>
                      <a:pt x="1112" y="646"/>
                    </a:lnTo>
                    <a:lnTo>
                      <a:pt x="1103" y="703"/>
                    </a:lnTo>
                    <a:lnTo>
                      <a:pt x="1089" y="760"/>
                    </a:lnTo>
                    <a:lnTo>
                      <a:pt x="1070" y="813"/>
                    </a:lnTo>
                    <a:lnTo>
                      <a:pt x="1047" y="865"/>
                    </a:lnTo>
                    <a:lnTo>
                      <a:pt x="1019" y="913"/>
                    </a:lnTo>
                    <a:lnTo>
                      <a:pt x="986" y="957"/>
                    </a:lnTo>
                    <a:lnTo>
                      <a:pt x="951" y="1000"/>
                    </a:lnTo>
                    <a:lnTo>
                      <a:pt x="911" y="1037"/>
                    </a:lnTo>
                    <a:lnTo>
                      <a:pt x="868" y="1071"/>
                    </a:lnTo>
                    <a:lnTo>
                      <a:pt x="822" y="1101"/>
                    </a:lnTo>
                    <a:lnTo>
                      <a:pt x="773" y="1126"/>
                    </a:lnTo>
                    <a:lnTo>
                      <a:pt x="721" y="1146"/>
                    </a:lnTo>
                    <a:lnTo>
                      <a:pt x="669" y="1160"/>
                    </a:lnTo>
                    <a:lnTo>
                      <a:pt x="613" y="1169"/>
                    </a:lnTo>
                    <a:lnTo>
                      <a:pt x="557" y="1172"/>
                    </a:lnTo>
                    <a:lnTo>
                      <a:pt x="499" y="1169"/>
                    </a:lnTo>
                    <a:lnTo>
                      <a:pt x="445" y="1160"/>
                    </a:lnTo>
                    <a:lnTo>
                      <a:pt x="391" y="1146"/>
                    </a:lnTo>
                    <a:lnTo>
                      <a:pt x="339" y="1126"/>
                    </a:lnTo>
                    <a:lnTo>
                      <a:pt x="291" y="1101"/>
                    </a:lnTo>
                    <a:lnTo>
                      <a:pt x="245" y="1071"/>
                    </a:lnTo>
                    <a:lnTo>
                      <a:pt x="202" y="1037"/>
                    </a:lnTo>
                    <a:lnTo>
                      <a:pt x="163" y="1000"/>
                    </a:lnTo>
                    <a:lnTo>
                      <a:pt x="126" y="957"/>
                    </a:lnTo>
                    <a:lnTo>
                      <a:pt x="95" y="913"/>
                    </a:lnTo>
                    <a:lnTo>
                      <a:pt x="66" y="865"/>
                    </a:lnTo>
                    <a:lnTo>
                      <a:pt x="43" y="813"/>
                    </a:lnTo>
                    <a:lnTo>
                      <a:pt x="24" y="760"/>
                    </a:lnTo>
                    <a:lnTo>
                      <a:pt x="11" y="703"/>
                    </a:lnTo>
                    <a:lnTo>
                      <a:pt x="2" y="646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63" name="Freeform 67">
                <a:extLst>
                  <a:ext uri="{FF2B5EF4-FFF2-40B4-BE49-F238E27FC236}">
                    <a16:creationId xmlns:a16="http://schemas.microsoft.com/office/drawing/2014/main" id="{D93DB93A-D0F3-290F-D96C-59B1D6501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702"/>
                <a:ext cx="69" cy="78"/>
              </a:xfrm>
              <a:custGeom>
                <a:avLst/>
                <a:gdLst>
                  <a:gd name="T0" fmla="*/ 2 w 1114"/>
                  <a:gd name="T1" fmla="*/ 526 h 1173"/>
                  <a:gd name="T2" fmla="*/ 25 w 1114"/>
                  <a:gd name="T3" fmla="*/ 412 h 1173"/>
                  <a:gd name="T4" fmla="*/ 67 w 1114"/>
                  <a:gd name="T5" fmla="*/ 307 h 1173"/>
                  <a:gd name="T6" fmla="*/ 127 w 1114"/>
                  <a:gd name="T7" fmla="*/ 214 h 1173"/>
                  <a:gd name="T8" fmla="*/ 202 w 1114"/>
                  <a:gd name="T9" fmla="*/ 134 h 1173"/>
                  <a:gd name="T10" fmla="*/ 291 w 1114"/>
                  <a:gd name="T11" fmla="*/ 71 h 1173"/>
                  <a:gd name="T12" fmla="*/ 390 w 1114"/>
                  <a:gd name="T13" fmla="*/ 26 h 1173"/>
                  <a:gd name="T14" fmla="*/ 500 w 1114"/>
                  <a:gd name="T15" fmla="*/ 2 h 1173"/>
                  <a:gd name="T16" fmla="*/ 614 w 1114"/>
                  <a:gd name="T17" fmla="*/ 2 h 1173"/>
                  <a:gd name="T18" fmla="*/ 722 w 1114"/>
                  <a:gd name="T19" fmla="*/ 26 h 1173"/>
                  <a:gd name="T20" fmla="*/ 822 w 1114"/>
                  <a:gd name="T21" fmla="*/ 71 h 1173"/>
                  <a:gd name="T22" fmla="*/ 911 w 1114"/>
                  <a:gd name="T23" fmla="*/ 134 h 1173"/>
                  <a:gd name="T24" fmla="*/ 987 w 1114"/>
                  <a:gd name="T25" fmla="*/ 214 h 1173"/>
                  <a:gd name="T26" fmla="*/ 1046 w 1114"/>
                  <a:gd name="T27" fmla="*/ 307 h 1173"/>
                  <a:gd name="T28" fmla="*/ 1089 w 1114"/>
                  <a:gd name="T29" fmla="*/ 412 h 1173"/>
                  <a:gd name="T30" fmla="*/ 1111 w 1114"/>
                  <a:gd name="T31" fmla="*/ 526 h 1173"/>
                  <a:gd name="T32" fmla="*/ 1111 w 1114"/>
                  <a:gd name="T33" fmla="*/ 646 h 1173"/>
                  <a:gd name="T34" fmla="*/ 1089 w 1114"/>
                  <a:gd name="T35" fmla="*/ 761 h 1173"/>
                  <a:gd name="T36" fmla="*/ 1046 w 1114"/>
                  <a:gd name="T37" fmla="*/ 865 h 1173"/>
                  <a:gd name="T38" fmla="*/ 987 w 1114"/>
                  <a:gd name="T39" fmla="*/ 959 h 1173"/>
                  <a:gd name="T40" fmla="*/ 911 w 1114"/>
                  <a:gd name="T41" fmla="*/ 1039 h 1173"/>
                  <a:gd name="T42" fmla="*/ 822 w 1114"/>
                  <a:gd name="T43" fmla="*/ 1101 h 1173"/>
                  <a:gd name="T44" fmla="*/ 722 w 1114"/>
                  <a:gd name="T45" fmla="*/ 1146 h 1173"/>
                  <a:gd name="T46" fmla="*/ 614 w 1114"/>
                  <a:gd name="T47" fmla="*/ 1170 h 1173"/>
                  <a:gd name="T48" fmla="*/ 500 w 1114"/>
                  <a:gd name="T49" fmla="*/ 1170 h 1173"/>
                  <a:gd name="T50" fmla="*/ 390 w 1114"/>
                  <a:gd name="T51" fmla="*/ 1146 h 1173"/>
                  <a:gd name="T52" fmla="*/ 291 w 1114"/>
                  <a:gd name="T53" fmla="*/ 1101 h 1173"/>
                  <a:gd name="T54" fmla="*/ 202 w 1114"/>
                  <a:gd name="T55" fmla="*/ 1039 h 1173"/>
                  <a:gd name="T56" fmla="*/ 127 w 1114"/>
                  <a:gd name="T57" fmla="*/ 959 h 1173"/>
                  <a:gd name="T58" fmla="*/ 67 w 1114"/>
                  <a:gd name="T59" fmla="*/ 865 h 1173"/>
                  <a:gd name="T60" fmla="*/ 25 w 1114"/>
                  <a:gd name="T61" fmla="*/ 761 h 1173"/>
                  <a:gd name="T62" fmla="*/ 2 w 1114"/>
                  <a:gd name="T63" fmla="*/ 646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4" h="1173">
                    <a:moveTo>
                      <a:pt x="0" y="587"/>
                    </a:moveTo>
                    <a:lnTo>
                      <a:pt x="2" y="526"/>
                    </a:lnTo>
                    <a:lnTo>
                      <a:pt x="11" y="468"/>
                    </a:lnTo>
                    <a:lnTo>
                      <a:pt x="25" y="412"/>
                    </a:lnTo>
                    <a:lnTo>
                      <a:pt x="44" y="359"/>
                    </a:lnTo>
                    <a:lnTo>
                      <a:pt x="67" y="307"/>
                    </a:lnTo>
                    <a:lnTo>
                      <a:pt x="94" y="259"/>
                    </a:lnTo>
                    <a:lnTo>
                      <a:pt x="127" y="214"/>
                    </a:lnTo>
                    <a:lnTo>
                      <a:pt x="163" y="172"/>
                    </a:lnTo>
                    <a:lnTo>
                      <a:pt x="202" y="134"/>
                    </a:lnTo>
                    <a:lnTo>
                      <a:pt x="245" y="100"/>
                    </a:lnTo>
                    <a:lnTo>
                      <a:pt x="291" y="71"/>
                    </a:lnTo>
                    <a:lnTo>
                      <a:pt x="340" y="46"/>
                    </a:lnTo>
                    <a:lnTo>
                      <a:pt x="390" y="26"/>
                    </a:lnTo>
                    <a:lnTo>
                      <a:pt x="444" y="12"/>
                    </a:lnTo>
                    <a:lnTo>
                      <a:pt x="500" y="2"/>
                    </a:lnTo>
                    <a:lnTo>
                      <a:pt x="557" y="0"/>
                    </a:lnTo>
                    <a:lnTo>
                      <a:pt x="614" y="2"/>
                    </a:lnTo>
                    <a:lnTo>
                      <a:pt x="668" y="12"/>
                    </a:lnTo>
                    <a:lnTo>
                      <a:pt x="722" y="26"/>
                    </a:lnTo>
                    <a:lnTo>
                      <a:pt x="774" y="46"/>
                    </a:lnTo>
                    <a:lnTo>
                      <a:pt x="822" y="71"/>
                    </a:lnTo>
                    <a:lnTo>
                      <a:pt x="868" y="100"/>
                    </a:lnTo>
                    <a:lnTo>
                      <a:pt x="911" y="134"/>
                    </a:lnTo>
                    <a:lnTo>
                      <a:pt x="950" y="172"/>
                    </a:lnTo>
                    <a:lnTo>
                      <a:pt x="987" y="214"/>
                    </a:lnTo>
                    <a:lnTo>
                      <a:pt x="1018" y="259"/>
                    </a:lnTo>
                    <a:lnTo>
                      <a:pt x="1046" y="307"/>
                    </a:lnTo>
                    <a:lnTo>
                      <a:pt x="1070" y="359"/>
                    </a:lnTo>
                    <a:lnTo>
                      <a:pt x="1089" y="412"/>
                    </a:lnTo>
                    <a:lnTo>
                      <a:pt x="1102" y="468"/>
                    </a:lnTo>
                    <a:lnTo>
                      <a:pt x="1111" y="526"/>
                    </a:lnTo>
                    <a:lnTo>
                      <a:pt x="1114" y="587"/>
                    </a:lnTo>
                    <a:lnTo>
                      <a:pt x="1111" y="646"/>
                    </a:lnTo>
                    <a:lnTo>
                      <a:pt x="1102" y="705"/>
                    </a:lnTo>
                    <a:lnTo>
                      <a:pt x="1089" y="761"/>
                    </a:lnTo>
                    <a:lnTo>
                      <a:pt x="1070" y="814"/>
                    </a:lnTo>
                    <a:lnTo>
                      <a:pt x="1046" y="865"/>
                    </a:lnTo>
                    <a:lnTo>
                      <a:pt x="1018" y="914"/>
                    </a:lnTo>
                    <a:lnTo>
                      <a:pt x="987" y="959"/>
                    </a:lnTo>
                    <a:lnTo>
                      <a:pt x="950" y="1000"/>
                    </a:lnTo>
                    <a:lnTo>
                      <a:pt x="911" y="1039"/>
                    </a:lnTo>
                    <a:lnTo>
                      <a:pt x="868" y="1073"/>
                    </a:lnTo>
                    <a:lnTo>
                      <a:pt x="822" y="1101"/>
                    </a:lnTo>
                    <a:lnTo>
                      <a:pt x="774" y="1126"/>
                    </a:lnTo>
                    <a:lnTo>
                      <a:pt x="722" y="1146"/>
                    </a:lnTo>
                    <a:lnTo>
                      <a:pt x="668" y="1160"/>
                    </a:lnTo>
                    <a:lnTo>
                      <a:pt x="614" y="1170"/>
                    </a:lnTo>
                    <a:lnTo>
                      <a:pt x="557" y="1173"/>
                    </a:lnTo>
                    <a:lnTo>
                      <a:pt x="500" y="1170"/>
                    </a:lnTo>
                    <a:lnTo>
                      <a:pt x="444" y="1160"/>
                    </a:lnTo>
                    <a:lnTo>
                      <a:pt x="390" y="1146"/>
                    </a:lnTo>
                    <a:lnTo>
                      <a:pt x="340" y="1126"/>
                    </a:lnTo>
                    <a:lnTo>
                      <a:pt x="291" y="1101"/>
                    </a:lnTo>
                    <a:lnTo>
                      <a:pt x="245" y="1073"/>
                    </a:lnTo>
                    <a:lnTo>
                      <a:pt x="202" y="1039"/>
                    </a:lnTo>
                    <a:lnTo>
                      <a:pt x="163" y="1000"/>
                    </a:lnTo>
                    <a:lnTo>
                      <a:pt x="127" y="959"/>
                    </a:lnTo>
                    <a:lnTo>
                      <a:pt x="94" y="914"/>
                    </a:lnTo>
                    <a:lnTo>
                      <a:pt x="67" y="865"/>
                    </a:lnTo>
                    <a:lnTo>
                      <a:pt x="44" y="814"/>
                    </a:lnTo>
                    <a:lnTo>
                      <a:pt x="25" y="761"/>
                    </a:lnTo>
                    <a:lnTo>
                      <a:pt x="11" y="705"/>
                    </a:lnTo>
                    <a:lnTo>
                      <a:pt x="2" y="646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64" name="Freeform 68">
                <a:extLst>
                  <a:ext uri="{FF2B5EF4-FFF2-40B4-BE49-F238E27FC236}">
                    <a16:creationId xmlns:a16="http://schemas.microsoft.com/office/drawing/2014/main" id="{286438B7-B392-5CC6-31FB-910EFB281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3697"/>
                <a:ext cx="70" cy="78"/>
              </a:xfrm>
              <a:custGeom>
                <a:avLst/>
                <a:gdLst>
                  <a:gd name="T0" fmla="*/ 2 w 1114"/>
                  <a:gd name="T1" fmla="*/ 527 h 1174"/>
                  <a:gd name="T2" fmla="*/ 24 w 1114"/>
                  <a:gd name="T3" fmla="*/ 413 h 1174"/>
                  <a:gd name="T4" fmla="*/ 66 w 1114"/>
                  <a:gd name="T5" fmla="*/ 308 h 1174"/>
                  <a:gd name="T6" fmla="*/ 126 w 1114"/>
                  <a:gd name="T7" fmla="*/ 214 h 1174"/>
                  <a:gd name="T8" fmla="*/ 202 w 1114"/>
                  <a:gd name="T9" fmla="*/ 134 h 1174"/>
                  <a:gd name="T10" fmla="*/ 291 w 1114"/>
                  <a:gd name="T11" fmla="*/ 70 h 1174"/>
                  <a:gd name="T12" fmla="*/ 390 w 1114"/>
                  <a:gd name="T13" fmla="*/ 26 h 1174"/>
                  <a:gd name="T14" fmla="*/ 499 w 1114"/>
                  <a:gd name="T15" fmla="*/ 2 h 1174"/>
                  <a:gd name="T16" fmla="*/ 613 w 1114"/>
                  <a:gd name="T17" fmla="*/ 2 h 1174"/>
                  <a:gd name="T18" fmla="*/ 721 w 1114"/>
                  <a:gd name="T19" fmla="*/ 26 h 1174"/>
                  <a:gd name="T20" fmla="*/ 821 w 1114"/>
                  <a:gd name="T21" fmla="*/ 70 h 1174"/>
                  <a:gd name="T22" fmla="*/ 910 w 1114"/>
                  <a:gd name="T23" fmla="*/ 134 h 1174"/>
                  <a:gd name="T24" fmla="*/ 986 w 1114"/>
                  <a:gd name="T25" fmla="*/ 214 h 1174"/>
                  <a:gd name="T26" fmla="*/ 1046 w 1114"/>
                  <a:gd name="T27" fmla="*/ 308 h 1174"/>
                  <a:gd name="T28" fmla="*/ 1088 w 1114"/>
                  <a:gd name="T29" fmla="*/ 413 h 1174"/>
                  <a:gd name="T30" fmla="*/ 1111 w 1114"/>
                  <a:gd name="T31" fmla="*/ 527 h 1174"/>
                  <a:gd name="T32" fmla="*/ 1111 w 1114"/>
                  <a:gd name="T33" fmla="*/ 647 h 1174"/>
                  <a:gd name="T34" fmla="*/ 1088 w 1114"/>
                  <a:gd name="T35" fmla="*/ 761 h 1174"/>
                  <a:gd name="T36" fmla="*/ 1046 w 1114"/>
                  <a:gd name="T37" fmla="*/ 866 h 1174"/>
                  <a:gd name="T38" fmla="*/ 986 w 1114"/>
                  <a:gd name="T39" fmla="*/ 960 h 1174"/>
                  <a:gd name="T40" fmla="*/ 910 w 1114"/>
                  <a:gd name="T41" fmla="*/ 1040 h 1174"/>
                  <a:gd name="T42" fmla="*/ 821 w 1114"/>
                  <a:gd name="T43" fmla="*/ 1102 h 1174"/>
                  <a:gd name="T44" fmla="*/ 721 w 1114"/>
                  <a:gd name="T45" fmla="*/ 1147 h 1174"/>
                  <a:gd name="T46" fmla="*/ 613 w 1114"/>
                  <a:gd name="T47" fmla="*/ 1171 h 1174"/>
                  <a:gd name="T48" fmla="*/ 499 w 1114"/>
                  <a:gd name="T49" fmla="*/ 1171 h 1174"/>
                  <a:gd name="T50" fmla="*/ 390 w 1114"/>
                  <a:gd name="T51" fmla="*/ 1147 h 1174"/>
                  <a:gd name="T52" fmla="*/ 291 w 1114"/>
                  <a:gd name="T53" fmla="*/ 1102 h 1174"/>
                  <a:gd name="T54" fmla="*/ 202 w 1114"/>
                  <a:gd name="T55" fmla="*/ 1040 h 1174"/>
                  <a:gd name="T56" fmla="*/ 126 w 1114"/>
                  <a:gd name="T57" fmla="*/ 960 h 1174"/>
                  <a:gd name="T58" fmla="*/ 66 w 1114"/>
                  <a:gd name="T59" fmla="*/ 866 h 1174"/>
                  <a:gd name="T60" fmla="*/ 24 w 1114"/>
                  <a:gd name="T61" fmla="*/ 761 h 1174"/>
                  <a:gd name="T62" fmla="*/ 2 w 1114"/>
                  <a:gd name="T63" fmla="*/ 647 h 1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4" h="1174">
                    <a:moveTo>
                      <a:pt x="0" y="588"/>
                    </a:moveTo>
                    <a:lnTo>
                      <a:pt x="2" y="527"/>
                    </a:lnTo>
                    <a:lnTo>
                      <a:pt x="11" y="469"/>
                    </a:lnTo>
                    <a:lnTo>
                      <a:pt x="24" y="413"/>
                    </a:lnTo>
                    <a:lnTo>
                      <a:pt x="43" y="359"/>
                    </a:lnTo>
                    <a:lnTo>
                      <a:pt x="66" y="308"/>
                    </a:lnTo>
                    <a:lnTo>
                      <a:pt x="94" y="259"/>
                    </a:lnTo>
                    <a:lnTo>
                      <a:pt x="126" y="214"/>
                    </a:lnTo>
                    <a:lnTo>
                      <a:pt x="162" y="173"/>
                    </a:lnTo>
                    <a:lnTo>
                      <a:pt x="202" y="134"/>
                    </a:lnTo>
                    <a:lnTo>
                      <a:pt x="244" y="100"/>
                    </a:lnTo>
                    <a:lnTo>
                      <a:pt x="291" y="70"/>
                    </a:lnTo>
                    <a:lnTo>
                      <a:pt x="339" y="46"/>
                    </a:lnTo>
                    <a:lnTo>
                      <a:pt x="390" y="26"/>
                    </a:lnTo>
                    <a:lnTo>
                      <a:pt x="443" y="12"/>
                    </a:lnTo>
                    <a:lnTo>
                      <a:pt x="499" y="2"/>
                    </a:lnTo>
                    <a:lnTo>
                      <a:pt x="557" y="0"/>
                    </a:lnTo>
                    <a:lnTo>
                      <a:pt x="613" y="2"/>
                    </a:lnTo>
                    <a:lnTo>
                      <a:pt x="668" y="12"/>
                    </a:lnTo>
                    <a:lnTo>
                      <a:pt x="721" y="26"/>
                    </a:lnTo>
                    <a:lnTo>
                      <a:pt x="773" y="46"/>
                    </a:lnTo>
                    <a:lnTo>
                      <a:pt x="821" y="70"/>
                    </a:lnTo>
                    <a:lnTo>
                      <a:pt x="867" y="100"/>
                    </a:lnTo>
                    <a:lnTo>
                      <a:pt x="910" y="134"/>
                    </a:lnTo>
                    <a:lnTo>
                      <a:pt x="950" y="173"/>
                    </a:lnTo>
                    <a:lnTo>
                      <a:pt x="986" y="214"/>
                    </a:lnTo>
                    <a:lnTo>
                      <a:pt x="1018" y="259"/>
                    </a:lnTo>
                    <a:lnTo>
                      <a:pt x="1046" y="308"/>
                    </a:lnTo>
                    <a:lnTo>
                      <a:pt x="1069" y="359"/>
                    </a:lnTo>
                    <a:lnTo>
                      <a:pt x="1088" y="413"/>
                    </a:lnTo>
                    <a:lnTo>
                      <a:pt x="1101" y="469"/>
                    </a:lnTo>
                    <a:lnTo>
                      <a:pt x="1111" y="527"/>
                    </a:lnTo>
                    <a:lnTo>
                      <a:pt x="1114" y="588"/>
                    </a:lnTo>
                    <a:lnTo>
                      <a:pt x="1111" y="647"/>
                    </a:lnTo>
                    <a:lnTo>
                      <a:pt x="1101" y="705"/>
                    </a:lnTo>
                    <a:lnTo>
                      <a:pt x="1088" y="761"/>
                    </a:lnTo>
                    <a:lnTo>
                      <a:pt x="1069" y="815"/>
                    </a:lnTo>
                    <a:lnTo>
                      <a:pt x="1046" y="866"/>
                    </a:lnTo>
                    <a:lnTo>
                      <a:pt x="1018" y="914"/>
                    </a:lnTo>
                    <a:lnTo>
                      <a:pt x="986" y="960"/>
                    </a:lnTo>
                    <a:lnTo>
                      <a:pt x="950" y="1001"/>
                    </a:lnTo>
                    <a:lnTo>
                      <a:pt x="910" y="1040"/>
                    </a:lnTo>
                    <a:lnTo>
                      <a:pt x="867" y="1073"/>
                    </a:lnTo>
                    <a:lnTo>
                      <a:pt x="821" y="1102"/>
                    </a:lnTo>
                    <a:lnTo>
                      <a:pt x="773" y="1127"/>
                    </a:lnTo>
                    <a:lnTo>
                      <a:pt x="721" y="1147"/>
                    </a:lnTo>
                    <a:lnTo>
                      <a:pt x="668" y="1161"/>
                    </a:lnTo>
                    <a:lnTo>
                      <a:pt x="613" y="1171"/>
                    </a:lnTo>
                    <a:lnTo>
                      <a:pt x="557" y="1174"/>
                    </a:lnTo>
                    <a:lnTo>
                      <a:pt x="499" y="1171"/>
                    </a:lnTo>
                    <a:lnTo>
                      <a:pt x="443" y="1161"/>
                    </a:lnTo>
                    <a:lnTo>
                      <a:pt x="390" y="1147"/>
                    </a:lnTo>
                    <a:lnTo>
                      <a:pt x="339" y="1127"/>
                    </a:lnTo>
                    <a:lnTo>
                      <a:pt x="291" y="1102"/>
                    </a:lnTo>
                    <a:lnTo>
                      <a:pt x="244" y="1073"/>
                    </a:lnTo>
                    <a:lnTo>
                      <a:pt x="202" y="1040"/>
                    </a:lnTo>
                    <a:lnTo>
                      <a:pt x="162" y="1001"/>
                    </a:lnTo>
                    <a:lnTo>
                      <a:pt x="126" y="960"/>
                    </a:lnTo>
                    <a:lnTo>
                      <a:pt x="94" y="914"/>
                    </a:lnTo>
                    <a:lnTo>
                      <a:pt x="66" y="866"/>
                    </a:lnTo>
                    <a:lnTo>
                      <a:pt x="43" y="815"/>
                    </a:lnTo>
                    <a:lnTo>
                      <a:pt x="24" y="761"/>
                    </a:lnTo>
                    <a:lnTo>
                      <a:pt x="11" y="705"/>
                    </a:lnTo>
                    <a:lnTo>
                      <a:pt x="2" y="647"/>
                    </a:lnTo>
                    <a:lnTo>
                      <a:pt x="0" y="588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65" name="Freeform 69">
                <a:extLst>
                  <a:ext uri="{FF2B5EF4-FFF2-40B4-BE49-F238E27FC236}">
                    <a16:creationId xmlns:a16="http://schemas.microsoft.com/office/drawing/2014/main" id="{46A386F9-CBD7-8447-EAE9-FBBA1BDE8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3702"/>
                <a:ext cx="70" cy="78"/>
              </a:xfrm>
              <a:custGeom>
                <a:avLst/>
                <a:gdLst>
                  <a:gd name="T0" fmla="*/ 2 w 1114"/>
                  <a:gd name="T1" fmla="*/ 526 h 1173"/>
                  <a:gd name="T2" fmla="*/ 25 w 1114"/>
                  <a:gd name="T3" fmla="*/ 412 h 1173"/>
                  <a:gd name="T4" fmla="*/ 67 w 1114"/>
                  <a:gd name="T5" fmla="*/ 307 h 1173"/>
                  <a:gd name="T6" fmla="*/ 127 w 1114"/>
                  <a:gd name="T7" fmla="*/ 213 h 1173"/>
                  <a:gd name="T8" fmla="*/ 203 w 1114"/>
                  <a:gd name="T9" fmla="*/ 133 h 1173"/>
                  <a:gd name="T10" fmla="*/ 292 w 1114"/>
                  <a:gd name="T11" fmla="*/ 71 h 1173"/>
                  <a:gd name="T12" fmla="*/ 391 w 1114"/>
                  <a:gd name="T13" fmla="*/ 26 h 1173"/>
                  <a:gd name="T14" fmla="*/ 500 w 1114"/>
                  <a:gd name="T15" fmla="*/ 3 h 1173"/>
                  <a:gd name="T16" fmla="*/ 614 w 1114"/>
                  <a:gd name="T17" fmla="*/ 3 h 1173"/>
                  <a:gd name="T18" fmla="*/ 722 w 1114"/>
                  <a:gd name="T19" fmla="*/ 26 h 1173"/>
                  <a:gd name="T20" fmla="*/ 822 w 1114"/>
                  <a:gd name="T21" fmla="*/ 71 h 1173"/>
                  <a:gd name="T22" fmla="*/ 911 w 1114"/>
                  <a:gd name="T23" fmla="*/ 133 h 1173"/>
                  <a:gd name="T24" fmla="*/ 987 w 1114"/>
                  <a:gd name="T25" fmla="*/ 213 h 1173"/>
                  <a:gd name="T26" fmla="*/ 1047 w 1114"/>
                  <a:gd name="T27" fmla="*/ 307 h 1173"/>
                  <a:gd name="T28" fmla="*/ 1089 w 1114"/>
                  <a:gd name="T29" fmla="*/ 412 h 1173"/>
                  <a:gd name="T30" fmla="*/ 1111 w 1114"/>
                  <a:gd name="T31" fmla="*/ 526 h 1173"/>
                  <a:gd name="T32" fmla="*/ 1111 w 1114"/>
                  <a:gd name="T33" fmla="*/ 646 h 1173"/>
                  <a:gd name="T34" fmla="*/ 1089 w 1114"/>
                  <a:gd name="T35" fmla="*/ 761 h 1173"/>
                  <a:gd name="T36" fmla="*/ 1047 w 1114"/>
                  <a:gd name="T37" fmla="*/ 865 h 1173"/>
                  <a:gd name="T38" fmla="*/ 987 w 1114"/>
                  <a:gd name="T39" fmla="*/ 959 h 1173"/>
                  <a:gd name="T40" fmla="*/ 911 w 1114"/>
                  <a:gd name="T41" fmla="*/ 1039 h 1173"/>
                  <a:gd name="T42" fmla="*/ 822 w 1114"/>
                  <a:gd name="T43" fmla="*/ 1102 h 1173"/>
                  <a:gd name="T44" fmla="*/ 722 w 1114"/>
                  <a:gd name="T45" fmla="*/ 1146 h 1173"/>
                  <a:gd name="T46" fmla="*/ 614 w 1114"/>
                  <a:gd name="T47" fmla="*/ 1170 h 1173"/>
                  <a:gd name="T48" fmla="*/ 500 w 1114"/>
                  <a:gd name="T49" fmla="*/ 1170 h 1173"/>
                  <a:gd name="T50" fmla="*/ 391 w 1114"/>
                  <a:gd name="T51" fmla="*/ 1146 h 1173"/>
                  <a:gd name="T52" fmla="*/ 292 w 1114"/>
                  <a:gd name="T53" fmla="*/ 1102 h 1173"/>
                  <a:gd name="T54" fmla="*/ 203 w 1114"/>
                  <a:gd name="T55" fmla="*/ 1039 h 1173"/>
                  <a:gd name="T56" fmla="*/ 127 w 1114"/>
                  <a:gd name="T57" fmla="*/ 959 h 1173"/>
                  <a:gd name="T58" fmla="*/ 67 w 1114"/>
                  <a:gd name="T59" fmla="*/ 865 h 1173"/>
                  <a:gd name="T60" fmla="*/ 25 w 1114"/>
                  <a:gd name="T61" fmla="*/ 761 h 1173"/>
                  <a:gd name="T62" fmla="*/ 2 w 1114"/>
                  <a:gd name="T63" fmla="*/ 646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4" h="1173">
                    <a:moveTo>
                      <a:pt x="0" y="587"/>
                    </a:moveTo>
                    <a:lnTo>
                      <a:pt x="2" y="526"/>
                    </a:lnTo>
                    <a:lnTo>
                      <a:pt x="12" y="469"/>
                    </a:lnTo>
                    <a:lnTo>
                      <a:pt x="25" y="412"/>
                    </a:lnTo>
                    <a:lnTo>
                      <a:pt x="44" y="358"/>
                    </a:lnTo>
                    <a:lnTo>
                      <a:pt x="67" y="307"/>
                    </a:lnTo>
                    <a:lnTo>
                      <a:pt x="94" y="259"/>
                    </a:lnTo>
                    <a:lnTo>
                      <a:pt x="127" y="213"/>
                    </a:lnTo>
                    <a:lnTo>
                      <a:pt x="163" y="172"/>
                    </a:lnTo>
                    <a:lnTo>
                      <a:pt x="203" y="133"/>
                    </a:lnTo>
                    <a:lnTo>
                      <a:pt x="245" y="100"/>
                    </a:lnTo>
                    <a:lnTo>
                      <a:pt x="292" y="71"/>
                    </a:lnTo>
                    <a:lnTo>
                      <a:pt x="340" y="46"/>
                    </a:lnTo>
                    <a:lnTo>
                      <a:pt x="391" y="26"/>
                    </a:lnTo>
                    <a:lnTo>
                      <a:pt x="444" y="12"/>
                    </a:lnTo>
                    <a:lnTo>
                      <a:pt x="500" y="3"/>
                    </a:lnTo>
                    <a:lnTo>
                      <a:pt x="557" y="0"/>
                    </a:lnTo>
                    <a:lnTo>
                      <a:pt x="614" y="3"/>
                    </a:lnTo>
                    <a:lnTo>
                      <a:pt x="669" y="12"/>
                    </a:lnTo>
                    <a:lnTo>
                      <a:pt x="722" y="26"/>
                    </a:lnTo>
                    <a:lnTo>
                      <a:pt x="774" y="46"/>
                    </a:lnTo>
                    <a:lnTo>
                      <a:pt x="822" y="71"/>
                    </a:lnTo>
                    <a:lnTo>
                      <a:pt x="868" y="100"/>
                    </a:lnTo>
                    <a:lnTo>
                      <a:pt x="911" y="133"/>
                    </a:lnTo>
                    <a:lnTo>
                      <a:pt x="951" y="172"/>
                    </a:lnTo>
                    <a:lnTo>
                      <a:pt x="987" y="213"/>
                    </a:lnTo>
                    <a:lnTo>
                      <a:pt x="1018" y="259"/>
                    </a:lnTo>
                    <a:lnTo>
                      <a:pt x="1047" y="307"/>
                    </a:lnTo>
                    <a:lnTo>
                      <a:pt x="1070" y="358"/>
                    </a:lnTo>
                    <a:lnTo>
                      <a:pt x="1089" y="412"/>
                    </a:lnTo>
                    <a:lnTo>
                      <a:pt x="1102" y="469"/>
                    </a:lnTo>
                    <a:lnTo>
                      <a:pt x="1111" y="526"/>
                    </a:lnTo>
                    <a:lnTo>
                      <a:pt x="1114" y="587"/>
                    </a:lnTo>
                    <a:lnTo>
                      <a:pt x="1111" y="646"/>
                    </a:lnTo>
                    <a:lnTo>
                      <a:pt x="1102" y="705"/>
                    </a:lnTo>
                    <a:lnTo>
                      <a:pt x="1089" y="761"/>
                    </a:lnTo>
                    <a:lnTo>
                      <a:pt x="1070" y="814"/>
                    </a:lnTo>
                    <a:lnTo>
                      <a:pt x="1047" y="865"/>
                    </a:lnTo>
                    <a:lnTo>
                      <a:pt x="1018" y="914"/>
                    </a:lnTo>
                    <a:lnTo>
                      <a:pt x="987" y="959"/>
                    </a:lnTo>
                    <a:lnTo>
                      <a:pt x="951" y="1000"/>
                    </a:lnTo>
                    <a:lnTo>
                      <a:pt x="911" y="1039"/>
                    </a:lnTo>
                    <a:lnTo>
                      <a:pt x="868" y="1073"/>
                    </a:lnTo>
                    <a:lnTo>
                      <a:pt x="822" y="1102"/>
                    </a:lnTo>
                    <a:lnTo>
                      <a:pt x="774" y="1126"/>
                    </a:lnTo>
                    <a:lnTo>
                      <a:pt x="722" y="1146"/>
                    </a:lnTo>
                    <a:lnTo>
                      <a:pt x="669" y="1160"/>
                    </a:lnTo>
                    <a:lnTo>
                      <a:pt x="614" y="1170"/>
                    </a:lnTo>
                    <a:lnTo>
                      <a:pt x="557" y="1173"/>
                    </a:lnTo>
                    <a:lnTo>
                      <a:pt x="500" y="1170"/>
                    </a:lnTo>
                    <a:lnTo>
                      <a:pt x="444" y="1160"/>
                    </a:lnTo>
                    <a:lnTo>
                      <a:pt x="391" y="1146"/>
                    </a:lnTo>
                    <a:lnTo>
                      <a:pt x="340" y="1126"/>
                    </a:lnTo>
                    <a:lnTo>
                      <a:pt x="292" y="1102"/>
                    </a:lnTo>
                    <a:lnTo>
                      <a:pt x="245" y="1073"/>
                    </a:lnTo>
                    <a:lnTo>
                      <a:pt x="203" y="1039"/>
                    </a:lnTo>
                    <a:lnTo>
                      <a:pt x="163" y="1000"/>
                    </a:lnTo>
                    <a:lnTo>
                      <a:pt x="127" y="959"/>
                    </a:lnTo>
                    <a:lnTo>
                      <a:pt x="94" y="914"/>
                    </a:lnTo>
                    <a:lnTo>
                      <a:pt x="67" y="865"/>
                    </a:lnTo>
                    <a:lnTo>
                      <a:pt x="44" y="814"/>
                    </a:lnTo>
                    <a:lnTo>
                      <a:pt x="25" y="761"/>
                    </a:lnTo>
                    <a:lnTo>
                      <a:pt x="12" y="705"/>
                    </a:lnTo>
                    <a:lnTo>
                      <a:pt x="2" y="646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5766" name="Freeform 70">
                <a:extLst>
                  <a:ext uri="{FF2B5EF4-FFF2-40B4-BE49-F238E27FC236}">
                    <a16:creationId xmlns:a16="http://schemas.microsoft.com/office/drawing/2014/main" id="{0B88759A-768C-4E17-A73F-D1D0D2BD8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7" y="3436"/>
                <a:ext cx="69" cy="78"/>
              </a:xfrm>
              <a:custGeom>
                <a:avLst/>
                <a:gdLst>
                  <a:gd name="T0" fmla="*/ 2 w 1114"/>
                  <a:gd name="T1" fmla="*/ 526 h 1173"/>
                  <a:gd name="T2" fmla="*/ 24 w 1114"/>
                  <a:gd name="T3" fmla="*/ 411 h 1173"/>
                  <a:gd name="T4" fmla="*/ 67 w 1114"/>
                  <a:gd name="T5" fmla="*/ 307 h 1173"/>
                  <a:gd name="T6" fmla="*/ 126 w 1114"/>
                  <a:gd name="T7" fmla="*/ 213 h 1173"/>
                  <a:gd name="T8" fmla="*/ 202 w 1114"/>
                  <a:gd name="T9" fmla="*/ 133 h 1173"/>
                  <a:gd name="T10" fmla="*/ 291 w 1114"/>
                  <a:gd name="T11" fmla="*/ 70 h 1173"/>
                  <a:gd name="T12" fmla="*/ 390 w 1114"/>
                  <a:gd name="T13" fmla="*/ 26 h 1173"/>
                  <a:gd name="T14" fmla="*/ 499 w 1114"/>
                  <a:gd name="T15" fmla="*/ 2 h 1173"/>
                  <a:gd name="T16" fmla="*/ 614 w 1114"/>
                  <a:gd name="T17" fmla="*/ 2 h 1173"/>
                  <a:gd name="T18" fmla="*/ 722 w 1114"/>
                  <a:gd name="T19" fmla="*/ 26 h 1173"/>
                  <a:gd name="T20" fmla="*/ 822 w 1114"/>
                  <a:gd name="T21" fmla="*/ 70 h 1173"/>
                  <a:gd name="T22" fmla="*/ 911 w 1114"/>
                  <a:gd name="T23" fmla="*/ 133 h 1173"/>
                  <a:gd name="T24" fmla="*/ 987 w 1114"/>
                  <a:gd name="T25" fmla="*/ 213 h 1173"/>
                  <a:gd name="T26" fmla="*/ 1046 w 1114"/>
                  <a:gd name="T27" fmla="*/ 307 h 1173"/>
                  <a:gd name="T28" fmla="*/ 1089 w 1114"/>
                  <a:gd name="T29" fmla="*/ 411 h 1173"/>
                  <a:gd name="T30" fmla="*/ 1111 w 1114"/>
                  <a:gd name="T31" fmla="*/ 526 h 1173"/>
                  <a:gd name="T32" fmla="*/ 1111 w 1114"/>
                  <a:gd name="T33" fmla="*/ 646 h 1173"/>
                  <a:gd name="T34" fmla="*/ 1089 w 1114"/>
                  <a:gd name="T35" fmla="*/ 760 h 1173"/>
                  <a:gd name="T36" fmla="*/ 1046 w 1114"/>
                  <a:gd name="T37" fmla="*/ 865 h 1173"/>
                  <a:gd name="T38" fmla="*/ 987 w 1114"/>
                  <a:gd name="T39" fmla="*/ 959 h 1173"/>
                  <a:gd name="T40" fmla="*/ 911 w 1114"/>
                  <a:gd name="T41" fmla="*/ 1039 h 1173"/>
                  <a:gd name="T42" fmla="*/ 822 w 1114"/>
                  <a:gd name="T43" fmla="*/ 1101 h 1173"/>
                  <a:gd name="T44" fmla="*/ 722 w 1114"/>
                  <a:gd name="T45" fmla="*/ 1146 h 1173"/>
                  <a:gd name="T46" fmla="*/ 614 w 1114"/>
                  <a:gd name="T47" fmla="*/ 1169 h 1173"/>
                  <a:gd name="T48" fmla="*/ 499 w 1114"/>
                  <a:gd name="T49" fmla="*/ 1169 h 1173"/>
                  <a:gd name="T50" fmla="*/ 390 w 1114"/>
                  <a:gd name="T51" fmla="*/ 1146 h 1173"/>
                  <a:gd name="T52" fmla="*/ 291 w 1114"/>
                  <a:gd name="T53" fmla="*/ 1101 h 1173"/>
                  <a:gd name="T54" fmla="*/ 202 w 1114"/>
                  <a:gd name="T55" fmla="*/ 1039 h 1173"/>
                  <a:gd name="T56" fmla="*/ 126 w 1114"/>
                  <a:gd name="T57" fmla="*/ 959 h 1173"/>
                  <a:gd name="T58" fmla="*/ 67 w 1114"/>
                  <a:gd name="T59" fmla="*/ 865 h 1173"/>
                  <a:gd name="T60" fmla="*/ 24 w 1114"/>
                  <a:gd name="T61" fmla="*/ 760 h 1173"/>
                  <a:gd name="T62" fmla="*/ 2 w 1114"/>
                  <a:gd name="T63" fmla="*/ 646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4" h="1173">
                    <a:moveTo>
                      <a:pt x="0" y="586"/>
                    </a:moveTo>
                    <a:lnTo>
                      <a:pt x="2" y="526"/>
                    </a:lnTo>
                    <a:lnTo>
                      <a:pt x="11" y="467"/>
                    </a:lnTo>
                    <a:lnTo>
                      <a:pt x="24" y="411"/>
                    </a:lnTo>
                    <a:lnTo>
                      <a:pt x="44" y="358"/>
                    </a:lnTo>
                    <a:lnTo>
                      <a:pt x="67" y="307"/>
                    </a:lnTo>
                    <a:lnTo>
                      <a:pt x="94" y="258"/>
                    </a:lnTo>
                    <a:lnTo>
                      <a:pt x="126" y="213"/>
                    </a:lnTo>
                    <a:lnTo>
                      <a:pt x="163" y="172"/>
                    </a:lnTo>
                    <a:lnTo>
                      <a:pt x="202" y="133"/>
                    </a:lnTo>
                    <a:lnTo>
                      <a:pt x="245" y="99"/>
                    </a:lnTo>
                    <a:lnTo>
                      <a:pt x="291" y="70"/>
                    </a:lnTo>
                    <a:lnTo>
                      <a:pt x="340" y="46"/>
                    </a:lnTo>
                    <a:lnTo>
                      <a:pt x="390" y="26"/>
                    </a:lnTo>
                    <a:lnTo>
                      <a:pt x="444" y="12"/>
                    </a:lnTo>
                    <a:lnTo>
                      <a:pt x="499" y="2"/>
                    </a:lnTo>
                    <a:lnTo>
                      <a:pt x="557" y="0"/>
                    </a:lnTo>
                    <a:lnTo>
                      <a:pt x="614" y="2"/>
                    </a:lnTo>
                    <a:lnTo>
                      <a:pt x="668" y="12"/>
                    </a:lnTo>
                    <a:lnTo>
                      <a:pt x="722" y="26"/>
                    </a:lnTo>
                    <a:lnTo>
                      <a:pt x="773" y="46"/>
                    </a:lnTo>
                    <a:lnTo>
                      <a:pt x="822" y="70"/>
                    </a:lnTo>
                    <a:lnTo>
                      <a:pt x="867" y="99"/>
                    </a:lnTo>
                    <a:lnTo>
                      <a:pt x="911" y="133"/>
                    </a:lnTo>
                    <a:lnTo>
                      <a:pt x="950" y="172"/>
                    </a:lnTo>
                    <a:lnTo>
                      <a:pt x="987" y="213"/>
                    </a:lnTo>
                    <a:lnTo>
                      <a:pt x="1018" y="258"/>
                    </a:lnTo>
                    <a:lnTo>
                      <a:pt x="1046" y="307"/>
                    </a:lnTo>
                    <a:lnTo>
                      <a:pt x="1070" y="358"/>
                    </a:lnTo>
                    <a:lnTo>
                      <a:pt x="1089" y="411"/>
                    </a:lnTo>
                    <a:lnTo>
                      <a:pt x="1102" y="467"/>
                    </a:lnTo>
                    <a:lnTo>
                      <a:pt x="1111" y="526"/>
                    </a:lnTo>
                    <a:lnTo>
                      <a:pt x="1114" y="586"/>
                    </a:lnTo>
                    <a:lnTo>
                      <a:pt x="1111" y="646"/>
                    </a:lnTo>
                    <a:lnTo>
                      <a:pt x="1102" y="703"/>
                    </a:lnTo>
                    <a:lnTo>
                      <a:pt x="1089" y="760"/>
                    </a:lnTo>
                    <a:lnTo>
                      <a:pt x="1070" y="814"/>
                    </a:lnTo>
                    <a:lnTo>
                      <a:pt x="1046" y="865"/>
                    </a:lnTo>
                    <a:lnTo>
                      <a:pt x="1018" y="913"/>
                    </a:lnTo>
                    <a:lnTo>
                      <a:pt x="987" y="959"/>
                    </a:lnTo>
                    <a:lnTo>
                      <a:pt x="950" y="1000"/>
                    </a:lnTo>
                    <a:lnTo>
                      <a:pt x="911" y="1039"/>
                    </a:lnTo>
                    <a:lnTo>
                      <a:pt x="867" y="1072"/>
                    </a:lnTo>
                    <a:lnTo>
                      <a:pt x="822" y="1101"/>
                    </a:lnTo>
                    <a:lnTo>
                      <a:pt x="773" y="1126"/>
                    </a:lnTo>
                    <a:lnTo>
                      <a:pt x="722" y="1146"/>
                    </a:lnTo>
                    <a:lnTo>
                      <a:pt x="668" y="1160"/>
                    </a:lnTo>
                    <a:lnTo>
                      <a:pt x="614" y="1169"/>
                    </a:lnTo>
                    <a:lnTo>
                      <a:pt x="557" y="1173"/>
                    </a:lnTo>
                    <a:lnTo>
                      <a:pt x="499" y="1169"/>
                    </a:lnTo>
                    <a:lnTo>
                      <a:pt x="444" y="1160"/>
                    </a:lnTo>
                    <a:lnTo>
                      <a:pt x="390" y="1146"/>
                    </a:lnTo>
                    <a:lnTo>
                      <a:pt x="340" y="1126"/>
                    </a:lnTo>
                    <a:lnTo>
                      <a:pt x="291" y="1101"/>
                    </a:lnTo>
                    <a:lnTo>
                      <a:pt x="245" y="1072"/>
                    </a:lnTo>
                    <a:lnTo>
                      <a:pt x="202" y="1039"/>
                    </a:lnTo>
                    <a:lnTo>
                      <a:pt x="163" y="1000"/>
                    </a:lnTo>
                    <a:lnTo>
                      <a:pt x="126" y="959"/>
                    </a:lnTo>
                    <a:lnTo>
                      <a:pt x="94" y="913"/>
                    </a:lnTo>
                    <a:lnTo>
                      <a:pt x="67" y="865"/>
                    </a:lnTo>
                    <a:lnTo>
                      <a:pt x="44" y="814"/>
                    </a:lnTo>
                    <a:lnTo>
                      <a:pt x="24" y="760"/>
                    </a:lnTo>
                    <a:lnTo>
                      <a:pt x="11" y="703"/>
                    </a:lnTo>
                    <a:lnTo>
                      <a:pt x="2" y="646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FFFF99"/>
              </a:solidFill>
              <a:ln w="7938">
                <a:solidFill>
                  <a:srgbClr val="09185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</p:grpSp>
        <p:sp>
          <p:nvSpPr>
            <p:cNvPr id="285767" name="Text Box 71">
              <a:extLst>
                <a:ext uri="{FF2B5EF4-FFF2-40B4-BE49-F238E27FC236}">
                  <a16:creationId xmlns:a16="http://schemas.microsoft.com/office/drawing/2014/main" id="{0559CB42-BF28-1FEF-9E96-0D3062BCE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3834"/>
              <a:ext cx="15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fr-BE" altLang="fr-FR" sz="1800" i="1">
                  <a:latin typeface="Verdana" panose="020B0604030504040204" pitchFamily="34" charset="0"/>
                  <a:cs typeface="Times New Roman" panose="02020603050405020304" pitchFamily="18" charset="0"/>
                </a:rPr>
                <a:t>Protéine</a:t>
              </a:r>
              <a:endParaRPr lang="fr-FR" altLang="fr-FR" sz="1800" i="1">
                <a:latin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5768" name="AutoShape 72">
              <a:extLst>
                <a:ext uri="{FF2B5EF4-FFF2-40B4-BE49-F238E27FC236}">
                  <a16:creationId xmlns:a16="http://schemas.microsoft.com/office/drawing/2014/main" id="{EC14D176-6FC5-CE7A-6E48-CEE4CB67C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885"/>
              <a:ext cx="272" cy="454"/>
            </a:xfrm>
            <a:prstGeom prst="downArrow">
              <a:avLst>
                <a:gd name="adj1" fmla="val 50000"/>
                <a:gd name="adj2" fmla="val 41728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fr-BE" altLang="fr-FR" sz="1800">
                <a:latin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5769" name="Text Box 73">
              <a:extLst>
                <a:ext uri="{FF2B5EF4-FFF2-40B4-BE49-F238E27FC236}">
                  <a16:creationId xmlns:a16="http://schemas.microsoft.com/office/drawing/2014/main" id="{83616E08-939F-FA08-B1EF-BCB49B1225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2894"/>
              <a:ext cx="2268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fr-BE" altLang="fr-FR" sz="1800" b="1">
                  <a:latin typeface="Verdana" panose="020B0604030504040204" pitchFamily="34" charset="0"/>
                  <a:cs typeface="Times New Roman" panose="02020603050405020304" pitchFamily="18" charset="0"/>
                </a:rPr>
                <a:t>Traduction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fr-BE" altLang="fr-FR" sz="1800">
                  <a:latin typeface="Verdana" panose="020B0604030504040204" pitchFamily="34" charset="0"/>
                  <a:cs typeface="Times New Roman" panose="02020603050405020304" pitchFamily="18" charset="0"/>
                </a:rPr>
                <a:t>(Ribosomes)</a:t>
              </a:r>
            </a:p>
          </p:txBody>
        </p:sp>
      </p:grpSp>
      <p:sp>
        <p:nvSpPr>
          <p:cNvPr id="285770" name="Text Box 74">
            <a:extLst>
              <a:ext uri="{FF2B5EF4-FFF2-40B4-BE49-F238E27FC236}">
                <a16:creationId xmlns:a16="http://schemas.microsoft.com/office/drawing/2014/main" id="{50B5A708-2935-0788-9C71-14FA4AA69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2060575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BE" altLang="fr-FR" sz="1800" i="1">
                <a:latin typeface="Verdana" panose="020B0604030504040204" pitchFamily="34" charset="0"/>
                <a:cs typeface="Times New Roman" panose="02020603050405020304" pitchFamily="18" charset="0"/>
              </a:rPr>
              <a:t>Gène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92C0B44-F7F4-067C-4D6E-B931D8DDECB2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333375"/>
            <a:ext cx="7696200" cy="1066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fr-FR" altLang="fr-FR"/>
              <a:t>Du gène à la protéine</a:t>
            </a:r>
            <a:endParaRPr lang="fr-FR" alt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04613934-16EB-E649-860B-E8A1CFDCA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BCB2-EE8C-4A80-80EF-E97719D5C471}" type="slidenum">
              <a:rPr lang="fr-FR" altLang="fr-FR"/>
              <a:pPr/>
              <a:t>15</a:t>
            </a:fld>
            <a:endParaRPr lang="fr-FR" altLang="fr-FR"/>
          </a:p>
        </p:txBody>
      </p:sp>
      <p:sp>
        <p:nvSpPr>
          <p:cNvPr id="268290" name="Rectangle 2">
            <a:extLst>
              <a:ext uri="{FF2B5EF4-FFF2-40B4-BE49-F238E27FC236}">
                <a16:creationId xmlns:a16="http://schemas.microsoft.com/office/drawing/2014/main" id="{FE717420-A06B-0C73-3A4A-3AB8C7F3EA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Du gène à la protéine</a:t>
            </a:r>
          </a:p>
        </p:txBody>
      </p:sp>
      <p:pic>
        <p:nvPicPr>
          <p:cNvPr id="268292" name="Picture 4">
            <a:extLst>
              <a:ext uri="{FF2B5EF4-FFF2-40B4-BE49-F238E27FC236}">
                <a16:creationId xmlns:a16="http://schemas.microsoft.com/office/drawing/2014/main" id="{B1FA8AD5-E625-13E9-F61D-3B46D29D5B1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2075" y="1703388"/>
            <a:ext cx="3879850" cy="5038725"/>
          </a:xfrm>
          <a:noFill/>
          <a:ln/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57AED118-0E87-6392-7158-7C94E34E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EC06-5F87-447B-B459-D3E7483FBA74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300034" name="Rectangle 2">
            <a:extLst>
              <a:ext uri="{FF2B5EF4-FFF2-40B4-BE49-F238E27FC236}">
                <a16:creationId xmlns:a16="http://schemas.microsoft.com/office/drawing/2014/main" id="{9B3497C0-A0D4-9638-1842-FEA676E98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sz="4000"/>
              <a:t>Comprendre les mécanismes</a:t>
            </a:r>
            <a:br>
              <a:rPr lang="fr-BE" altLang="fr-FR" sz="4000"/>
            </a:br>
            <a:r>
              <a:rPr lang="fr-BE" altLang="fr-FR" sz="4000"/>
              <a:t>de la maladie</a:t>
            </a:r>
            <a:endParaRPr lang="fr-FR" altLang="fr-FR" sz="4000"/>
          </a:p>
        </p:txBody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F22BB5DA-CE19-851C-BA5D-6C76A6384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42925" indent="-542925"/>
            <a:endParaRPr lang="fr-FR" altLang="fr-FR"/>
          </a:p>
        </p:txBody>
      </p:sp>
      <p:pic>
        <p:nvPicPr>
          <p:cNvPr id="300036" name="Picture 4">
            <a:extLst>
              <a:ext uri="{FF2B5EF4-FFF2-40B4-BE49-F238E27FC236}">
                <a16:creationId xmlns:a16="http://schemas.microsoft.com/office/drawing/2014/main" id="{CA289AE0-C444-CCAF-FAEE-29D4E9989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773238"/>
            <a:ext cx="7427913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0D7B77E-7164-4395-3FA7-08FEE85B7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5D7F-A533-41AD-9867-44D989337532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288770" name="Rectangle 2">
            <a:extLst>
              <a:ext uri="{FF2B5EF4-FFF2-40B4-BE49-F238E27FC236}">
                <a16:creationId xmlns:a16="http://schemas.microsoft.com/office/drawing/2014/main" id="{505AA65E-91DE-46D3-364F-CFEFB916F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3375" y="2308225"/>
            <a:ext cx="8342313" cy="3352800"/>
          </a:xfrm>
        </p:spPr>
        <p:txBody>
          <a:bodyPr/>
          <a:lstStyle/>
          <a:p>
            <a:pPr>
              <a:buFont typeface="Wingdings" panose="05000000000000000000" pitchFamily="2" charset="2"/>
              <a:buAutoNum type="arabicPeriod"/>
            </a:pPr>
            <a:r>
              <a:rPr lang="fr-BE" altLang="fr-FR" sz="1600" b="1" dirty="0">
                <a:latin typeface="Verdana" panose="020B0604030504040204" pitchFamily="34" charset="0"/>
              </a:rPr>
              <a:t>Mutation non-sens ou stop</a:t>
            </a:r>
            <a:br>
              <a:rPr lang="fr-BE" altLang="fr-FR" sz="1600" b="1" dirty="0">
                <a:latin typeface="Verdana" panose="020B0604030504040204" pitchFamily="34" charset="0"/>
              </a:rPr>
            </a:br>
            <a:r>
              <a:rPr lang="fr-BE" altLang="fr-FR" sz="1600" b="1" dirty="0">
                <a:latin typeface="Verdana" panose="020B0604030504040204" pitchFamily="34" charset="0"/>
                <a:sym typeface="Wingdings" panose="05000000000000000000" pitchFamily="2" charset="2"/>
              </a:rPr>
              <a:t> protéine absente</a:t>
            </a:r>
            <a:br>
              <a:rPr lang="fr-BE" altLang="fr-FR" sz="1600" b="1" dirty="0">
                <a:latin typeface="Verdana" panose="020B0604030504040204" pitchFamily="34" charset="0"/>
                <a:sym typeface="Wingdings" panose="05000000000000000000" pitchFamily="2" charset="2"/>
              </a:rPr>
            </a:br>
            <a:endParaRPr lang="fr-BE" altLang="fr-FR" sz="1600" b="1" dirty="0"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AutoNum type="arabicPeriod"/>
            </a:pPr>
            <a:r>
              <a:rPr lang="fr-BE" altLang="fr-FR" sz="1600" b="1" dirty="0">
                <a:latin typeface="Verdana" panose="020B0604030504040204" pitchFamily="34" charset="0"/>
              </a:rPr>
              <a:t>Mutation faux-sens</a:t>
            </a:r>
            <a:br>
              <a:rPr lang="fr-BE" altLang="fr-FR" sz="1600" b="1" dirty="0">
                <a:latin typeface="Verdana" panose="020B0604030504040204" pitchFamily="34" charset="0"/>
              </a:rPr>
            </a:br>
            <a:r>
              <a:rPr lang="fr-BE" altLang="fr-FR" sz="1600" b="1" dirty="0">
                <a:latin typeface="Verdana" panose="020B0604030504040204" pitchFamily="34" charset="0"/>
                <a:sym typeface="Wingdings" panose="05000000000000000000" pitchFamily="2" charset="2"/>
              </a:rPr>
              <a:t> protéine anormale</a:t>
            </a:r>
            <a:br>
              <a:rPr lang="fr-BE" altLang="fr-FR" sz="1600" dirty="0">
                <a:latin typeface="Verdana" panose="020B0604030504040204" pitchFamily="34" charset="0"/>
                <a:sym typeface="Wingdings" panose="05000000000000000000" pitchFamily="2" charset="2"/>
              </a:rPr>
            </a:br>
            <a:endParaRPr lang="fr-BE" altLang="fr-FR" sz="1600" dirty="0">
              <a:latin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AutoNum type="arabicPeriod"/>
            </a:pPr>
            <a:r>
              <a:rPr lang="fr-BE" altLang="fr-FR" sz="1600" b="1" dirty="0">
                <a:latin typeface="Verdana" panose="020B0604030504040204" pitchFamily="34" charset="0"/>
              </a:rPr>
              <a:t>Mutation décalant le cadre de lecture</a:t>
            </a:r>
            <a:br>
              <a:rPr lang="fr-BE" altLang="fr-FR" sz="1600" dirty="0">
                <a:latin typeface="Verdana" panose="020B0604030504040204" pitchFamily="34" charset="0"/>
              </a:rPr>
            </a:br>
            <a:r>
              <a:rPr lang="fr-BE" altLang="fr-FR" sz="1600" b="1" dirty="0">
                <a:latin typeface="Verdana" panose="020B0604030504040204" pitchFamily="34" charset="0"/>
                <a:sym typeface="Wingdings" panose="05000000000000000000" pitchFamily="2" charset="2"/>
              </a:rPr>
              <a:t> protéine anormale</a:t>
            </a:r>
            <a:br>
              <a:rPr lang="fr-BE" altLang="fr-FR" sz="1600" b="1" dirty="0">
                <a:latin typeface="Verdana" panose="020B0604030504040204" pitchFamily="34" charset="0"/>
                <a:sym typeface="Wingdings" panose="05000000000000000000" pitchFamily="2" charset="2"/>
              </a:rPr>
            </a:br>
            <a:endParaRPr lang="fr-BE" altLang="fr-FR" sz="1600" b="1" dirty="0">
              <a:latin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AutoNum type="arabicPeriod"/>
            </a:pPr>
            <a:r>
              <a:rPr lang="fr-BE" altLang="fr-FR" sz="2400" b="1" dirty="0">
                <a:solidFill>
                  <a:srgbClr val="FFFF00"/>
                </a:solidFill>
                <a:latin typeface="Verdana" panose="020B0604030504040204" pitchFamily="34" charset="0"/>
              </a:rPr>
              <a:t>Mutation perturbant l’épissage</a:t>
            </a:r>
            <a:r>
              <a:rPr lang="fr-BE" altLang="fr-FR" sz="2400" dirty="0">
                <a:solidFill>
                  <a:srgbClr val="FFFF00"/>
                </a:solidFill>
                <a:latin typeface="Verdana" panose="020B0604030504040204" pitchFamily="34" charset="0"/>
              </a:rPr>
              <a:t> </a:t>
            </a:r>
            <a:r>
              <a:rPr lang="fr-BE" altLang="fr-FR" sz="2400" b="1" dirty="0">
                <a:solidFill>
                  <a:srgbClr val="FFFF00"/>
                </a:solidFill>
                <a:latin typeface="Verdana" panose="020B0604030504040204" pitchFamily="34" charset="0"/>
              </a:rPr>
              <a:t>d’autres ARN</a:t>
            </a:r>
            <a:br>
              <a:rPr lang="fr-BE" altLang="fr-FR" sz="2400" dirty="0">
                <a:solidFill>
                  <a:srgbClr val="FFFF00"/>
                </a:solidFill>
                <a:latin typeface="Verdana" panose="020B0604030504040204" pitchFamily="34" charset="0"/>
              </a:rPr>
            </a:br>
            <a:r>
              <a:rPr lang="fr-BE" altLang="fr-FR" sz="2400" b="1" dirty="0">
                <a:solidFill>
                  <a:srgbClr val="FFFF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 protéine diminuée ou absente</a:t>
            </a:r>
          </a:p>
          <a:p>
            <a:pPr>
              <a:buFont typeface="Wingdings" panose="05000000000000000000" pitchFamily="2" charset="2"/>
              <a:buNone/>
            </a:pPr>
            <a:endParaRPr lang="fr-FR" altLang="fr-FR" sz="2400" b="1" dirty="0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288771" name="Rectangle 3">
            <a:extLst>
              <a:ext uri="{FF2B5EF4-FFF2-40B4-BE49-F238E27FC236}">
                <a16:creationId xmlns:a16="http://schemas.microsoft.com/office/drawing/2014/main" id="{0165F1A5-6FD5-1247-21A9-79D5A105B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303526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fr-FR" dirty="0">
                <a:solidFill>
                  <a:schemeClr val="tx1"/>
                </a:solidFill>
              </a:rPr>
              <a:t>Les </a:t>
            </a:r>
            <a:r>
              <a:rPr lang="en-US" altLang="fr-FR" dirty="0" err="1">
                <a:solidFill>
                  <a:schemeClr val="tx1"/>
                </a:solidFill>
              </a:rPr>
              <a:t>Conséquences</a:t>
            </a:r>
            <a:r>
              <a:rPr lang="en-US" altLang="fr-FR" dirty="0">
                <a:solidFill>
                  <a:schemeClr val="tx1"/>
                </a:solidFill>
              </a:rPr>
              <a:t> des Mutations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4B652E3A-942A-3EDA-0683-5F0E4D5E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8886-E56B-4231-AD86-24AC629019F9}" type="slidenum">
              <a:rPr lang="fr-FR" altLang="fr-FR"/>
              <a:pPr/>
              <a:t>18</a:t>
            </a:fld>
            <a:endParaRPr lang="fr-FR" altLang="fr-FR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EC51D46C-9C65-D669-47A4-9C3EECC9D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sz="4000"/>
              <a:t>Mécanisme moléculaire de la maladie de Steinert</a:t>
            </a:r>
            <a:endParaRPr lang="fr-FR" altLang="fr-FR" sz="4000"/>
          </a:p>
        </p:txBody>
      </p:sp>
      <p:sp>
        <p:nvSpPr>
          <p:cNvPr id="267271" name="AutoShape 7">
            <a:extLst>
              <a:ext uri="{FF2B5EF4-FFF2-40B4-BE49-F238E27FC236}">
                <a16:creationId xmlns:a16="http://schemas.microsoft.com/office/drawing/2014/main" id="{055E68CF-98A1-6256-07FE-045E4BE53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2425700"/>
            <a:ext cx="5145087" cy="1955800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38100" cap="sq" algn="ctr">
            <a:solidFill>
              <a:srgbClr val="0099FF"/>
            </a:solidFill>
            <a:round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180975" indent="-1809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BE" altLang="fr-FR" sz="1800">
                <a:latin typeface="Verdana" panose="020B0604030504040204" pitchFamily="34" charset="0"/>
              </a:rPr>
              <a:t>Altération de l’expression d’autres gènes</a:t>
            </a:r>
          </a:p>
          <a:p>
            <a:r>
              <a:rPr lang="fr-BE" altLang="fr-FR" sz="1800">
                <a:latin typeface="Verdana" panose="020B0604030504040204" pitchFamily="34" charset="0"/>
              </a:rPr>
              <a:t>qui pourraient expliquer certains</a:t>
            </a:r>
          </a:p>
          <a:p>
            <a:r>
              <a:rPr lang="fr-BE" altLang="fr-FR" sz="1800">
                <a:latin typeface="Verdana" panose="020B0604030504040204" pitchFamily="34" charset="0"/>
              </a:rPr>
              <a:t>symptômes</a:t>
            </a:r>
          </a:p>
          <a:p>
            <a:r>
              <a:rPr lang="fr-BE" altLang="fr-FR" sz="1800">
                <a:latin typeface="Verdana" panose="020B0604030504040204" pitchFamily="34" charset="0"/>
              </a:rPr>
              <a:t>Canal Chlore </a:t>
            </a:r>
            <a:r>
              <a:rPr lang="fr-BE" altLang="fr-FR" sz="1800">
                <a:latin typeface="Verdana" panose="020B0604030504040204" pitchFamily="34" charset="0"/>
                <a:sym typeface="Wingdings" panose="05000000000000000000" pitchFamily="2" charset="2"/>
              </a:rPr>
              <a:t> Myotonie</a:t>
            </a:r>
          </a:p>
          <a:p>
            <a:r>
              <a:rPr lang="fr-BE" altLang="fr-FR" sz="1800">
                <a:latin typeface="Verdana" panose="020B0604030504040204" pitchFamily="34" charset="0"/>
              </a:rPr>
              <a:t>- Récepteur de l’insuline &gt; insensibilité à l’insuline</a:t>
            </a:r>
            <a:endParaRPr lang="fr-FR" altLang="fr-FR" sz="1800">
              <a:latin typeface="Verdana" panose="020B0604030504040204" pitchFamily="34" charset="0"/>
            </a:endParaRPr>
          </a:p>
        </p:txBody>
      </p:sp>
      <p:sp>
        <p:nvSpPr>
          <p:cNvPr id="267275" name="Line 11">
            <a:extLst>
              <a:ext uri="{FF2B5EF4-FFF2-40B4-BE49-F238E27FC236}">
                <a16:creationId xmlns:a16="http://schemas.microsoft.com/office/drawing/2014/main" id="{7FA47B59-17AA-AC06-B957-A10C15D1B4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6688" y="4349750"/>
            <a:ext cx="0" cy="649288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267277" name="Picture 13">
            <a:extLst>
              <a:ext uri="{FF2B5EF4-FFF2-40B4-BE49-F238E27FC236}">
                <a16:creationId xmlns:a16="http://schemas.microsoft.com/office/drawing/2014/main" id="{D87B5799-497A-F5ED-C29F-45CBD15B0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804988"/>
            <a:ext cx="3711575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7278" name="Oval 14">
            <a:extLst>
              <a:ext uri="{FF2B5EF4-FFF2-40B4-BE49-F238E27FC236}">
                <a16:creationId xmlns:a16="http://schemas.microsoft.com/office/drawing/2014/main" id="{531A2DE6-690B-766C-CDA6-B8ACDB423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13" y="4579938"/>
            <a:ext cx="1298575" cy="793750"/>
          </a:xfrm>
          <a:prstGeom prst="ellips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67274" name="Line 10">
            <a:extLst>
              <a:ext uri="{FF2B5EF4-FFF2-40B4-BE49-F238E27FC236}">
                <a16:creationId xmlns:a16="http://schemas.microsoft.com/office/drawing/2014/main" id="{AADABEF9-D408-798D-18D7-8EA0587BFD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3938" y="5008563"/>
            <a:ext cx="295275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C1B259D1-2257-DCF0-2997-FA8D6AC37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DDBF-BCA2-4D08-8B92-F144E7A6ACF1}" type="slidenum">
              <a:rPr lang="fr-FR" altLang="fr-FR"/>
              <a:pPr/>
              <a:t>19</a:t>
            </a:fld>
            <a:endParaRPr lang="fr-FR" altLang="fr-FR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B0DE9207-CF06-02F2-2BFA-0761FFF55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pic>
        <p:nvPicPr>
          <p:cNvPr id="271368" name="Picture 8">
            <a:extLst>
              <a:ext uri="{FF2B5EF4-FFF2-40B4-BE49-F238E27FC236}">
                <a16:creationId xmlns:a16="http://schemas.microsoft.com/office/drawing/2014/main" id="{A13BEEB3-9E7D-67C1-A365-F635CFC922B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0288" y="0"/>
            <a:ext cx="4616450" cy="6759575"/>
          </a:xfrm>
          <a:noFill/>
          <a:ln/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B9E4EE11-0789-C838-942C-779DA6A13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54CF-D049-4754-BF12-6A513B450B4C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264194" name="Rectangle 2">
            <a:extLst>
              <a:ext uri="{FF2B5EF4-FFF2-40B4-BE49-F238E27FC236}">
                <a16:creationId xmlns:a16="http://schemas.microsoft.com/office/drawing/2014/main" id="{43CA993F-82D0-8BD6-45A4-4072D8559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dirty="0"/>
              <a:t>Caractéristiques cliniques</a:t>
            </a:r>
            <a:endParaRPr lang="fr-FR" altLang="fr-FR" dirty="0"/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49530C54-F0BF-ECE8-27C8-3C5FFCD31C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42925" indent="-542925"/>
            <a:r>
              <a:rPr lang="fr-BE" altLang="fr-FR" sz="2800"/>
              <a:t>La dystrophie myotonique est une affection qui touche différents systèmes du corps : les muscles striés et les muscles lisses ainsi que l’œil, le cœur, le système endocrinien et le système nerveux central.</a:t>
            </a:r>
          </a:p>
          <a:p>
            <a:pPr marL="542925" indent="-542925"/>
            <a:r>
              <a:rPr lang="fr-BE" altLang="fr-FR" sz="2800"/>
              <a:t>On distingue 4 formes de la maladie :</a:t>
            </a:r>
          </a:p>
          <a:p>
            <a:pPr marL="1008063" lvl="1">
              <a:buFontTx/>
              <a:buChar char="-"/>
            </a:pPr>
            <a:r>
              <a:rPr lang="fr-BE" altLang="fr-FR" sz="2400"/>
              <a:t>une forme légère</a:t>
            </a:r>
          </a:p>
          <a:p>
            <a:pPr marL="1008063" lvl="1">
              <a:buFontTx/>
              <a:buChar char="-"/>
            </a:pPr>
            <a:r>
              <a:rPr lang="fr-BE" altLang="fr-FR" sz="2400"/>
              <a:t>une forme classique</a:t>
            </a:r>
          </a:p>
          <a:p>
            <a:pPr marL="1008063" lvl="1">
              <a:buFontTx/>
              <a:buChar char="-"/>
            </a:pPr>
            <a:r>
              <a:rPr lang="fr-BE" altLang="fr-FR" sz="2400"/>
              <a:t>une forme pédiatrique</a:t>
            </a:r>
          </a:p>
          <a:p>
            <a:pPr marL="1008063" lvl="1">
              <a:buFontTx/>
              <a:buChar char="-"/>
            </a:pPr>
            <a:r>
              <a:rPr lang="fr-BE" altLang="fr-FR" sz="2400"/>
              <a:t>une forme congénitale</a:t>
            </a:r>
          </a:p>
          <a:p>
            <a:pPr marL="542925" indent="-542925"/>
            <a:endParaRPr lang="fr-FR" altLang="fr-FR"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1EF6152C-073F-9C86-CC36-94895BB8E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FF9D-2A2D-439A-B8FE-6FF99DC4DA18}" type="slidenum">
              <a:rPr lang="fr-FR" altLang="fr-FR"/>
              <a:pPr/>
              <a:t>20</a:t>
            </a:fld>
            <a:endParaRPr lang="fr-FR" altLang="fr-FR"/>
          </a:p>
        </p:txBody>
      </p:sp>
      <p:sp>
        <p:nvSpPr>
          <p:cNvPr id="290818" name="Rectangle 2">
            <a:extLst>
              <a:ext uri="{FF2B5EF4-FFF2-40B4-BE49-F238E27FC236}">
                <a16:creationId xmlns:a16="http://schemas.microsoft.com/office/drawing/2014/main" id="{5DE4BE43-3B30-4395-82DA-3B84BD63F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75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fr-FR">
                <a:solidFill>
                  <a:schemeClr val="tx1"/>
                </a:solidFill>
              </a:rPr>
              <a:t>Stratégies de Traitements</a:t>
            </a:r>
          </a:p>
        </p:txBody>
      </p:sp>
      <p:sp>
        <p:nvSpPr>
          <p:cNvPr id="290820" name="Text Box 4">
            <a:extLst>
              <a:ext uri="{FF2B5EF4-FFF2-40B4-BE49-F238E27FC236}">
                <a16:creationId xmlns:a16="http://schemas.microsoft.com/office/drawing/2014/main" id="{C0EE972E-028E-8836-C391-6111E0C1E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968500"/>
            <a:ext cx="3671888" cy="357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fr-BE" altLang="fr-FR" sz="1800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Thérapie génomique</a:t>
            </a:r>
            <a:r>
              <a:rPr lang="fr-BE" altLang="fr-FR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endParaRPr lang="fr-BE" altLang="fr-FR" sz="18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fr-BE" altLang="fr-FR" b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2.	</a:t>
            </a:r>
            <a:r>
              <a:rPr lang="fr-BE" altLang="fr-FR" b="1" u="sng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Thérapie transcriptomique</a:t>
            </a:r>
            <a:r>
              <a:rPr lang="fr-BE" altLang="fr-FR" sz="1800" b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endParaRPr lang="fr-BE" altLang="fr-FR" sz="18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fr-BE" altLang="fr-FR" sz="9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AutoNum type="arabicPeriod" startAt="3"/>
            </a:pPr>
            <a:r>
              <a:rPr lang="fr-BE" altLang="fr-FR" sz="1800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Thérapie protéomique</a:t>
            </a:r>
            <a:r>
              <a:rPr lang="fr-BE" altLang="fr-FR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endParaRPr lang="fr-BE" altLang="fr-FR" sz="18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fr-BE" altLang="fr-FR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4.	</a:t>
            </a:r>
            <a:r>
              <a:rPr lang="fr-BE" altLang="fr-FR" sz="1800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Thérapie cellulaire</a:t>
            </a:r>
            <a:r>
              <a:rPr lang="fr-BE" altLang="fr-FR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 :</a:t>
            </a:r>
            <a:endParaRPr lang="fr-FR" altLang="fr-FR" sz="18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0821" name="Text Box 5">
            <a:extLst>
              <a:ext uri="{FF2B5EF4-FFF2-40B4-BE49-F238E27FC236}">
                <a16:creationId xmlns:a16="http://schemas.microsoft.com/office/drawing/2014/main" id="{EC1182BD-AC05-DE75-7797-E183A7D3F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1968500"/>
            <a:ext cx="3673475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BE" altLang="fr-FR" sz="1800" dirty="0">
                <a:latin typeface="Arial" panose="020B0604020202020204" pitchFamily="34" charset="0"/>
                <a:cs typeface="Times New Roman" panose="02020603050405020304" pitchFamily="18" charset="0"/>
              </a:rPr>
              <a:t>agir sur les </a:t>
            </a:r>
            <a:r>
              <a:rPr lang="fr-BE" altLang="fr-FR" sz="1800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gènes (ADN)</a:t>
            </a:r>
          </a:p>
          <a:p>
            <a:pPr>
              <a:spcBef>
                <a:spcPct val="50000"/>
              </a:spcBef>
            </a:pPr>
            <a:endParaRPr lang="fr-BE" altLang="fr-FR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fr-BE" altLang="fr-FR" sz="1800" dirty="0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fr-BE" altLang="fr-FR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agir sur les </a:t>
            </a:r>
            <a:r>
              <a:rPr lang="fr-BE" altLang="fr-FR" b="1" u="sng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transcrits</a:t>
            </a:r>
          </a:p>
          <a:p>
            <a:pPr>
              <a:spcBef>
                <a:spcPts val="0"/>
              </a:spcBef>
            </a:pPr>
            <a:r>
              <a:rPr lang="fr-BE" altLang="fr-FR" b="1" u="sng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(ARN)</a:t>
            </a:r>
          </a:p>
          <a:p>
            <a:pPr>
              <a:spcBef>
                <a:spcPct val="50000"/>
              </a:spcBef>
            </a:pPr>
            <a:endParaRPr lang="fr-BE" altLang="fr-FR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fr-BE" altLang="fr-FR" sz="1800" dirty="0">
                <a:latin typeface="Arial" panose="020B0604020202020204" pitchFamily="34" charset="0"/>
                <a:cs typeface="Times New Roman" panose="02020603050405020304" pitchFamily="18" charset="0"/>
              </a:rPr>
              <a:t>agir sur les </a:t>
            </a:r>
            <a:r>
              <a:rPr lang="fr-BE" altLang="fr-FR" sz="1800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protéines</a:t>
            </a:r>
          </a:p>
          <a:p>
            <a:pPr>
              <a:spcBef>
                <a:spcPct val="50000"/>
              </a:spcBef>
            </a:pPr>
            <a:endParaRPr lang="fr-BE" altLang="fr-FR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fr-BE" altLang="fr-FR" sz="1800" dirty="0">
                <a:latin typeface="Arial" panose="020B0604020202020204" pitchFamily="34" charset="0"/>
                <a:cs typeface="Times New Roman" panose="02020603050405020304" pitchFamily="18" charset="0"/>
              </a:rPr>
              <a:t>agir par les </a:t>
            </a:r>
            <a:r>
              <a:rPr lang="fr-BE" altLang="fr-FR" sz="1800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cellules souches</a:t>
            </a:r>
            <a:endParaRPr lang="fr-FR" altLang="fr-FR" sz="1800" b="1" u="sng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0822" name="AutoShape 6">
            <a:extLst>
              <a:ext uri="{FF2B5EF4-FFF2-40B4-BE49-F238E27FC236}">
                <a16:creationId xmlns:a16="http://schemas.microsoft.com/office/drawing/2014/main" id="{84E69881-C152-F7E3-DC03-2CF38FD41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488" y="2035175"/>
            <a:ext cx="1008062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90823" name="AutoShape 7">
            <a:extLst>
              <a:ext uri="{FF2B5EF4-FFF2-40B4-BE49-F238E27FC236}">
                <a16:creationId xmlns:a16="http://schemas.microsoft.com/office/drawing/2014/main" id="{CDB11B54-0F0F-A1F5-E70A-1439D76A2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488" y="4461341"/>
            <a:ext cx="1008062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90824" name="AutoShape 8">
            <a:extLst>
              <a:ext uri="{FF2B5EF4-FFF2-40B4-BE49-F238E27FC236}">
                <a16:creationId xmlns:a16="http://schemas.microsoft.com/office/drawing/2014/main" id="{A2843EBD-441B-730F-0D73-8882E7FCF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488" y="3357563"/>
            <a:ext cx="1008062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>
              <a:solidFill>
                <a:srgbClr val="FFFF00"/>
              </a:solidFill>
            </a:endParaRPr>
          </a:p>
        </p:txBody>
      </p:sp>
      <p:sp>
        <p:nvSpPr>
          <p:cNvPr id="290825" name="AutoShape 9">
            <a:extLst>
              <a:ext uri="{FF2B5EF4-FFF2-40B4-BE49-F238E27FC236}">
                <a16:creationId xmlns:a16="http://schemas.microsoft.com/office/drawing/2014/main" id="{0271756B-2F08-0916-2973-CC6A1229E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488" y="5291230"/>
            <a:ext cx="1008062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E9FF9FA5-1DF8-77D6-8B8E-AB866D1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D8E2-2001-4089-9A74-0CC46682A2BC}" type="slidenum">
              <a:rPr lang="fr-FR" altLang="fr-FR"/>
              <a:pPr/>
              <a:t>21</a:t>
            </a:fld>
            <a:endParaRPr lang="fr-FR" altLang="fr-FR"/>
          </a:p>
        </p:txBody>
      </p:sp>
      <p:sp>
        <p:nvSpPr>
          <p:cNvPr id="275458" name="Rectangle 2">
            <a:extLst>
              <a:ext uri="{FF2B5EF4-FFF2-40B4-BE49-F238E27FC236}">
                <a16:creationId xmlns:a16="http://schemas.microsoft.com/office/drawing/2014/main" id="{F66471E9-3583-E92B-BE40-8174F171F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75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fr-FR">
                <a:solidFill>
                  <a:schemeClr val="tx1"/>
                </a:solidFill>
              </a:rPr>
              <a:t>Agir Sur Les Transcrits</a:t>
            </a:r>
          </a:p>
        </p:txBody>
      </p:sp>
      <p:sp>
        <p:nvSpPr>
          <p:cNvPr id="275460" name="Text Box 4">
            <a:extLst>
              <a:ext uri="{FF2B5EF4-FFF2-40B4-BE49-F238E27FC236}">
                <a16:creationId xmlns:a16="http://schemas.microsoft.com/office/drawing/2014/main" id="{A9262C72-7EAA-8E67-6148-C0219BEF7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1052736"/>
            <a:ext cx="237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fr-FR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MÉTHODE</a:t>
            </a:r>
            <a:r>
              <a:rPr lang="fr-BE" altLang="fr-FR" sz="1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fr-FR" altLang="fr-FR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5468" name="Rectangle 12">
            <a:extLst>
              <a:ext uri="{FF2B5EF4-FFF2-40B4-BE49-F238E27FC236}">
                <a16:creationId xmlns:a16="http://schemas.microsoft.com/office/drawing/2014/main" id="{930EEE94-BC3B-C39B-F39F-791DFA84C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81075"/>
            <a:ext cx="8496300" cy="54006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grpSp>
        <p:nvGrpSpPr>
          <p:cNvPr id="275473" name="Group 17">
            <a:extLst>
              <a:ext uri="{FF2B5EF4-FFF2-40B4-BE49-F238E27FC236}">
                <a16:creationId xmlns:a16="http://schemas.microsoft.com/office/drawing/2014/main" id="{5E2379FA-F987-D570-256F-31342EBD53B0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643188"/>
            <a:ext cx="7599362" cy="1222375"/>
            <a:chOff x="295" y="2255"/>
            <a:chExt cx="4787" cy="770"/>
          </a:xfrm>
        </p:grpSpPr>
        <p:sp>
          <p:nvSpPr>
            <p:cNvPr id="275474" name="Text Box 18">
              <a:extLst>
                <a:ext uri="{FF2B5EF4-FFF2-40B4-BE49-F238E27FC236}">
                  <a16:creationId xmlns:a16="http://schemas.microsoft.com/office/drawing/2014/main" id="{BA20A027-00EF-1541-F846-40BAA861B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2255"/>
              <a:ext cx="122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BE" altLang="fr-FR" sz="1800" b="1">
                  <a:latin typeface="Arial" panose="020B0604020202020204" pitchFamily="34" charset="0"/>
                  <a:cs typeface="Times New Roman" panose="02020603050405020304" pitchFamily="18" charset="0"/>
                </a:rPr>
                <a:t>Dystrophie myotonique de Steinert</a:t>
              </a:r>
            </a:p>
          </p:txBody>
        </p:sp>
        <p:sp>
          <p:nvSpPr>
            <p:cNvPr id="275475" name="Rectangle 19">
              <a:extLst>
                <a:ext uri="{FF2B5EF4-FFF2-40B4-BE49-F238E27FC236}">
                  <a16:creationId xmlns:a16="http://schemas.microsoft.com/office/drawing/2014/main" id="{333D7E3F-045F-CC20-0187-50CEB6F7E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" y="2255"/>
              <a:ext cx="953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BE" altLang="fr-FR" sz="1800" dirty="0">
                  <a:latin typeface="Arial" panose="020B0604020202020204" pitchFamily="34" charset="0"/>
                  <a:cs typeface="Times New Roman" panose="02020603050405020304" pitchFamily="18" charset="0"/>
                </a:rPr>
                <a:t>AON </a:t>
              </a:r>
            </a:p>
            <a:p>
              <a:r>
                <a:rPr lang="fr-BE" altLang="fr-FR" sz="18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RNAi</a:t>
              </a:r>
              <a:r>
                <a:rPr lang="fr-BE" altLang="fr-FR" sz="1800" dirty="0">
                  <a:latin typeface="Arial" panose="020B0604020202020204" pitchFamily="34" charset="0"/>
                  <a:cs typeface="Times New Roman" panose="02020603050405020304" pitchFamily="18" charset="0"/>
                </a:rPr>
                <a:t> (Ribozymes, </a:t>
              </a:r>
              <a:r>
                <a:rPr lang="fr-BE" altLang="fr-FR" sz="18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DNAzymes</a:t>
              </a:r>
              <a:r>
                <a:rPr lang="fr-BE" altLang="fr-FR" sz="1800" dirty="0">
                  <a:latin typeface="Arial" panose="020B0604020202020204" pitchFamily="34" charset="0"/>
                  <a:cs typeface="Times New Roman" panose="02020603050405020304" pitchFamily="18" charset="0"/>
                </a:rPr>
                <a:t>)</a:t>
              </a:r>
              <a:endParaRPr lang="fr-FR" altLang="fr-FR" sz="1800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5476" name="Rectangle 20">
              <a:extLst>
                <a:ext uri="{FF2B5EF4-FFF2-40B4-BE49-F238E27FC236}">
                  <a16:creationId xmlns:a16="http://schemas.microsoft.com/office/drawing/2014/main" id="{A68545ED-067D-BE48-73B0-FAB6F02AE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2275"/>
              <a:ext cx="1316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BE" altLang="fr-FR" sz="1800" dirty="0">
                  <a:latin typeface="Arial" panose="020B0604020202020204" pitchFamily="34" charset="0"/>
                  <a:cs typeface="Times New Roman" panose="02020603050405020304" pitchFamily="18" charset="0"/>
                </a:rPr>
                <a:t>Extinction de transcrit exprimée par une copie du gène</a:t>
              </a:r>
              <a:endParaRPr lang="fr-FR" altLang="fr-FR" sz="1800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887DD6B5-8CF1-5B98-BB6D-533D4C738B8C}"/>
              </a:ext>
            </a:extLst>
          </p:cNvPr>
          <p:cNvSpPr/>
          <p:nvPr/>
        </p:nvSpPr>
        <p:spPr bwMode="auto">
          <a:xfrm>
            <a:off x="4689773" y="2946995"/>
            <a:ext cx="1728192" cy="543842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63181E-AED3-E573-905D-F2CAD972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5064-1A2C-4343-98D4-A6D7B3A57A95}" type="slidenum">
              <a:rPr lang="fr-FR" altLang="fr-FR"/>
              <a:pPr/>
              <a:t>22</a:t>
            </a:fld>
            <a:endParaRPr lang="fr-FR" altLang="fr-FR"/>
          </a:p>
        </p:txBody>
      </p:sp>
      <p:sp>
        <p:nvSpPr>
          <p:cNvPr id="291842" name="Rectangle 2">
            <a:extLst>
              <a:ext uri="{FF2B5EF4-FFF2-40B4-BE49-F238E27FC236}">
                <a16:creationId xmlns:a16="http://schemas.microsoft.com/office/drawing/2014/main" id="{D55F3956-91A1-03ED-17C9-3A8C8C138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2575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fr-FR">
                <a:solidFill>
                  <a:schemeClr val="tx1"/>
                </a:solidFill>
              </a:rPr>
              <a:t>Moyens</a:t>
            </a:r>
          </a:p>
        </p:txBody>
      </p:sp>
      <p:sp>
        <p:nvSpPr>
          <p:cNvPr id="291844" name="Text Box 4">
            <a:extLst>
              <a:ext uri="{FF2B5EF4-FFF2-40B4-BE49-F238E27FC236}">
                <a16:creationId xmlns:a16="http://schemas.microsoft.com/office/drawing/2014/main" id="{C9497A60-A472-0C94-AB2D-986391132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305050"/>
            <a:ext cx="8640763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BE" altLang="fr-FR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Les Oligonucléotides</a:t>
            </a:r>
          </a:p>
          <a:p>
            <a:pPr>
              <a:spcBef>
                <a:spcPct val="50000"/>
              </a:spcBef>
            </a:pPr>
            <a:r>
              <a:rPr lang="fr-BE" altLang="fr-FR" b="1" dirty="0">
                <a:latin typeface="Arial" panose="020B0604020202020204" pitchFamily="34" charset="0"/>
                <a:cs typeface="Times New Roman" panose="02020603050405020304" pitchFamily="18" charset="0"/>
              </a:rPr>
              <a:t>	a)  Les </a:t>
            </a:r>
            <a:r>
              <a:rPr lang="fr-BE" altLang="fr-FR" b="1" u="sng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fr-BE" altLang="fr-FR" b="1" dirty="0">
                <a:latin typeface="Arial" panose="020B0604020202020204" pitchFamily="34" charset="0"/>
                <a:cs typeface="Times New Roman" panose="02020603050405020304" pitchFamily="18" charset="0"/>
              </a:rPr>
              <a:t>ligo</a:t>
            </a:r>
            <a:r>
              <a:rPr lang="fr-BE" altLang="fr-FR" b="1" u="sng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fr-BE" altLang="fr-FR" b="1" dirty="0">
                <a:latin typeface="Arial" panose="020B0604020202020204" pitchFamily="34" charset="0"/>
                <a:cs typeface="Times New Roman" panose="02020603050405020304" pitchFamily="18" charset="0"/>
              </a:rPr>
              <a:t>ucléotides </a:t>
            </a:r>
            <a:r>
              <a:rPr lang="fr-BE" altLang="fr-FR" b="1" u="sng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fr-BE" altLang="fr-FR" b="1" dirty="0">
                <a:latin typeface="Arial" panose="020B0604020202020204" pitchFamily="34" charset="0"/>
                <a:cs typeface="Times New Roman" panose="02020603050405020304" pitchFamily="18" charset="0"/>
              </a:rPr>
              <a:t>ntisens = AON ou ASO</a:t>
            </a:r>
            <a:br>
              <a:rPr lang="fr-BE" altLang="fr-FR" b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fr-BE" altLang="fr-FR" dirty="0">
                <a:latin typeface="Arial" panose="020B0604020202020204" pitchFamily="34" charset="0"/>
                <a:cs typeface="Times New Roman" panose="02020603050405020304" pitchFamily="18" charset="0"/>
              </a:rPr>
              <a:t>	Petite séquence ADN monobrin en orientation inverse</a:t>
            </a:r>
            <a:br>
              <a:rPr lang="fr-BE" altLang="fr-FR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fr-BE" altLang="fr-FR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fr-BE" altLang="fr-FR" b="1" dirty="0">
                <a:latin typeface="Arial" panose="020B0604020202020204" pitchFamily="34" charset="0"/>
                <a:cs typeface="Times New Roman" panose="02020603050405020304" pitchFamily="18" charset="0"/>
              </a:rPr>
              <a:t>	b)  Les siRNA</a:t>
            </a:r>
            <a:br>
              <a:rPr lang="fr-BE" altLang="fr-FR" b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fr-BE" altLang="fr-FR" dirty="0">
                <a:latin typeface="Arial" panose="020B0604020202020204" pitchFamily="34" charset="0"/>
                <a:cs typeface="Times New Roman" panose="02020603050405020304" pitchFamily="18" charset="0"/>
              </a:rPr>
              <a:t>	Petit ARN double brin capable de bloquer l’expression d’un gène par la 	voie de la RNA interférence (</a:t>
            </a:r>
            <a:r>
              <a:rPr lang="fr-BE" altLang="fr-FR" dirty="0" err="1">
                <a:latin typeface="Arial" panose="020B0604020202020204" pitchFamily="34" charset="0"/>
                <a:cs typeface="Times New Roman" panose="02020603050405020304" pitchFamily="18" charset="0"/>
              </a:rPr>
              <a:t>RNAi</a:t>
            </a:r>
            <a:r>
              <a:rPr lang="fr-BE" altLang="fr-FR" dirty="0">
                <a:latin typeface="Arial" panose="020B0604020202020204" pitchFamily="34" charset="0"/>
                <a:cs typeface="Times New Roman" panose="02020603050405020304" pitchFamily="18" charset="0"/>
              </a:rPr>
              <a:t> -&gt; destruction du </a:t>
            </a:r>
            <a:r>
              <a:rPr lang="fr-BE" altLang="fr-FR" dirty="0" err="1">
                <a:latin typeface="Arial" panose="020B0604020202020204" pitchFamily="34" charset="0"/>
                <a:cs typeface="Times New Roman" panose="02020603050405020304" pitchFamily="18" charset="0"/>
              </a:rPr>
              <a:t>mRNA</a:t>
            </a:r>
            <a:r>
              <a:rPr lang="fr-BE" altLang="fr-FR" dirty="0">
                <a:latin typeface="Arial" panose="020B0604020202020204" pitchFamily="34" charset="0"/>
                <a:cs typeface="Times New Roman" panose="02020603050405020304" pitchFamily="18" charset="0"/>
              </a:rPr>
              <a:t> ou 	blocage de la traduction)</a:t>
            </a:r>
          </a:p>
          <a:p>
            <a:pPr>
              <a:spcBef>
                <a:spcPct val="50000"/>
              </a:spcBef>
            </a:pPr>
            <a:r>
              <a:rPr lang="fr-BE" altLang="fr-FR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7A073188-1927-8045-E8C0-93FFE93E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8B9C-4DD8-406E-B42E-09A1ED673265}" type="slidenum">
              <a:rPr lang="fr-FR" altLang="fr-FR"/>
              <a:pPr/>
              <a:t>23</a:t>
            </a:fld>
            <a:endParaRPr lang="fr-FR" altLang="fr-FR"/>
          </a:p>
        </p:txBody>
      </p:sp>
      <p:sp>
        <p:nvSpPr>
          <p:cNvPr id="314370" name="Text Box 2">
            <a:extLst>
              <a:ext uri="{FF2B5EF4-FFF2-40B4-BE49-F238E27FC236}">
                <a16:creationId xmlns:a16="http://schemas.microsoft.com/office/drawing/2014/main" id="{EE8D590D-D852-59C4-D047-39B7D80BE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04813"/>
            <a:ext cx="5329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/>
          </a:p>
        </p:txBody>
      </p:sp>
      <p:sp>
        <p:nvSpPr>
          <p:cNvPr id="314372" name="Text Box 4">
            <a:extLst>
              <a:ext uri="{FF2B5EF4-FFF2-40B4-BE49-F238E27FC236}">
                <a16:creationId xmlns:a16="http://schemas.microsoft.com/office/drawing/2014/main" id="{30604271-343D-3274-424D-040B2C2E7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1630363"/>
            <a:ext cx="71310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BE" altLang="fr-FR" b="1">
                <a:latin typeface="Verdana" panose="020B0604030504040204" pitchFamily="34" charset="0"/>
              </a:rPr>
              <a:t>Les siRNA interférents</a:t>
            </a:r>
            <a:br>
              <a:rPr lang="fr-BE" altLang="fr-FR" b="1">
                <a:latin typeface="Verdana" panose="020B0604030504040204" pitchFamily="34" charset="0"/>
              </a:rPr>
            </a:br>
            <a:r>
              <a:rPr lang="fr-BE" altLang="fr-FR" b="1">
                <a:latin typeface="Verdana" panose="020B0604030504040204" pitchFamily="34" charset="0"/>
              </a:rPr>
              <a:t>	</a:t>
            </a:r>
            <a:br>
              <a:rPr lang="fr-BE" altLang="fr-FR">
                <a:latin typeface="Verdana" panose="020B0604030504040204" pitchFamily="34" charset="0"/>
              </a:rPr>
            </a:br>
            <a:r>
              <a:rPr lang="fr-BE" altLang="fr-FR">
                <a:latin typeface="Verdana" panose="020B0604030504040204" pitchFamily="34" charset="0"/>
              </a:rPr>
              <a:t>	</a:t>
            </a:r>
            <a:r>
              <a:rPr lang="fr-BE" altLang="fr-FR">
                <a:latin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fr-BE" altLang="fr-FR">
                <a:latin typeface="Verdana" panose="020B0604030504040204" pitchFamily="34" charset="0"/>
              </a:rPr>
              <a:t>siRNA</a:t>
            </a:r>
            <a:endParaRPr lang="fr-FR" altLang="fr-FR">
              <a:latin typeface="Verdana" panose="020B0604030504040204" pitchFamily="34" charset="0"/>
            </a:endParaRPr>
          </a:p>
        </p:txBody>
      </p:sp>
      <p:pic>
        <p:nvPicPr>
          <p:cNvPr id="477193" name="Picture 9" descr="siRNA-mechanism">
            <a:extLst>
              <a:ext uri="{FF2B5EF4-FFF2-40B4-BE49-F238E27FC236}">
                <a16:creationId xmlns:a16="http://schemas.microsoft.com/office/drawing/2014/main" id="{6E8C059A-2691-4D15-03D8-14D23D3F6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1175" y="1484313"/>
            <a:ext cx="4498975" cy="5064125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F0A1EF3C-18E0-2560-761D-0B2F45058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AB92-6A93-4340-A3F3-EBA201B3C184}" type="slidenum">
              <a:rPr lang="fr-FR" altLang="fr-FR"/>
              <a:pPr/>
              <a:t>24</a:t>
            </a:fld>
            <a:endParaRPr lang="fr-FR" altLang="fr-FR"/>
          </a:p>
        </p:txBody>
      </p:sp>
      <p:sp>
        <p:nvSpPr>
          <p:cNvPr id="274434" name="Rectangle 2">
            <a:extLst>
              <a:ext uri="{FF2B5EF4-FFF2-40B4-BE49-F238E27FC236}">
                <a16:creationId xmlns:a16="http://schemas.microsoft.com/office/drawing/2014/main" id="{F7A13F8A-4F00-F17C-08F7-EDF9DB86EF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/>
              <a:t>Perspectives thérapeutiques</a:t>
            </a:r>
            <a:endParaRPr lang="fr-FR" altLang="fr-FR"/>
          </a:p>
        </p:txBody>
      </p:sp>
      <p:pic>
        <p:nvPicPr>
          <p:cNvPr id="274436" name="Picture 4">
            <a:extLst>
              <a:ext uri="{FF2B5EF4-FFF2-40B4-BE49-F238E27FC236}">
                <a16:creationId xmlns:a16="http://schemas.microsoft.com/office/drawing/2014/main" id="{C2C89D66-434E-46FD-7E3F-35D7565AE07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563688"/>
            <a:ext cx="7416800" cy="5172075"/>
          </a:xfrm>
          <a:noFill/>
          <a:ln/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542BD2F3-3128-9B2D-8F1D-5518002AF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ECFE-BC21-4DF6-BC10-A6E15F80C023}" type="slidenum">
              <a:rPr lang="fr-FR" altLang="fr-FR"/>
              <a:pPr/>
              <a:t>25</a:t>
            </a:fld>
            <a:endParaRPr lang="fr-FR" altLang="fr-FR"/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id="{34604711-E080-3F45-D68A-BB7DF3EE3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332656"/>
            <a:ext cx="7696200" cy="1066800"/>
          </a:xfrm>
        </p:spPr>
        <p:txBody>
          <a:bodyPr/>
          <a:lstStyle/>
          <a:p>
            <a:r>
              <a:rPr lang="fr-BE" altLang="fr-FR" sz="4000" dirty="0"/>
              <a:t>Utilité pré-clinique d’essai sur la souris</a:t>
            </a:r>
            <a:endParaRPr lang="fr-FR" altLang="fr-FR" sz="4000" dirty="0"/>
          </a:p>
        </p:txBody>
      </p:sp>
      <p:pic>
        <p:nvPicPr>
          <p:cNvPr id="315399" name="Picture 7">
            <a:extLst>
              <a:ext uri="{FF2B5EF4-FFF2-40B4-BE49-F238E27FC236}">
                <a16:creationId xmlns:a16="http://schemas.microsoft.com/office/drawing/2014/main" id="{71082A22-635D-2686-6CE9-BF80B8D43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73238"/>
            <a:ext cx="7058025" cy="46736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EA778-B770-1293-5526-20C5ADA5B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844" y="260648"/>
            <a:ext cx="7696200" cy="1066800"/>
          </a:xfrm>
        </p:spPr>
        <p:txBody>
          <a:bodyPr/>
          <a:lstStyle/>
          <a:p>
            <a:r>
              <a:rPr lang="fr-BE" sz="3600" dirty="0"/>
              <a:t>Vue d’ensemble des programmes présents et futurs de la dystrophie myotonique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9F8D43-5369-4051-7493-D5857B402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746A-EC8D-431C-BCC1-249AC4171C93}" type="slidenum">
              <a:rPr lang="fr-FR" altLang="fr-FR" smtClean="0"/>
              <a:pPr/>
              <a:t>26</a:t>
            </a:fld>
            <a:endParaRPr lang="fr-FR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D7E734D-B4BF-6B20-AD4E-A7B892BFC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00808"/>
            <a:ext cx="7006067" cy="468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10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7087E1BE-E570-C4DE-C475-BBD48243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5192-5194-4061-A11A-9E08BE260915}" type="slidenum">
              <a:rPr lang="fr-FR" altLang="fr-FR"/>
              <a:pPr/>
              <a:t>27</a:t>
            </a:fld>
            <a:endParaRPr lang="fr-FR" altLang="fr-FR"/>
          </a:p>
        </p:txBody>
      </p:sp>
      <p:sp>
        <p:nvSpPr>
          <p:cNvPr id="294914" name="Text Box 2">
            <a:extLst>
              <a:ext uri="{FF2B5EF4-FFF2-40B4-BE49-F238E27FC236}">
                <a16:creationId xmlns:a16="http://schemas.microsoft.com/office/drawing/2014/main" id="{E747C849-F2B9-6A8E-525D-3038F0932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381" y="342917"/>
            <a:ext cx="55435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1" lang="fr-BE" altLang="fr-FR" sz="44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Essais cliniques</a:t>
            </a:r>
          </a:p>
        </p:txBody>
      </p:sp>
      <p:sp>
        <p:nvSpPr>
          <p:cNvPr id="294915" name="AutoShape 3">
            <a:extLst>
              <a:ext uri="{FF2B5EF4-FFF2-40B4-BE49-F238E27FC236}">
                <a16:creationId xmlns:a16="http://schemas.microsoft.com/office/drawing/2014/main" id="{FD0A3952-F016-512D-5FCA-3630F847E1E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23169" y="2547144"/>
            <a:ext cx="503238" cy="2159000"/>
          </a:xfrm>
          <a:prstGeom prst="can">
            <a:avLst>
              <a:gd name="adj" fmla="val 107255"/>
            </a:avLst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94916" name="AutoShape 4">
            <a:extLst>
              <a:ext uri="{FF2B5EF4-FFF2-40B4-BE49-F238E27FC236}">
                <a16:creationId xmlns:a16="http://schemas.microsoft.com/office/drawing/2014/main" id="{408C8062-CE7C-0B29-4FDD-E6C07DB9C42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412207" y="2726531"/>
            <a:ext cx="503238" cy="1800225"/>
          </a:xfrm>
          <a:prstGeom prst="can">
            <a:avLst>
              <a:gd name="adj" fmla="val 89432"/>
            </a:avLst>
          </a:prstGeom>
          <a:gradFill rotWithShape="1">
            <a:gsLst>
              <a:gs pos="0">
                <a:srgbClr val="A9FFFF">
                  <a:gamma/>
                  <a:shade val="34902"/>
                  <a:invGamma/>
                </a:srgbClr>
              </a:gs>
              <a:gs pos="50000">
                <a:srgbClr val="A9FFFF"/>
              </a:gs>
              <a:gs pos="100000">
                <a:srgbClr val="A9FFFF">
                  <a:gamma/>
                  <a:shade val="34902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fr-BE" altLang="fr-FR" sz="1800">
                <a:latin typeface="Verdana" panose="020B0604030504040204" pitchFamily="34" charset="0"/>
                <a:cs typeface="Times New Roman" panose="02020603050405020304" pitchFamily="18" charset="0"/>
              </a:rPr>
              <a:t>Essais</a:t>
            </a:r>
          </a:p>
          <a:p>
            <a:pPr algn="ctr" eaLnBrk="1" hangingPunct="1"/>
            <a:r>
              <a:rPr lang="fr-BE" altLang="fr-FR" sz="1800">
                <a:latin typeface="Verdana" panose="020B0604030504040204" pitchFamily="34" charset="0"/>
                <a:cs typeface="Times New Roman" panose="02020603050405020304" pitchFamily="18" charset="0"/>
              </a:rPr>
              <a:t> animaux</a:t>
            </a:r>
          </a:p>
        </p:txBody>
      </p:sp>
      <p:sp>
        <p:nvSpPr>
          <p:cNvPr id="294917" name="AutoShape 5">
            <a:extLst>
              <a:ext uri="{FF2B5EF4-FFF2-40B4-BE49-F238E27FC236}">
                <a16:creationId xmlns:a16="http://schemas.microsoft.com/office/drawing/2014/main" id="{7A0418C3-9D81-CA5D-C505-14F1337782B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666332" y="2845594"/>
            <a:ext cx="503237" cy="1571625"/>
          </a:xfrm>
          <a:prstGeom prst="can">
            <a:avLst>
              <a:gd name="adj" fmla="val 78076"/>
            </a:avLst>
          </a:prstGeom>
          <a:gradFill rotWithShape="1">
            <a:gsLst>
              <a:gs pos="0">
                <a:srgbClr val="FF99FF">
                  <a:gamma/>
                  <a:shade val="46275"/>
                  <a:invGamma/>
                </a:srgbClr>
              </a:gs>
              <a:gs pos="5000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fr-BE" altLang="fr-FR" sz="1800">
                <a:latin typeface="Verdana" panose="020B0604030504040204" pitchFamily="34" charset="0"/>
                <a:cs typeface="Times New Roman" panose="02020603050405020304" pitchFamily="18" charset="0"/>
              </a:rPr>
              <a:t>Phase I</a:t>
            </a:r>
          </a:p>
        </p:txBody>
      </p:sp>
      <p:sp>
        <p:nvSpPr>
          <p:cNvPr id="294918" name="AutoShape 6">
            <a:extLst>
              <a:ext uri="{FF2B5EF4-FFF2-40B4-BE49-F238E27FC236}">
                <a16:creationId xmlns:a16="http://schemas.microsoft.com/office/drawing/2014/main" id="{153F6D9F-457D-9956-6483-79E41156B02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895850" y="2763838"/>
            <a:ext cx="503238" cy="1725612"/>
          </a:xfrm>
          <a:prstGeom prst="can">
            <a:avLst>
              <a:gd name="adj" fmla="val 85725"/>
            </a:avLst>
          </a:prstGeom>
          <a:gradFill rotWithShape="1">
            <a:gsLst>
              <a:gs pos="0">
                <a:srgbClr val="99FF99">
                  <a:gamma/>
                  <a:shade val="46275"/>
                  <a:invGamma/>
                </a:srgbClr>
              </a:gs>
              <a:gs pos="50000">
                <a:srgbClr val="99FF99"/>
              </a:gs>
              <a:gs pos="100000">
                <a:srgbClr val="99FF99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fr-BE" altLang="fr-FR" sz="1800">
                <a:latin typeface="Verdana" panose="020B0604030504040204" pitchFamily="34" charset="0"/>
                <a:cs typeface="Times New Roman" panose="02020603050405020304" pitchFamily="18" charset="0"/>
              </a:rPr>
              <a:t>Phase II</a:t>
            </a:r>
          </a:p>
        </p:txBody>
      </p:sp>
      <p:sp>
        <p:nvSpPr>
          <p:cNvPr id="294919" name="AutoShape 7">
            <a:extLst>
              <a:ext uri="{FF2B5EF4-FFF2-40B4-BE49-F238E27FC236}">
                <a16:creationId xmlns:a16="http://schemas.microsoft.com/office/drawing/2014/main" id="{24AF91FC-A057-02FB-1C23-44DD8DC6574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28557" y="2726531"/>
            <a:ext cx="503238" cy="1800225"/>
          </a:xfrm>
          <a:prstGeom prst="can">
            <a:avLst>
              <a:gd name="adj" fmla="val 89432"/>
            </a:avLst>
          </a:prstGeom>
          <a:gradFill rotWithShape="1">
            <a:gsLst>
              <a:gs pos="0">
                <a:srgbClr val="FFCC66">
                  <a:gamma/>
                  <a:shade val="46275"/>
                  <a:invGamma/>
                </a:srgbClr>
              </a:gs>
              <a:gs pos="5000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fr-BE" altLang="fr-FR" sz="1800">
                <a:latin typeface="Verdana" panose="020B0604030504040204" pitchFamily="34" charset="0"/>
                <a:cs typeface="Times New Roman" panose="02020603050405020304" pitchFamily="18" charset="0"/>
              </a:rPr>
              <a:t>Phase III</a:t>
            </a:r>
          </a:p>
        </p:txBody>
      </p:sp>
      <p:sp>
        <p:nvSpPr>
          <p:cNvPr id="294920" name="Text Box 8">
            <a:extLst>
              <a:ext uri="{FF2B5EF4-FFF2-40B4-BE49-F238E27FC236}">
                <a16:creationId xmlns:a16="http://schemas.microsoft.com/office/drawing/2014/main" id="{525307A6-82BD-BBC6-55D0-63321F1EF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446463"/>
            <a:ext cx="165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BE" altLang="fr-FR" sz="1800">
                <a:latin typeface="Verdana" panose="020B0604030504040204" pitchFamily="34" charset="0"/>
                <a:cs typeface="Times New Roman" panose="02020603050405020304" pitchFamily="18" charset="0"/>
              </a:rPr>
              <a:t>Recherche</a:t>
            </a:r>
          </a:p>
        </p:txBody>
      </p:sp>
      <p:grpSp>
        <p:nvGrpSpPr>
          <p:cNvPr id="294921" name="Group 9">
            <a:extLst>
              <a:ext uri="{FF2B5EF4-FFF2-40B4-BE49-F238E27FC236}">
                <a16:creationId xmlns:a16="http://schemas.microsoft.com/office/drawing/2014/main" id="{F7FB9983-F059-3C85-1C21-7BA0C80185EA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4002088"/>
            <a:ext cx="3024188" cy="1909762"/>
            <a:chOff x="1292" y="2521"/>
            <a:chExt cx="1905" cy="1203"/>
          </a:xfrm>
        </p:grpSpPr>
        <p:sp>
          <p:nvSpPr>
            <p:cNvPr id="294922" name="Line 10">
              <a:extLst>
                <a:ext uri="{FF2B5EF4-FFF2-40B4-BE49-F238E27FC236}">
                  <a16:creationId xmlns:a16="http://schemas.microsoft.com/office/drawing/2014/main" id="{B7822754-BC75-4729-9259-64D5C4FB48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1" y="2521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94923" name="Text Box 11">
              <a:extLst>
                <a:ext uri="{FF2B5EF4-FFF2-40B4-BE49-F238E27FC236}">
                  <a16:creationId xmlns:a16="http://schemas.microsoft.com/office/drawing/2014/main" id="{0334B91F-350E-7ABE-D157-FFCAE8B6C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" y="2793"/>
              <a:ext cx="1905" cy="931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fr-BE" altLang="fr-FR" sz="1200" dirty="0">
                  <a:latin typeface="Verdana" panose="020B0604030504040204" pitchFamily="34" charset="0"/>
                  <a:cs typeface="Times New Roman" panose="02020603050405020304" pitchFamily="18" charset="0"/>
                </a:rPr>
                <a:t>Etude de tolérance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fr-BE" altLang="fr-FR" sz="1200" dirty="0">
                  <a:latin typeface="Verdana" panose="020B0604030504040204" pitchFamily="34" charset="0"/>
                  <a:cs typeface="Times New Roman" panose="02020603050405020304" pitchFamily="18" charset="0"/>
                </a:rPr>
                <a:t>Etude de la cinétique et du métabolisme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fr-BE" altLang="fr-FR" sz="1200" dirty="0">
                  <a:latin typeface="Verdana" panose="020B0604030504040204" pitchFamily="34" charset="0"/>
                  <a:cs typeface="Times New Roman" panose="02020603050405020304" pitchFamily="18" charset="0"/>
                </a:rPr>
                <a:t>20-80 participants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fr-BE" altLang="fr-FR" sz="1200" dirty="0">
                  <a:latin typeface="Verdana" panose="020B0604030504040204" pitchFamily="34" charset="0"/>
                  <a:cs typeface="Times New Roman" panose="02020603050405020304" pitchFamily="18" charset="0"/>
                </a:rPr>
                <a:t>Sujets sains ou impasse thérapeutique</a:t>
              </a:r>
            </a:p>
          </p:txBody>
        </p:sp>
      </p:grpSp>
      <p:sp>
        <p:nvSpPr>
          <p:cNvPr id="294924" name="Line 12">
            <a:extLst>
              <a:ext uri="{FF2B5EF4-FFF2-40B4-BE49-F238E27FC236}">
                <a16:creationId xmlns:a16="http://schemas.microsoft.com/office/drawing/2014/main" id="{B7478233-A547-FE5C-7D22-6027C5FF8C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25" y="4005263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grpSp>
        <p:nvGrpSpPr>
          <p:cNvPr id="294925" name="Group 13">
            <a:extLst>
              <a:ext uri="{FF2B5EF4-FFF2-40B4-BE49-F238E27FC236}">
                <a16:creationId xmlns:a16="http://schemas.microsoft.com/office/drawing/2014/main" id="{C613DAEE-E591-463E-2E3E-CFBF345C73A7}"/>
              </a:ext>
            </a:extLst>
          </p:cNvPr>
          <p:cNvGrpSpPr>
            <a:grpSpLocks/>
          </p:cNvGrpSpPr>
          <p:nvPr/>
        </p:nvGrpSpPr>
        <p:grpSpPr bwMode="auto">
          <a:xfrm>
            <a:off x="3348038" y="2016125"/>
            <a:ext cx="2662237" cy="1268413"/>
            <a:chOff x="2200" y="1270"/>
            <a:chExt cx="1677" cy="799"/>
          </a:xfrm>
        </p:grpSpPr>
        <p:sp>
          <p:nvSpPr>
            <p:cNvPr id="294926" name="Line 14">
              <a:extLst>
                <a:ext uri="{FF2B5EF4-FFF2-40B4-BE49-F238E27FC236}">
                  <a16:creationId xmlns:a16="http://schemas.microsoft.com/office/drawing/2014/main" id="{ABD64732-6C8A-1EB0-6C47-DA9B78241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2" y="1797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94927" name="Text Box 15">
              <a:extLst>
                <a:ext uri="{FF2B5EF4-FFF2-40B4-BE49-F238E27FC236}">
                  <a16:creationId xmlns:a16="http://schemas.microsoft.com/office/drawing/2014/main" id="{A4D995A3-4970-E045-2C8F-39A6A23E4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1270"/>
              <a:ext cx="1677" cy="523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fr-BE" altLang="fr-FR" sz="1200" dirty="0">
                  <a:latin typeface="Verdana" panose="020B0604030504040204" pitchFamily="34" charset="0"/>
                  <a:cs typeface="Times New Roman" panose="02020603050405020304" pitchFamily="18" charset="0"/>
                </a:rPr>
                <a:t>Déterminer la dose optimale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fr-BE" altLang="fr-FR" sz="1200" dirty="0">
                  <a:latin typeface="Verdana" panose="020B0604030504040204" pitchFamily="34" charset="0"/>
                  <a:cs typeface="Times New Roman" panose="02020603050405020304" pitchFamily="18" charset="0"/>
                </a:rPr>
                <a:t>Contrôler les effets secondaires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fr-BE" altLang="fr-FR" sz="1200" dirty="0">
                  <a:latin typeface="Verdana" panose="020B0604030504040204" pitchFamily="34" charset="0"/>
                  <a:cs typeface="Times New Roman" panose="02020603050405020304" pitchFamily="18" charset="0"/>
                </a:rPr>
                <a:t>20-300 participants</a:t>
              </a:r>
            </a:p>
          </p:txBody>
        </p:sp>
      </p:grpSp>
      <p:sp>
        <p:nvSpPr>
          <p:cNvPr id="294928" name="Text Box 16">
            <a:extLst>
              <a:ext uri="{FF2B5EF4-FFF2-40B4-BE49-F238E27FC236}">
                <a16:creationId xmlns:a16="http://schemas.microsoft.com/office/drawing/2014/main" id="{AEC288E9-F2EC-CFA3-0C41-ED4E80904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437063"/>
            <a:ext cx="3024188" cy="110799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BE" altLang="fr-FR" sz="1200" dirty="0">
                <a:latin typeface="Verdana" panose="020B0604030504040204" pitchFamily="34" charset="0"/>
                <a:cs typeface="Times New Roman" panose="02020603050405020304" pitchFamily="18" charset="0"/>
              </a:rPr>
              <a:t>Etude de l’efficacité</a:t>
            </a:r>
          </a:p>
          <a:p>
            <a:pPr algn="ctr" eaLnBrk="1" hangingPunct="1">
              <a:spcBef>
                <a:spcPct val="50000"/>
              </a:spcBef>
            </a:pPr>
            <a:r>
              <a:rPr lang="fr-BE" altLang="fr-FR" sz="1200" dirty="0">
                <a:latin typeface="Verdana" panose="020B0604030504040204" pitchFamily="34" charset="0"/>
                <a:cs typeface="Times New Roman" panose="02020603050405020304" pitchFamily="18" charset="0"/>
              </a:rPr>
              <a:t>Nombreux participants</a:t>
            </a:r>
          </a:p>
          <a:p>
            <a:pPr algn="ctr" eaLnBrk="1" hangingPunct="1">
              <a:spcBef>
                <a:spcPct val="50000"/>
              </a:spcBef>
            </a:pPr>
            <a:r>
              <a:rPr lang="fr-BE" altLang="fr-FR" sz="1200" dirty="0">
                <a:latin typeface="Verdana" panose="020B0604030504040204" pitchFamily="34" charset="0"/>
                <a:cs typeface="Times New Roman" panose="02020603050405020304" pitchFamily="18" charset="0"/>
              </a:rPr>
              <a:t>Randomisée</a:t>
            </a:r>
          </a:p>
          <a:p>
            <a:pPr algn="ctr" eaLnBrk="1" hangingPunct="1">
              <a:spcBef>
                <a:spcPct val="50000"/>
              </a:spcBef>
            </a:pPr>
            <a:r>
              <a:rPr lang="fr-BE" altLang="fr-FR" sz="1200" dirty="0">
                <a:latin typeface="Verdana" panose="020B0604030504040204" pitchFamily="34" charset="0"/>
                <a:cs typeface="Times New Roman" panose="02020603050405020304" pitchFamily="18" charset="0"/>
              </a:rPr>
              <a:t>Double aveugle</a:t>
            </a:r>
          </a:p>
        </p:txBody>
      </p:sp>
      <p:sp>
        <p:nvSpPr>
          <p:cNvPr id="294929" name="AutoShape 17">
            <a:extLst>
              <a:ext uri="{FF2B5EF4-FFF2-40B4-BE49-F238E27FC236}">
                <a16:creationId xmlns:a16="http://schemas.microsoft.com/office/drawing/2014/main" id="{A490C7E1-3568-3D52-313D-78530AC748C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596982" y="2729706"/>
            <a:ext cx="503238" cy="1800225"/>
          </a:xfrm>
          <a:prstGeom prst="can">
            <a:avLst>
              <a:gd name="adj" fmla="val 89432"/>
            </a:avLst>
          </a:prstGeom>
          <a:gradFill rotWithShape="1">
            <a:gsLst>
              <a:gs pos="0">
                <a:srgbClr val="B2B2B2">
                  <a:gamma/>
                  <a:shade val="46275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fr-BE" altLang="fr-FR" sz="1800">
                <a:latin typeface="Verdana" panose="020B0604030504040204" pitchFamily="34" charset="0"/>
                <a:cs typeface="Times New Roman" panose="02020603050405020304" pitchFamily="18" charset="0"/>
              </a:rPr>
              <a:t>Phase IV</a:t>
            </a:r>
          </a:p>
        </p:txBody>
      </p:sp>
      <p:grpSp>
        <p:nvGrpSpPr>
          <p:cNvPr id="294930" name="Group 18">
            <a:extLst>
              <a:ext uri="{FF2B5EF4-FFF2-40B4-BE49-F238E27FC236}">
                <a16:creationId xmlns:a16="http://schemas.microsoft.com/office/drawing/2014/main" id="{747037C6-E544-7A31-EF76-8AA3E2C59F87}"/>
              </a:ext>
            </a:extLst>
          </p:cNvPr>
          <p:cNvGrpSpPr>
            <a:grpSpLocks/>
          </p:cNvGrpSpPr>
          <p:nvPr/>
        </p:nvGrpSpPr>
        <p:grpSpPr bwMode="auto">
          <a:xfrm>
            <a:off x="6480176" y="2139155"/>
            <a:ext cx="2376488" cy="1204913"/>
            <a:chOff x="4082" y="1332"/>
            <a:chExt cx="1497" cy="759"/>
          </a:xfrm>
        </p:grpSpPr>
        <p:sp>
          <p:nvSpPr>
            <p:cNvPr id="294931" name="Text Box 19">
              <a:extLst>
                <a:ext uri="{FF2B5EF4-FFF2-40B4-BE49-F238E27FC236}">
                  <a16:creationId xmlns:a16="http://schemas.microsoft.com/office/drawing/2014/main" id="{E2FCD854-6538-74D3-3BCF-BBC69833C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2" y="1332"/>
              <a:ext cx="1497" cy="465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fr-BE" altLang="fr-FR" sz="1200" dirty="0">
                  <a:latin typeface="Verdana" panose="020B0604030504040204" pitchFamily="34" charset="0"/>
                  <a:cs typeface="Times New Roman" panose="02020603050405020304" pitchFamily="18" charset="0"/>
                </a:rPr>
                <a:t>Médicament reconnu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fr-BE" altLang="fr-FR" sz="1200" dirty="0">
                  <a:latin typeface="Verdana" panose="020B0604030504040204" pitchFamily="34" charset="0"/>
                  <a:cs typeface="Times New Roman" panose="02020603050405020304" pitchFamily="18" charset="0"/>
                </a:rPr>
                <a:t>Suivi au long terme (pharmacovigilance) </a:t>
              </a:r>
            </a:p>
          </p:txBody>
        </p:sp>
        <p:sp>
          <p:nvSpPr>
            <p:cNvPr id="294932" name="Line 20">
              <a:extLst>
                <a:ext uri="{FF2B5EF4-FFF2-40B4-BE49-F238E27FC236}">
                  <a16:creationId xmlns:a16="http://schemas.microsoft.com/office/drawing/2014/main" id="{3CDFA52C-4BE3-FC1C-9581-7FAC64CE0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0" y="1819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A2F988F6-197E-E665-60E4-807774F8C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39BC-1408-4F78-B1B5-04C000478BD2}" type="slidenum">
              <a:rPr lang="fr-FR" altLang="fr-FR"/>
              <a:pPr/>
              <a:t>28</a:t>
            </a:fld>
            <a:endParaRPr lang="fr-FR" altLang="fr-FR"/>
          </a:p>
        </p:txBody>
      </p:sp>
      <p:pic>
        <p:nvPicPr>
          <p:cNvPr id="272390" name="Picture 6">
            <a:extLst>
              <a:ext uri="{FF2B5EF4-FFF2-40B4-BE49-F238E27FC236}">
                <a16:creationId xmlns:a16="http://schemas.microsoft.com/office/drawing/2014/main" id="{A5C776CD-179A-BFDC-B20D-155A4AAD6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804988"/>
            <a:ext cx="3711575" cy="4937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2391" name="AutoShape 7">
            <a:extLst>
              <a:ext uri="{FF2B5EF4-FFF2-40B4-BE49-F238E27FC236}">
                <a16:creationId xmlns:a16="http://schemas.microsoft.com/office/drawing/2014/main" id="{E4333553-3486-0CCF-26EA-D364A8652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38" y="2043113"/>
            <a:ext cx="4506912" cy="738187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38100" cap="sq">
            <a:solidFill>
              <a:srgbClr val="0099FF"/>
            </a:solidFill>
            <a:round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180975" indent="-1809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BE" altLang="fr-FR" sz="1800" dirty="0">
                <a:latin typeface="Verdana" panose="020B0604030504040204" pitchFamily="34" charset="0"/>
              </a:rPr>
              <a:t>Réduire l’instabilité des triplets CTG dans l’ADN</a:t>
            </a:r>
            <a:endParaRPr lang="fr-FR" altLang="fr-FR" sz="1800" dirty="0">
              <a:latin typeface="Verdana" panose="020B0604030504040204" pitchFamily="34" charset="0"/>
            </a:endParaRPr>
          </a:p>
        </p:txBody>
      </p:sp>
      <p:sp>
        <p:nvSpPr>
          <p:cNvPr id="272392" name="Line 8">
            <a:extLst>
              <a:ext uri="{FF2B5EF4-FFF2-40B4-BE49-F238E27FC236}">
                <a16:creationId xmlns:a16="http://schemas.microsoft.com/office/drawing/2014/main" id="{D8B5E212-C4EF-C49A-9D91-0D4CFD4822D1}"/>
              </a:ext>
            </a:extLst>
          </p:cNvPr>
          <p:cNvSpPr>
            <a:spLocks noChangeShapeType="1"/>
          </p:cNvSpPr>
          <p:nvPr/>
        </p:nvSpPr>
        <p:spPr bwMode="auto">
          <a:xfrm rot="13671304" flipV="1">
            <a:off x="3021013" y="1987550"/>
            <a:ext cx="635000" cy="1368425"/>
          </a:xfrm>
          <a:prstGeom prst="line">
            <a:avLst/>
          </a:prstGeom>
          <a:noFill/>
          <a:ln w="38100" cap="sq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72393" name="AutoShape 9">
            <a:extLst>
              <a:ext uri="{FF2B5EF4-FFF2-40B4-BE49-F238E27FC236}">
                <a16:creationId xmlns:a16="http://schemas.microsoft.com/office/drawing/2014/main" id="{09983E2B-B60F-5508-5537-157F3EAD8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0" y="3770313"/>
            <a:ext cx="3606800" cy="73818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 cap="sq">
            <a:solidFill>
              <a:srgbClr val="99CC00"/>
            </a:solidFill>
            <a:round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180975" indent="-1809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BE" altLang="fr-FR" sz="1800">
                <a:latin typeface="Verdana" panose="020B0604030504040204" pitchFamily="34" charset="0"/>
              </a:rPr>
              <a:t>Détruire les ARN messagers anormaux toxiques</a:t>
            </a:r>
            <a:endParaRPr lang="fr-FR" altLang="fr-FR" sz="1800">
              <a:latin typeface="Verdana" panose="020B0604030504040204" pitchFamily="34" charset="0"/>
            </a:endParaRPr>
          </a:p>
        </p:txBody>
      </p:sp>
      <p:sp>
        <p:nvSpPr>
          <p:cNvPr id="272395" name="Line 11">
            <a:extLst>
              <a:ext uri="{FF2B5EF4-FFF2-40B4-BE49-F238E27FC236}">
                <a16:creationId xmlns:a16="http://schemas.microsoft.com/office/drawing/2014/main" id="{2B3D1870-25DF-8B25-712E-CBDD62FE56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0125" y="4148138"/>
            <a:ext cx="936625" cy="0"/>
          </a:xfrm>
          <a:prstGeom prst="line">
            <a:avLst/>
          </a:prstGeom>
          <a:noFill/>
          <a:ln w="38100" cap="sq">
            <a:solidFill>
              <a:srgbClr val="99CC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72396" name="AutoShape 12">
            <a:extLst>
              <a:ext uri="{FF2B5EF4-FFF2-40B4-BE49-F238E27FC236}">
                <a16:creationId xmlns:a16="http://schemas.microsoft.com/office/drawing/2014/main" id="{233779D6-E215-E91E-A3BD-C826323B8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4724400"/>
            <a:ext cx="4724400" cy="1955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180975" indent="-1809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BE" altLang="fr-FR" sz="1800">
                <a:latin typeface="Verdana" panose="020B0604030504040204" pitchFamily="34" charset="0"/>
              </a:rPr>
              <a:t>Cibler les agrégats anormaux :</a:t>
            </a:r>
          </a:p>
          <a:p>
            <a:pPr>
              <a:buFontTx/>
              <a:buChar char="-"/>
            </a:pPr>
            <a:r>
              <a:rPr lang="fr-BE" altLang="fr-FR" sz="1800">
                <a:latin typeface="Verdana" panose="020B0604030504040204" pitchFamily="34" charset="0"/>
              </a:rPr>
              <a:t>Empêcher leur formation</a:t>
            </a:r>
          </a:p>
          <a:p>
            <a:pPr>
              <a:buFontTx/>
              <a:buChar char="-"/>
            </a:pPr>
            <a:r>
              <a:rPr lang="fr-BE" altLang="fr-FR" sz="1800">
                <a:latin typeface="Verdana" panose="020B0604030504040204" pitchFamily="34" charset="0"/>
              </a:rPr>
              <a:t>Détruire ceux déjà formés</a:t>
            </a:r>
          </a:p>
          <a:p>
            <a:pPr>
              <a:buFontTx/>
              <a:buChar char="-"/>
            </a:pPr>
            <a:r>
              <a:rPr lang="fr-BE" altLang="fr-FR" sz="1800">
                <a:latin typeface="Verdana" panose="020B0604030504040204" pitchFamily="34" charset="0"/>
              </a:rPr>
              <a:t>Empêcher la séquestration de protéines à l’intérieurs des agrégats</a:t>
            </a:r>
            <a:endParaRPr lang="fr-FR" altLang="fr-FR" sz="1800">
              <a:latin typeface="Verdana" panose="020B0604030504040204" pitchFamily="34" charset="0"/>
            </a:endParaRPr>
          </a:p>
        </p:txBody>
      </p:sp>
      <p:sp>
        <p:nvSpPr>
          <p:cNvPr id="272397" name="Line 13">
            <a:extLst>
              <a:ext uri="{FF2B5EF4-FFF2-40B4-BE49-F238E27FC236}">
                <a16:creationId xmlns:a16="http://schemas.microsoft.com/office/drawing/2014/main" id="{DBB61D12-DD73-1280-F0FA-5A4D88CA46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16238" y="5013325"/>
            <a:ext cx="1136650" cy="720725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C71D29-65AD-7005-B71E-C0FF223A1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332656"/>
            <a:ext cx="7696200" cy="1066800"/>
          </a:xfrm>
        </p:spPr>
        <p:txBody>
          <a:bodyPr/>
          <a:lstStyle/>
          <a:p>
            <a:r>
              <a:rPr lang="fr-BE" altLang="fr-FR" sz="4000" dirty="0"/>
              <a:t>Différents niveaux d’action thérapeutique</a:t>
            </a:r>
            <a:endParaRPr lang="fr-FR" altLang="fr-FR" sz="4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9C2FC0-0C31-0D49-3723-A1AEEF62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05824"/>
            <a:ext cx="7696200" cy="1066800"/>
          </a:xfrm>
        </p:spPr>
        <p:txBody>
          <a:bodyPr/>
          <a:lstStyle/>
          <a:p>
            <a:r>
              <a:rPr lang="fr-BE" dirty="0"/>
              <a:t>Programme actuel et futur des traitements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C2D2BB-A7A2-3428-7E84-5598E556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746A-EC8D-431C-BCC1-249AC4171C93}" type="slidenum">
              <a:rPr lang="fr-FR" altLang="fr-FR" smtClean="0"/>
              <a:pPr/>
              <a:t>29</a:t>
            </a:fld>
            <a:endParaRPr lang="fr-FR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200A7D6-DA08-B6D1-2A5F-0DFC95D02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060848"/>
            <a:ext cx="8428779" cy="395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7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603AAA73-4D45-461F-A985-27D9B07A6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D8AD-6333-4B72-BA6E-CFFF8A3B540F}" type="slidenum">
              <a:rPr lang="fr-FR" altLang="fr-FR"/>
              <a:pPr/>
              <a:t>3</a:t>
            </a:fld>
            <a:endParaRPr lang="fr-FR" altLang="fr-FR"/>
          </a:p>
        </p:txBody>
      </p:sp>
      <p:pic>
        <p:nvPicPr>
          <p:cNvPr id="283651" name="Picture 3">
            <a:extLst>
              <a:ext uri="{FF2B5EF4-FFF2-40B4-BE49-F238E27FC236}">
                <a16:creationId xmlns:a16="http://schemas.microsoft.com/office/drawing/2014/main" id="{7E2F3B9F-FC39-DF4B-B6F8-7E2774BE425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063" y="2686050"/>
            <a:ext cx="3028950" cy="2922588"/>
          </a:xfrm>
          <a:noFill/>
          <a:ln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652" name="Picture 4">
            <a:extLst>
              <a:ext uri="{FF2B5EF4-FFF2-40B4-BE49-F238E27FC236}">
                <a16:creationId xmlns:a16="http://schemas.microsoft.com/office/drawing/2014/main" id="{8544C3BA-4530-6DA4-B754-87BCFAF1DB7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2"/>
          <a:stretch>
            <a:fillRect/>
          </a:stretch>
        </p:blipFill>
        <p:spPr>
          <a:xfrm>
            <a:off x="5003800" y="1412875"/>
            <a:ext cx="3894138" cy="3768725"/>
          </a:xfrm>
          <a:noFill/>
          <a:ln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653" name="AutoShape 5">
            <a:extLst>
              <a:ext uri="{FF2B5EF4-FFF2-40B4-BE49-F238E27FC236}">
                <a16:creationId xmlns:a16="http://schemas.microsoft.com/office/drawing/2014/main" id="{18BA2477-C2F5-35E7-3EF4-703D74DECB56}"/>
              </a:ext>
            </a:extLst>
          </p:cNvPr>
          <p:cNvSpPr>
            <a:spLocks noChangeArrowheads="1"/>
          </p:cNvSpPr>
          <p:nvPr/>
        </p:nvSpPr>
        <p:spPr bwMode="auto">
          <a:xfrm rot="-1511172">
            <a:off x="2478088" y="1981200"/>
            <a:ext cx="2740025" cy="660400"/>
          </a:xfrm>
          <a:prstGeom prst="curvedDownArrow">
            <a:avLst>
              <a:gd name="adj1" fmla="val 33538"/>
              <a:gd name="adj2" fmla="val 165232"/>
              <a:gd name="adj3" fmla="val 74236"/>
            </a:avLst>
          </a:prstGeom>
          <a:solidFill>
            <a:srgbClr val="1313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fr-BE" altLang="fr-FR" sz="1800">
              <a:solidFill>
                <a:srgbClr val="000066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3654" name="Text Box 6">
            <a:extLst>
              <a:ext uri="{FF2B5EF4-FFF2-40B4-BE49-F238E27FC236}">
                <a16:creationId xmlns:a16="http://schemas.microsoft.com/office/drawing/2014/main" id="{F1D38D2F-084D-6FF9-08AB-077F972D4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900" y="5445125"/>
            <a:ext cx="2374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fr-BE" altLang="fr-FR" sz="1800" b="1">
                <a:latin typeface="Verdana" panose="020B0604030504040204" pitchFamily="34" charset="0"/>
                <a:cs typeface="Times New Roman" panose="02020603050405020304" pitchFamily="18" charset="0"/>
              </a:rPr>
              <a:t>46 chromosomes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CD43F178-9739-98A4-E174-6CFC3BE5E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273913"/>
            <a:ext cx="6934201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BE" altLang="fr-FR" sz="4400" b="1" dirty="0">
                <a:latin typeface="Arial Narrow" panose="020B0606020202030204" pitchFamily="34" charset="0"/>
              </a:rPr>
              <a:t>Principes de génétique</a:t>
            </a:r>
            <a:endParaRPr lang="fr-FR" altLang="fr-FR" sz="44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C5053D-122E-53CF-89A4-51F828414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746A-EC8D-431C-BCC1-249AC4171C93}" type="slidenum">
              <a:rPr lang="fr-FR" altLang="fr-FR" smtClean="0"/>
              <a:pPr/>
              <a:t>30</a:t>
            </a:fld>
            <a:endParaRPr lang="fr-FR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90A9806-1944-0375-92C7-5071446E1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80" y="2348880"/>
            <a:ext cx="8580158" cy="3137238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7DB4B62A-0E24-0888-DF7E-AEF1C2C0D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74388"/>
            <a:ext cx="7696200" cy="1066800"/>
          </a:xfrm>
        </p:spPr>
        <p:txBody>
          <a:bodyPr/>
          <a:lstStyle/>
          <a:p>
            <a:r>
              <a:rPr lang="fr-BE" dirty="0"/>
              <a:t>Programme actuel et futur des traitements</a:t>
            </a:r>
          </a:p>
        </p:txBody>
      </p:sp>
    </p:spTree>
    <p:extLst>
      <p:ext uri="{BB962C8B-B14F-4D97-AF65-F5344CB8AC3E}">
        <p14:creationId xmlns:p14="http://schemas.microsoft.com/office/powerpoint/2010/main" val="1469461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76EFBA-A0DE-4109-878B-8CDD2ACB5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746A-EC8D-431C-BCC1-249AC4171C93}" type="slidenum">
              <a:rPr lang="fr-FR" altLang="fr-FR" smtClean="0"/>
              <a:pPr/>
              <a:t>31</a:t>
            </a:fld>
            <a:endParaRPr lang="fr-FR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E64EBB7-4BED-16DF-2BD4-DC7DB7F30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780928"/>
            <a:ext cx="8928992" cy="1803695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A6A68A60-A9EF-22C9-3412-3F328034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23787"/>
            <a:ext cx="7696200" cy="1066800"/>
          </a:xfrm>
        </p:spPr>
        <p:txBody>
          <a:bodyPr/>
          <a:lstStyle/>
          <a:p>
            <a:r>
              <a:rPr lang="fr-BE" dirty="0"/>
              <a:t>Programme actuel et futur des traitements</a:t>
            </a:r>
          </a:p>
        </p:txBody>
      </p:sp>
    </p:spTree>
    <p:extLst>
      <p:ext uri="{BB962C8B-B14F-4D97-AF65-F5344CB8AC3E}">
        <p14:creationId xmlns:p14="http://schemas.microsoft.com/office/powerpoint/2010/main" val="1326978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CBF3EFA0-56C4-4128-F84F-344976EE9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5065-813F-4C69-A0D3-6206203A569E}" type="slidenum">
              <a:rPr lang="fr-FR" altLang="fr-FR"/>
              <a:pPr/>
              <a:t>32</a:t>
            </a:fld>
            <a:endParaRPr lang="fr-FR" altLang="fr-FR"/>
          </a:p>
        </p:txBody>
      </p:sp>
      <p:sp>
        <p:nvSpPr>
          <p:cNvPr id="307202" name="Rectangle 2">
            <a:extLst>
              <a:ext uri="{FF2B5EF4-FFF2-40B4-BE49-F238E27FC236}">
                <a16:creationId xmlns:a16="http://schemas.microsoft.com/office/drawing/2014/main" id="{86B14181-DE84-6C6C-8A65-E69811126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sz="4000"/>
              <a:t>Essais pour réduire les symptômes</a:t>
            </a:r>
            <a:br>
              <a:rPr lang="fr-BE" altLang="fr-FR" sz="4000"/>
            </a:br>
            <a:r>
              <a:rPr lang="fr-BE" altLang="fr-FR" sz="4000"/>
              <a:t>de la maladie</a:t>
            </a:r>
            <a:endParaRPr lang="fr-FR" altLang="fr-FR" sz="4000"/>
          </a:p>
        </p:txBody>
      </p:sp>
      <p:sp>
        <p:nvSpPr>
          <p:cNvPr id="307203" name="Rectangle 3">
            <a:extLst>
              <a:ext uri="{FF2B5EF4-FFF2-40B4-BE49-F238E27FC236}">
                <a16:creationId xmlns:a16="http://schemas.microsoft.com/office/drawing/2014/main" id="{490089AC-8334-B8B2-5F85-727AACF43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42925" indent="-542925"/>
            <a:r>
              <a:rPr lang="fr-BE" altLang="fr-FR" dirty="0"/>
              <a:t>La </a:t>
            </a:r>
            <a:r>
              <a:rPr lang="fr-BE" altLang="fr-FR" dirty="0" err="1">
                <a:solidFill>
                  <a:srgbClr val="FFFF00"/>
                </a:solidFill>
              </a:rPr>
              <a:t>mexiletine</a:t>
            </a:r>
            <a:r>
              <a:rPr lang="fr-BE" altLang="fr-FR" dirty="0"/>
              <a:t> est un médicament utilisé pour traiter les troubles du rythme cardiaque.  C’est une petite molécule utilisée pour agir sur la force et sur les fonctions des muscles striés et lisses.</a:t>
            </a:r>
            <a:br>
              <a:rPr lang="fr-BE" altLang="fr-FR" dirty="0"/>
            </a:br>
            <a:endParaRPr lang="fr-BE" altLang="fr-FR" dirty="0"/>
          </a:p>
          <a:p>
            <a:pPr marL="542925" indent="-542925"/>
            <a:r>
              <a:rPr lang="fr-BE" altLang="fr-FR" dirty="0"/>
              <a:t>Il modifie l’influx nerveux dans les cellules en bloquant les canaux sodium.</a:t>
            </a:r>
          </a:p>
          <a:p>
            <a:pPr marL="542925" indent="-542925"/>
            <a:endParaRPr lang="fr-BE" altLang="fr-FR" dirty="0"/>
          </a:p>
          <a:p>
            <a:pPr marL="542925" indent="-542925"/>
            <a:endParaRPr lang="fr-FR" altLang="fr-F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C25751E5-9B64-6830-FB87-09447A834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3829-1083-4696-A658-B6978D4B41D0}" type="slidenum">
              <a:rPr lang="fr-FR" altLang="fr-FR"/>
              <a:pPr/>
              <a:t>33</a:t>
            </a:fld>
            <a:endParaRPr lang="fr-FR" altLang="fr-FR"/>
          </a:p>
        </p:txBody>
      </p:sp>
      <p:sp>
        <p:nvSpPr>
          <p:cNvPr id="308226" name="Rectangle 2">
            <a:extLst>
              <a:ext uri="{FF2B5EF4-FFF2-40B4-BE49-F238E27FC236}">
                <a16:creationId xmlns:a16="http://schemas.microsoft.com/office/drawing/2014/main" id="{A61FEAE5-EC33-2602-4B64-465EED249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sz="4000"/>
              <a:t>Essais pour réduire les symptômes</a:t>
            </a:r>
            <a:br>
              <a:rPr lang="fr-BE" altLang="fr-FR" sz="4000"/>
            </a:br>
            <a:r>
              <a:rPr lang="fr-BE" altLang="fr-FR" sz="4000"/>
              <a:t>de la maladie</a:t>
            </a:r>
            <a:endParaRPr lang="fr-FR" altLang="fr-FR" sz="4000"/>
          </a:p>
        </p:txBody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25A47B62-2E5D-32D3-D523-F9972AE96E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fr-FR" altLang="fr-FR" sz="2800" b="1"/>
              <a:t>Mexiletine is an effective antimyotonia treatment in myotonic dystrophy type 1.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BE" altLang="fr-FR" sz="2800">
                <a:solidFill>
                  <a:srgbClr val="FFFF00"/>
                </a:solidFill>
              </a:rPr>
              <a:t>Logigian El et al., USA, mai 2010</a:t>
            </a:r>
            <a:endParaRPr lang="fr-FR" altLang="fr-FR" sz="2800">
              <a:solidFill>
                <a:srgbClr val="FFFF00"/>
              </a:solidFill>
            </a:endParaRPr>
          </a:p>
          <a:p>
            <a:pPr marL="0" indent="0" algn="r">
              <a:buFont typeface="Wingdings" panose="05000000000000000000" pitchFamily="2" charset="2"/>
              <a:buNone/>
            </a:pPr>
            <a:endParaRPr lang="fr-FR" altLang="fr-FR" sz="2800"/>
          </a:p>
        </p:txBody>
      </p:sp>
      <p:sp>
        <p:nvSpPr>
          <p:cNvPr id="308229" name="Rectangle 5">
            <a:extLst>
              <a:ext uri="{FF2B5EF4-FFF2-40B4-BE49-F238E27FC236}">
                <a16:creationId xmlns:a16="http://schemas.microsoft.com/office/drawing/2014/main" id="{7A860D9D-23E0-BF0F-4C64-2E9AFDFDF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" y="3933825"/>
            <a:ext cx="83502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fr-FR">
                <a:solidFill>
                  <a:srgbClr val="FFFF00"/>
                </a:solidFill>
              </a:rPr>
              <a:t>CONCLUSIONS</a:t>
            </a:r>
          </a:p>
          <a:p>
            <a:pPr algn="just"/>
            <a:r>
              <a:rPr lang="en-US" altLang="fr-FR">
                <a:solidFill>
                  <a:srgbClr val="FFFF00"/>
                </a:solidFill>
              </a:rPr>
              <a:t>Mexiletine at dosages of 150 and 200 mg 3 times daily is effective, safe, and well-tolerated over 7 weeks as an antimyotonia treatment in DM1. Classification of Evidence: This study provides Class I evidence that mexiletine at dosages of 150 and 200 mg 3 times daily over 7 weeks is well-tolerated and effective in reducing handgrip relaxation time in DM1.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FBB60C-2884-4D38-BBFD-2F3041F7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39843"/>
            <a:ext cx="7696200" cy="1066800"/>
          </a:xfrm>
        </p:spPr>
        <p:txBody>
          <a:bodyPr/>
          <a:lstStyle/>
          <a:p>
            <a:r>
              <a:rPr lang="fr-BE" dirty="0"/>
              <a:t>Etude de la Metformine utilisée dans le diabète de type 2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E0C9747-3FB4-EC56-94A7-406A7CBEC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761" y="1755034"/>
            <a:ext cx="5576477" cy="4769591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C554B2-5A3B-6B7C-5E69-714B5465D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746A-EC8D-431C-BCC1-249AC4171C93}" type="slidenum">
              <a:rPr lang="fr-FR" altLang="fr-FR" smtClean="0"/>
              <a:pPr/>
              <a:t>34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2842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A8FDA4-C488-204C-65C3-831BF9CE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Etude DYNE-101 (</a:t>
            </a:r>
            <a:r>
              <a:rPr lang="fr-BE" dirty="0" err="1"/>
              <a:t>Achieve</a:t>
            </a:r>
            <a:r>
              <a:rPr lang="fr-BE" dirty="0"/>
              <a:t>)</a:t>
            </a:r>
            <a:br>
              <a:rPr lang="fr-BE" dirty="0"/>
            </a:br>
            <a:r>
              <a:rPr lang="fr-BE" dirty="0"/>
              <a:t>Thérapie basée sur les ASO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BFE4F71-6AB7-B24A-3D82-C0B71B399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7661" y="2624799"/>
            <a:ext cx="5044877" cy="3048264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BC559D-5197-3279-9A58-654034A4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746A-EC8D-431C-BCC1-249AC4171C93}" type="slidenum">
              <a:rPr lang="fr-FR" altLang="fr-FR" smtClean="0"/>
              <a:pPr/>
              <a:t>35</a:t>
            </a:fld>
            <a:endParaRPr lang="fr-FR" alt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07447E23-DAA1-FE40-4D8A-5987A61975BD}"/>
              </a:ext>
            </a:extLst>
          </p:cNvPr>
          <p:cNvCxnSpPr/>
          <p:nvPr/>
        </p:nvCxnSpPr>
        <p:spPr bwMode="auto">
          <a:xfrm flipV="1">
            <a:off x="3203848" y="2261450"/>
            <a:ext cx="504056" cy="72008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D42DE390-964A-9F3E-9855-698DB09868AE}"/>
              </a:ext>
            </a:extLst>
          </p:cNvPr>
          <p:cNvSpPr txBox="1"/>
          <p:nvPr/>
        </p:nvSpPr>
        <p:spPr>
          <a:xfrm>
            <a:off x="3555515" y="1892118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dirty="0"/>
              <a:t>Manchester &amp; Newcastle</a:t>
            </a:r>
          </a:p>
        </p:txBody>
      </p:sp>
    </p:spTree>
    <p:extLst>
      <p:ext uri="{BB962C8B-B14F-4D97-AF65-F5344CB8AC3E}">
        <p14:creationId xmlns:p14="http://schemas.microsoft.com/office/powerpoint/2010/main" val="34235646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1EF6152C-073F-9C86-CC36-94895BB8E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FF9D-2A2D-439A-B8FE-6FF99DC4DA18}" type="slidenum">
              <a:rPr lang="fr-FR" altLang="fr-FR"/>
              <a:pPr/>
              <a:t>36</a:t>
            </a:fld>
            <a:endParaRPr lang="fr-FR" altLang="fr-FR"/>
          </a:p>
        </p:txBody>
      </p:sp>
      <p:sp>
        <p:nvSpPr>
          <p:cNvPr id="290818" name="Rectangle 2">
            <a:extLst>
              <a:ext uri="{FF2B5EF4-FFF2-40B4-BE49-F238E27FC236}">
                <a16:creationId xmlns:a16="http://schemas.microsoft.com/office/drawing/2014/main" id="{5DE4BE43-3B30-4395-82DA-3B84BD63F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9375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fr-FR" dirty="0" err="1">
                <a:solidFill>
                  <a:schemeClr val="tx1"/>
                </a:solidFill>
              </a:rPr>
              <a:t>Stratégies</a:t>
            </a:r>
            <a:r>
              <a:rPr lang="en-US" altLang="fr-FR" dirty="0">
                <a:solidFill>
                  <a:schemeClr val="tx1"/>
                </a:solidFill>
              </a:rPr>
              <a:t> de </a:t>
            </a:r>
            <a:r>
              <a:rPr lang="en-US" altLang="fr-FR" dirty="0" err="1">
                <a:solidFill>
                  <a:schemeClr val="tx1"/>
                </a:solidFill>
              </a:rPr>
              <a:t>Traitements</a:t>
            </a:r>
            <a:endParaRPr lang="en-US" altLang="fr-FR" dirty="0">
              <a:solidFill>
                <a:schemeClr val="tx1"/>
              </a:solidFill>
            </a:endParaRPr>
          </a:p>
        </p:txBody>
      </p:sp>
      <p:sp>
        <p:nvSpPr>
          <p:cNvPr id="290820" name="Text Box 4">
            <a:extLst>
              <a:ext uri="{FF2B5EF4-FFF2-40B4-BE49-F238E27FC236}">
                <a16:creationId xmlns:a16="http://schemas.microsoft.com/office/drawing/2014/main" id="{C0EE972E-028E-8836-C391-6111E0C1E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968500"/>
            <a:ext cx="367188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fr-BE" altLang="fr-FR" sz="1800" b="1" u="sng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Thérapie génomique</a:t>
            </a:r>
            <a:r>
              <a:rPr lang="fr-BE" altLang="fr-FR" sz="1800" b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endParaRPr lang="fr-BE" altLang="fr-FR" sz="18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fr-BE" altLang="fr-FR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2.	</a:t>
            </a:r>
            <a:r>
              <a:rPr lang="fr-BE" altLang="fr-FR" sz="1800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Thérapie transcriptomique</a:t>
            </a:r>
            <a:r>
              <a:rPr lang="fr-BE" altLang="fr-FR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endParaRPr lang="fr-BE" altLang="fr-FR" sz="18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AutoNum type="arabicPeriod" startAt="3"/>
            </a:pPr>
            <a:r>
              <a:rPr lang="fr-BE" altLang="fr-FR" sz="1800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Thérapie protéomique</a:t>
            </a:r>
            <a:r>
              <a:rPr lang="fr-BE" altLang="fr-FR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endParaRPr lang="fr-BE" altLang="fr-FR" sz="18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fr-BE" altLang="fr-FR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4.	</a:t>
            </a:r>
            <a:r>
              <a:rPr lang="fr-BE" altLang="fr-FR" sz="1800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Thérapie cellulaire</a:t>
            </a:r>
            <a:r>
              <a:rPr lang="fr-BE" altLang="fr-FR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 :</a:t>
            </a:r>
            <a:endParaRPr lang="fr-FR" altLang="fr-FR" sz="18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0821" name="Text Box 5">
            <a:extLst>
              <a:ext uri="{FF2B5EF4-FFF2-40B4-BE49-F238E27FC236}">
                <a16:creationId xmlns:a16="http://schemas.microsoft.com/office/drawing/2014/main" id="{EC1182BD-AC05-DE75-7797-E183A7D3F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1968500"/>
            <a:ext cx="367347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BE" altLang="fr-FR" sz="180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agir sur les </a:t>
            </a:r>
            <a:r>
              <a:rPr lang="fr-BE" altLang="fr-FR" sz="1800" b="1" u="sng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gènes (ADN)</a:t>
            </a:r>
          </a:p>
          <a:p>
            <a:pPr>
              <a:spcBef>
                <a:spcPct val="50000"/>
              </a:spcBef>
            </a:pPr>
            <a:endParaRPr lang="fr-BE" altLang="fr-FR" sz="1800" dirty="0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fr-BE" altLang="fr-FR" sz="1800" dirty="0">
                <a:latin typeface="Arial" panose="020B0604020202020204" pitchFamily="34" charset="0"/>
                <a:cs typeface="Times New Roman" panose="02020603050405020304" pitchFamily="18" charset="0"/>
              </a:rPr>
              <a:t>agir sur les </a:t>
            </a:r>
            <a:r>
              <a:rPr lang="fr-BE" altLang="fr-FR" sz="1800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transcrits (ARN)</a:t>
            </a:r>
          </a:p>
          <a:p>
            <a:pPr>
              <a:spcBef>
                <a:spcPct val="50000"/>
              </a:spcBef>
            </a:pPr>
            <a:endParaRPr lang="fr-BE" altLang="fr-FR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fr-BE" altLang="fr-FR" sz="1800" dirty="0">
                <a:latin typeface="Arial" panose="020B0604020202020204" pitchFamily="34" charset="0"/>
                <a:cs typeface="Times New Roman" panose="02020603050405020304" pitchFamily="18" charset="0"/>
              </a:rPr>
              <a:t>agir sur les </a:t>
            </a:r>
            <a:r>
              <a:rPr lang="fr-BE" altLang="fr-FR" sz="1800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protéines</a:t>
            </a:r>
          </a:p>
          <a:p>
            <a:pPr>
              <a:spcBef>
                <a:spcPct val="50000"/>
              </a:spcBef>
            </a:pPr>
            <a:endParaRPr lang="fr-BE" altLang="fr-FR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fr-BE" altLang="fr-FR" sz="1800" dirty="0">
                <a:latin typeface="Arial" panose="020B0604020202020204" pitchFamily="34" charset="0"/>
                <a:cs typeface="Times New Roman" panose="02020603050405020304" pitchFamily="18" charset="0"/>
              </a:rPr>
              <a:t>agir par les </a:t>
            </a:r>
            <a:r>
              <a:rPr lang="fr-BE" altLang="fr-FR" sz="1800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cellules souches</a:t>
            </a:r>
            <a:endParaRPr lang="fr-FR" altLang="fr-FR" sz="1800" b="1" u="sng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0822" name="AutoShape 6">
            <a:extLst>
              <a:ext uri="{FF2B5EF4-FFF2-40B4-BE49-F238E27FC236}">
                <a16:creationId xmlns:a16="http://schemas.microsoft.com/office/drawing/2014/main" id="{84E69881-C152-F7E3-DC03-2CF38FD41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488" y="2035175"/>
            <a:ext cx="1008062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290823" name="AutoShape 7">
            <a:extLst>
              <a:ext uri="{FF2B5EF4-FFF2-40B4-BE49-F238E27FC236}">
                <a16:creationId xmlns:a16="http://schemas.microsoft.com/office/drawing/2014/main" id="{CDB11B54-0F0F-A1F5-E70A-1439D76A2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4315" y="3694114"/>
            <a:ext cx="1008062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90824" name="AutoShape 8">
            <a:extLst>
              <a:ext uri="{FF2B5EF4-FFF2-40B4-BE49-F238E27FC236}">
                <a16:creationId xmlns:a16="http://schemas.microsoft.com/office/drawing/2014/main" id="{A2843EBD-441B-730F-0D73-8882E7FCF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4315" y="2947987"/>
            <a:ext cx="1008062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fr-FR" altLang="fr-FR"/>
          </a:p>
        </p:txBody>
      </p:sp>
      <p:sp>
        <p:nvSpPr>
          <p:cNvPr id="290825" name="AutoShape 9">
            <a:extLst>
              <a:ext uri="{FF2B5EF4-FFF2-40B4-BE49-F238E27FC236}">
                <a16:creationId xmlns:a16="http://schemas.microsoft.com/office/drawing/2014/main" id="{0271756B-2F08-0916-2973-CC6A1229E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233" y="4614922"/>
            <a:ext cx="1008062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3118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local des expans sur chrom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4011"/>
            <a:ext cx="64008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6043789" y="5696656"/>
            <a:ext cx="833966" cy="38382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BE" altLang="fr-FR" sz="2133"/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2140656" y="5504745"/>
            <a:ext cx="639233" cy="38382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BE" altLang="fr-FR" sz="2133"/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6235701" y="769056"/>
            <a:ext cx="832556" cy="38382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BE" altLang="fr-FR" sz="2133"/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3989212" y="2954867"/>
            <a:ext cx="764822" cy="29774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BE" altLang="fr-FR" sz="2133"/>
          </a:p>
        </p:txBody>
      </p:sp>
      <p:sp>
        <p:nvSpPr>
          <p:cNvPr id="7" name="Rectangle 57"/>
          <p:cNvSpPr>
            <a:spLocks noChangeArrowheads="1"/>
          </p:cNvSpPr>
          <p:nvPr/>
        </p:nvSpPr>
        <p:spPr bwMode="auto">
          <a:xfrm>
            <a:off x="1794007" y="6157462"/>
            <a:ext cx="6013185" cy="47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fr-FR" sz="2489" noProof="1">
                <a:effectLst>
                  <a:outerShdw blurRad="38100" dist="38100" dir="2700000" algn="tl">
                    <a:srgbClr val="000000"/>
                  </a:outerShdw>
                </a:effectLst>
              </a:rPr>
              <a:t>Localisation des gènes à expansion de triplets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AFCAC-AC23-6E35-E2F4-4851342FF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165" y="314031"/>
            <a:ext cx="7696200" cy="1066800"/>
          </a:xfrm>
        </p:spPr>
        <p:txBody>
          <a:bodyPr/>
          <a:lstStyle/>
          <a:p>
            <a:r>
              <a:rPr lang="fr-BE" dirty="0"/>
              <a:t>Le gène MSH3: sévérité de la maladie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80735D-740B-BA5E-6042-8970A1A3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746A-EC8D-431C-BCC1-249AC4171C93}" type="slidenum">
              <a:rPr lang="fr-FR" altLang="fr-FR" smtClean="0"/>
              <a:pPr/>
              <a:t>38</a:t>
            </a:fld>
            <a:endParaRPr lang="fr-FR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F4595D-1CFD-935F-CCB3-1D23FF7AC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35" y="2060848"/>
            <a:ext cx="8562530" cy="417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484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7FECCE-FEDE-AB55-56CF-8510BDC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493345"/>
            <a:ext cx="7696200" cy="1066800"/>
          </a:xfrm>
        </p:spPr>
        <p:txBody>
          <a:bodyPr/>
          <a:lstStyle/>
          <a:p>
            <a:r>
              <a:rPr lang="fr-FR" altLang="fr-FR" sz="4400" dirty="0">
                <a:solidFill>
                  <a:schemeClr val="tx1"/>
                </a:solidFill>
              </a:rPr>
              <a:t>Système de réparation des mésappariements de l’ADN</a:t>
            </a:r>
            <a:br>
              <a:rPr lang="fr-FR" altLang="fr-FR" sz="4400" dirty="0">
                <a:solidFill>
                  <a:srgbClr val="FFFFFF"/>
                </a:solidFill>
              </a:rPr>
            </a:b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B5964F-BE8D-0F4A-F4BD-E50FE770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746A-EC8D-431C-BCC1-249AC4171C93}" type="slidenum">
              <a:rPr lang="fr-FR" altLang="fr-FR" smtClean="0"/>
              <a:pPr/>
              <a:t>39</a:t>
            </a:fld>
            <a:endParaRPr lang="fr-FR" altLang="fr-FR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08355973-8712-EA36-4143-B5BB21E8D5A2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772816"/>
            <a:ext cx="3289176" cy="4186659"/>
            <a:chOff x="597" y="912"/>
            <a:chExt cx="1928" cy="2842"/>
          </a:xfrm>
        </p:grpSpPr>
        <p:sp>
          <p:nvSpPr>
            <p:cNvPr id="6" name="Line 3">
              <a:extLst>
                <a:ext uri="{FF2B5EF4-FFF2-40B4-BE49-F238E27FC236}">
                  <a16:creationId xmlns:a16="http://schemas.microsoft.com/office/drawing/2014/main" id="{3F49198E-1AF6-C834-B26E-2BC79E99D3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" y="1037"/>
              <a:ext cx="42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DADEC2FD-D32B-A31E-6C3C-8BCC248F11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5" y="912"/>
              <a:ext cx="2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fr-FR" altLang="fr-FR" sz="2000">
                  <a:solidFill>
                    <a:srgbClr val="FFFFFF"/>
                  </a:solidFill>
                </a:rPr>
                <a:t>G</a:t>
              </a:r>
              <a:endParaRPr lang="fr-FR" altLang="fr-FR"/>
            </a:p>
          </p:txBody>
        </p:sp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580E9561-D76D-2B52-C19C-61F0FEC212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7" y="1037"/>
              <a:ext cx="42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6E81ADBB-8CA3-4F54-CC01-7D5636256B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" y="1229"/>
              <a:ext cx="42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0A632470-0EBA-CEBE-5183-A15AAED07A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5" y="1104"/>
              <a:ext cx="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fr-FR" altLang="fr-FR" sz="2000">
                  <a:solidFill>
                    <a:srgbClr val="FFFFFF"/>
                  </a:solidFill>
                </a:rPr>
                <a:t>T</a:t>
              </a:r>
              <a:endParaRPr lang="fr-FR" altLang="fr-FR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2B0C5200-8A36-5DDB-0AB7-0FFDD8A461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7" y="1229"/>
              <a:ext cx="42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D58ED472-31B0-81AE-706E-C346DC3FC9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" y="1884"/>
              <a:ext cx="42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E18BAF4D-4114-C3F5-1522-FC7764D2C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5" y="1728"/>
              <a:ext cx="1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0CE6AB44-EF2E-402B-4638-63DD80A6D8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884"/>
              <a:ext cx="51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61475C35-8D48-F9F2-020A-963125F029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" y="2076"/>
              <a:ext cx="47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16" name="Text Box 13">
              <a:extLst>
                <a:ext uri="{FF2B5EF4-FFF2-40B4-BE49-F238E27FC236}">
                  <a16:creationId xmlns:a16="http://schemas.microsoft.com/office/drawing/2014/main" id="{958C8998-B7D8-F971-BF98-CD1FD9A18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5" y="1920"/>
              <a:ext cx="1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3613A5AC-2527-7A25-4484-5E502978BC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7" y="2076"/>
              <a:ext cx="42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6024C63C-AA1A-3797-04D4-E8E9F436B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" y="1759"/>
              <a:ext cx="342" cy="192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fr-FR" altLang="fr-FR" sz="1400" b="1" dirty="0">
                  <a:solidFill>
                    <a:schemeClr val="bg1"/>
                  </a:solidFill>
                </a:rPr>
                <a:t>MSH2</a:t>
              </a:r>
              <a:endParaRPr lang="fr-FR" alt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19" name="Oval 16">
              <a:extLst>
                <a:ext uri="{FF2B5EF4-FFF2-40B4-BE49-F238E27FC236}">
                  <a16:creationId xmlns:a16="http://schemas.microsoft.com/office/drawing/2014/main" id="{11C89243-DA4E-6C95-08E3-43BBB1154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" y="1903"/>
              <a:ext cx="342" cy="192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fr-FR" altLang="fr-FR" sz="1400" b="1" dirty="0">
                  <a:solidFill>
                    <a:schemeClr val="bg1"/>
                  </a:solidFill>
                </a:rPr>
                <a:t>MSH6</a:t>
              </a:r>
              <a:endParaRPr lang="fr-FR" alt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id="{FC88D414-DAD4-3505-9DAA-981DBCC5D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" y="2976"/>
              <a:ext cx="1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4F201C65-DDC9-6BAE-3D5D-8C87DEFBAD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" y="2556"/>
              <a:ext cx="42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AA2D6B0A-7BCA-C3C6-CD3E-80FD8563AC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56"/>
              <a:ext cx="51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20D4BD50-09B1-286B-EF0E-5EC220BDC1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" y="2748"/>
              <a:ext cx="47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F83A7B73-7654-01F4-8C54-2D3A77E632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5" y="2592"/>
              <a:ext cx="1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42D4A07F-3DA0-15F1-B27C-080AE54649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7" y="2748"/>
              <a:ext cx="42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26" name="Text Box 23">
              <a:extLst>
                <a:ext uri="{FF2B5EF4-FFF2-40B4-BE49-F238E27FC236}">
                  <a16:creationId xmlns:a16="http://schemas.microsoft.com/office/drawing/2014/main" id="{936C1C56-0318-C52B-45EF-FB34EDBDB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5" y="2400"/>
              <a:ext cx="1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AA3A79BB-8AB9-3949-486F-0DB56F78C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" y="2431"/>
              <a:ext cx="342" cy="204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fr-FR" altLang="fr-FR" sz="1400" b="1" dirty="0">
                  <a:solidFill>
                    <a:schemeClr val="bg1"/>
                  </a:solidFill>
                </a:rPr>
                <a:t>MSH2</a:t>
              </a:r>
              <a:endParaRPr lang="fr-FR" altLang="fr-F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Oval 25">
              <a:extLst>
                <a:ext uri="{FF2B5EF4-FFF2-40B4-BE49-F238E27FC236}">
                  <a16:creationId xmlns:a16="http://schemas.microsoft.com/office/drawing/2014/main" id="{A32235AA-8274-5D3B-8E43-DAFC73801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" y="2575"/>
              <a:ext cx="342" cy="192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fr-FR" altLang="fr-FR" sz="1400" b="1" dirty="0">
                  <a:solidFill>
                    <a:schemeClr val="bg1"/>
                  </a:solidFill>
                </a:rPr>
                <a:t>MSH6</a:t>
              </a:r>
              <a:endParaRPr lang="fr-FR" altLang="fr-F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Oval 26">
              <a:extLst>
                <a:ext uri="{FF2B5EF4-FFF2-40B4-BE49-F238E27FC236}">
                  <a16:creationId xmlns:a16="http://schemas.microsoft.com/office/drawing/2014/main" id="{83C50841-E973-2FB5-688D-8B970FF5A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736"/>
              <a:ext cx="341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fr-FR" altLang="fr-FR" sz="1400" b="1">
                  <a:solidFill>
                    <a:srgbClr val="FFFFFF"/>
                  </a:solidFill>
                </a:rPr>
                <a:t>PMS2</a:t>
              </a:r>
              <a:endParaRPr lang="fr-FR" altLang="fr-FR" sz="1600" b="1">
                <a:solidFill>
                  <a:srgbClr val="FFFFFF"/>
                </a:solidFill>
              </a:endParaRPr>
            </a:p>
          </p:txBody>
        </p:sp>
        <p:sp>
          <p:nvSpPr>
            <p:cNvPr id="30" name="Oval 27">
              <a:extLst>
                <a:ext uri="{FF2B5EF4-FFF2-40B4-BE49-F238E27FC236}">
                  <a16:creationId xmlns:a16="http://schemas.microsoft.com/office/drawing/2014/main" id="{E2718C10-A8AD-F6B6-5B65-7F96429A7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" y="2592"/>
              <a:ext cx="341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fr-FR" altLang="fr-FR" sz="1400" b="1">
                  <a:solidFill>
                    <a:srgbClr val="FFFFFF"/>
                  </a:solidFill>
                </a:rPr>
                <a:t>MLH1</a:t>
              </a:r>
              <a:endParaRPr lang="fr-FR" altLang="fr-FR" sz="1600" b="1">
                <a:solidFill>
                  <a:srgbClr val="FFFFFF"/>
                </a:solidFill>
              </a:endParaRPr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60AFB648-26B1-9113-A40A-8464D00720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" y="3437"/>
              <a:ext cx="42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32" name="Text Box 29">
              <a:extLst>
                <a:ext uri="{FF2B5EF4-FFF2-40B4-BE49-F238E27FC236}">
                  <a16:creationId xmlns:a16="http://schemas.microsoft.com/office/drawing/2014/main" id="{9EC7FD8B-9DDC-ECE8-59DD-B2A62CB96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5" y="3312"/>
              <a:ext cx="2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fr-FR" altLang="fr-FR" sz="2000">
                  <a:solidFill>
                    <a:srgbClr val="FFFFFF"/>
                  </a:solidFill>
                </a:rPr>
                <a:t>G</a:t>
              </a:r>
              <a:endParaRPr lang="fr-FR" altLang="fr-FR"/>
            </a:p>
          </p:txBody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B8159CCC-4704-FBBA-A645-5959463A59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7" y="3437"/>
              <a:ext cx="42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0D55F87C-64D0-5445-4119-954CFBDB0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" y="3629"/>
              <a:ext cx="42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35" name="Text Box 32">
              <a:extLst>
                <a:ext uri="{FF2B5EF4-FFF2-40B4-BE49-F238E27FC236}">
                  <a16:creationId xmlns:a16="http://schemas.microsoft.com/office/drawing/2014/main" id="{208194D0-20A3-4961-5A8A-75B3A68462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5" y="3504"/>
              <a:ext cx="1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fr-FR" altLang="fr-FR" sz="2000">
                  <a:solidFill>
                    <a:srgbClr val="FFFFFF"/>
                  </a:solidFill>
                </a:rPr>
                <a:t>C</a:t>
              </a:r>
              <a:endParaRPr lang="fr-FR" altLang="fr-FR"/>
            </a:p>
          </p:txBody>
        </p:sp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544FED5A-2712-3DFF-CE2C-9648E0E044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7" y="3629"/>
              <a:ext cx="42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37" name="Text Box 34">
              <a:extLst>
                <a:ext uri="{FF2B5EF4-FFF2-40B4-BE49-F238E27FC236}">
                  <a16:creationId xmlns:a16="http://schemas.microsoft.com/office/drawing/2014/main" id="{FE2EE86E-7611-53CE-A928-2FB1E0931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632"/>
              <a:ext cx="12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fr-FR" altLang="fr-FR" sz="2000" dirty="0">
                  <a:solidFill>
                    <a:srgbClr val="FFFFFF"/>
                  </a:solidFill>
                </a:rPr>
                <a:t>Complexe </a:t>
              </a:r>
              <a:r>
                <a:rPr lang="fr-FR" altLang="fr-FR" sz="2000" dirty="0" err="1">
                  <a:solidFill>
                    <a:srgbClr val="FFFFFF"/>
                  </a:solidFill>
                </a:rPr>
                <a:t>hMutS</a:t>
              </a:r>
              <a:r>
                <a:rPr lang="fr-FR" altLang="fr-FR" sz="2000" dirty="0">
                  <a:solidFill>
                    <a:srgbClr val="FFFFFF"/>
                  </a:solidFill>
                </a:rPr>
                <a:t> </a:t>
              </a:r>
              <a:r>
                <a:rPr lang="fr-FR" altLang="fr-FR" sz="2000" dirty="0">
                  <a:solidFill>
                    <a:srgbClr val="FFFFFF"/>
                  </a:solidFill>
                  <a:sym typeface="Symbol" panose="05050102010706020507" pitchFamily="18" charset="2"/>
                </a:rPr>
                <a:t></a:t>
              </a:r>
              <a:endParaRPr lang="fr-FR" altLang="fr-FR" sz="2000" dirty="0">
                <a:solidFill>
                  <a:srgbClr val="FFFFFF"/>
                </a:solidFill>
              </a:endParaRPr>
            </a:p>
          </p:txBody>
        </p:sp>
        <p:sp>
          <p:nvSpPr>
            <p:cNvPr id="38" name="Text Box 35">
              <a:extLst>
                <a:ext uri="{FF2B5EF4-FFF2-40B4-BE49-F238E27FC236}">
                  <a16:creationId xmlns:a16="http://schemas.microsoft.com/office/drawing/2014/main" id="{284C1004-CB55-024A-33AC-AE2F03E31F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5" y="2898"/>
              <a:ext cx="116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fr-FR" altLang="fr-FR" sz="2000">
                  <a:solidFill>
                    <a:srgbClr val="FFFFFF"/>
                  </a:solidFill>
                </a:rPr>
                <a:t>Excision, synthèse</a:t>
              </a:r>
            </a:p>
            <a:p>
              <a:r>
                <a:rPr lang="fr-FR" altLang="fr-FR" sz="2000">
                  <a:solidFill>
                    <a:srgbClr val="FFFFFF"/>
                  </a:solidFill>
                </a:rPr>
                <a:t>et ligation</a:t>
              </a:r>
            </a:p>
          </p:txBody>
        </p:sp>
        <p:sp>
          <p:nvSpPr>
            <p:cNvPr id="39" name="AutoShape 36">
              <a:extLst>
                <a:ext uri="{FF2B5EF4-FFF2-40B4-BE49-F238E27FC236}">
                  <a16:creationId xmlns:a16="http://schemas.microsoft.com/office/drawing/2014/main" id="{C1703BE1-5E4C-C6E4-945D-CD33F15CC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" y="1440"/>
              <a:ext cx="85" cy="144"/>
            </a:xfrm>
            <a:prstGeom prst="downArrow">
              <a:avLst>
                <a:gd name="adj1" fmla="val 50000"/>
                <a:gd name="adj2" fmla="val 42353"/>
              </a:avLst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40" name="AutoShape 37">
              <a:extLst>
                <a:ext uri="{FF2B5EF4-FFF2-40B4-BE49-F238E27FC236}">
                  <a16:creationId xmlns:a16="http://schemas.microsoft.com/office/drawing/2014/main" id="{AED69192-2712-E0C8-4C4C-C63BFDD29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" y="2208"/>
              <a:ext cx="85" cy="144"/>
            </a:xfrm>
            <a:prstGeom prst="downArrow">
              <a:avLst>
                <a:gd name="adj1" fmla="val 50000"/>
                <a:gd name="adj2" fmla="val 42353"/>
              </a:avLst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41" name="AutoShape 38">
              <a:extLst>
                <a:ext uri="{FF2B5EF4-FFF2-40B4-BE49-F238E27FC236}">
                  <a16:creationId xmlns:a16="http://schemas.microsoft.com/office/drawing/2014/main" id="{D32EBE73-AD81-1B6B-5C82-674D42AF0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" y="3072"/>
              <a:ext cx="85" cy="144"/>
            </a:xfrm>
            <a:prstGeom prst="downArrow">
              <a:avLst>
                <a:gd name="adj1" fmla="val 50000"/>
                <a:gd name="adj2" fmla="val 42353"/>
              </a:avLst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</p:grpSp>
      <p:grpSp>
        <p:nvGrpSpPr>
          <p:cNvPr id="42" name="Group 39">
            <a:extLst>
              <a:ext uri="{FF2B5EF4-FFF2-40B4-BE49-F238E27FC236}">
                <a16:creationId xmlns:a16="http://schemas.microsoft.com/office/drawing/2014/main" id="{896A790B-2A8B-C6BA-6C65-0BFE4F1B50AD}"/>
              </a:ext>
            </a:extLst>
          </p:cNvPr>
          <p:cNvGrpSpPr>
            <a:grpSpLocks/>
          </p:cNvGrpSpPr>
          <p:nvPr/>
        </p:nvGrpSpPr>
        <p:grpSpPr bwMode="auto">
          <a:xfrm>
            <a:off x="5089525" y="1757331"/>
            <a:ext cx="4054475" cy="4511675"/>
            <a:chOff x="3029" y="912"/>
            <a:chExt cx="2270" cy="2842"/>
          </a:xfrm>
        </p:grpSpPr>
        <p:sp>
          <p:nvSpPr>
            <p:cNvPr id="43" name="Line 40">
              <a:extLst>
                <a:ext uri="{FF2B5EF4-FFF2-40B4-BE49-F238E27FC236}">
                  <a16:creationId xmlns:a16="http://schemas.microsoft.com/office/drawing/2014/main" id="{88401B56-4752-CDCA-B480-44D273EB7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8" y="2736"/>
              <a:ext cx="555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44" name="Line 41">
              <a:extLst>
                <a:ext uri="{FF2B5EF4-FFF2-40B4-BE49-F238E27FC236}">
                  <a16:creationId xmlns:a16="http://schemas.microsoft.com/office/drawing/2014/main" id="{E13B1F81-149F-EFB6-8819-A924AB34C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3" y="2544"/>
              <a:ext cx="64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45" name="Line 42">
              <a:extLst>
                <a:ext uri="{FF2B5EF4-FFF2-40B4-BE49-F238E27FC236}">
                  <a16:creationId xmlns:a16="http://schemas.microsoft.com/office/drawing/2014/main" id="{894EEE5F-3016-3F74-D566-21E102EBC5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3" y="1872"/>
              <a:ext cx="64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46" name="Line 43">
              <a:extLst>
                <a:ext uri="{FF2B5EF4-FFF2-40B4-BE49-F238E27FC236}">
                  <a16:creationId xmlns:a16="http://schemas.microsoft.com/office/drawing/2014/main" id="{318F066E-0D48-6271-E28B-08DF52FFA6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9" y="2076"/>
              <a:ext cx="76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9C50C082-DE18-C517-BE42-A73179A68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9" y="1884"/>
              <a:ext cx="683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48" name="Text Box 45">
              <a:extLst>
                <a:ext uri="{FF2B5EF4-FFF2-40B4-BE49-F238E27FC236}">
                  <a16:creationId xmlns:a16="http://schemas.microsoft.com/office/drawing/2014/main" id="{560FC8AC-5CBF-F6CF-38C1-B567A2DA47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6" y="1728"/>
              <a:ext cx="1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49" name="Oval 46">
              <a:extLst>
                <a:ext uri="{FF2B5EF4-FFF2-40B4-BE49-F238E27FC236}">
                  <a16:creationId xmlns:a16="http://schemas.microsoft.com/office/drawing/2014/main" id="{8841A515-9598-9752-6BAF-A269B5BDA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" y="1759"/>
              <a:ext cx="341" cy="192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fr-FR" altLang="fr-FR" sz="1400" b="1" dirty="0">
                  <a:solidFill>
                    <a:schemeClr val="bg1"/>
                  </a:solidFill>
                </a:rPr>
                <a:t>MSH2</a:t>
              </a:r>
              <a:endParaRPr lang="fr-FR" altLang="fr-F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Text Box 47">
              <a:extLst>
                <a:ext uri="{FF2B5EF4-FFF2-40B4-BE49-F238E27FC236}">
                  <a16:creationId xmlns:a16="http://schemas.microsoft.com/office/drawing/2014/main" id="{01A1847B-E301-7D0A-552F-7831E6BACC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6" y="1920"/>
              <a:ext cx="1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51" name="Line 48">
              <a:extLst>
                <a:ext uri="{FF2B5EF4-FFF2-40B4-BE49-F238E27FC236}">
                  <a16:creationId xmlns:a16="http://schemas.microsoft.com/office/drawing/2014/main" id="{D8442BB5-5842-EEDB-6701-2610E0810A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8" y="2076"/>
              <a:ext cx="555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52" name="Oval 49">
              <a:extLst>
                <a:ext uri="{FF2B5EF4-FFF2-40B4-BE49-F238E27FC236}">
                  <a16:creationId xmlns:a16="http://schemas.microsoft.com/office/drawing/2014/main" id="{B6D1EC03-D3D6-E168-187E-D8A4F287F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1903"/>
              <a:ext cx="341" cy="192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fr-FR" altLang="fr-FR" sz="1400" b="1" dirty="0">
                  <a:solidFill>
                    <a:schemeClr val="bg1"/>
                  </a:solidFill>
                </a:rPr>
                <a:t>MSH3</a:t>
              </a:r>
              <a:endParaRPr lang="fr-FR" altLang="fr-F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Line 50">
              <a:extLst>
                <a:ext uri="{FF2B5EF4-FFF2-40B4-BE49-F238E27FC236}">
                  <a16:creationId xmlns:a16="http://schemas.microsoft.com/office/drawing/2014/main" id="{D52DC120-1413-D0BA-7F37-7CCA3E72E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9" y="1037"/>
              <a:ext cx="42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54" name="Text Box 51">
              <a:extLst>
                <a:ext uri="{FF2B5EF4-FFF2-40B4-BE49-F238E27FC236}">
                  <a16:creationId xmlns:a16="http://schemas.microsoft.com/office/drawing/2014/main" id="{DF8B6911-2FEF-75B8-028D-09D87EA8BF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1" y="912"/>
              <a:ext cx="4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fr-FR" altLang="fr-FR" sz="2000" dirty="0">
                  <a:solidFill>
                    <a:srgbClr val="FFFFFF"/>
                  </a:solidFill>
                </a:rPr>
                <a:t>CTCT</a:t>
              </a:r>
              <a:endParaRPr lang="fr-FR" altLang="fr-FR" dirty="0"/>
            </a:p>
          </p:txBody>
        </p:sp>
        <p:sp>
          <p:nvSpPr>
            <p:cNvPr id="55" name="Line 52">
              <a:extLst>
                <a:ext uri="{FF2B5EF4-FFF2-40B4-BE49-F238E27FC236}">
                  <a16:creationId xmlns:a16="http://schemas.microsoft.com/office/drawing/2014/main" id="{4B16FA89-09D2-08E1-08ED-48121D5A88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6" y="1019"/>
              <a:ext cx="42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56" name="Line 53">
              <a:extLst>
                <a:ext uri="{FF2B5EF4-FFF2-40B4-BE49-F238E27FC236}">
                  <a16:creationId xmlns:a16="http://schemas.microsoft.com/office/drawing/2014/main" id="{9AD08D85-2E8B-6BD4-ECB8-149A4C8378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9" y="1229"/>
              <a:ext cx="42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57" name="Text Box 54">
              <a:extLst>
                <a:ext uri="{FF2B5EF4-FFF2-40B4-BE49-F238E27FC236}">
                  <a16:creationId xmlns:a16="http://schemas.microsoft.com/office/drawing/2014/main" id="{0B5EDE29-6511-5D52-B555-23F0E06382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6" y="1071"/>
              <a:ext cx="65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fr-FR" altLang="fr-FR" sz="2000" dirty="0"/>
                <a:t>GA</a:t>
              </a:r>
              <a:r>
                <a:rPr lang="fr-FR" altLang="fr-FR" sz="2000" dirty="0">
                  <a:solidFill>
                    <a:schemeClr val="bg1"/>
                  </a:solidFill>
                </a:rPr>
                <a:t>    </a:t>
              </a:r>
              <a:r>
                <a:rPr lang="fr-FR" altLang="fr-FR" sz="2000" dirty="0" err="1"/>
                <a:t>GA</a:t>
              </a:r>
              <a:endParaRPr lang="fr-FR" altLang="fr-FR" sz="2000" dirty="0"/>
            </a:p>
            <a:p>
              <a:r>
                <a:rPr lang="fr-FR" altLang="fr-FR" sz="2000" dirty="0">
                  <a:solidFill>
                    <a:schemeClr val="bg1"/>
                  </a:solidFill>
                </a:rPr>
                <a:t>    </a:t>
              </a:r>
              <a:r>
                <a:rPr lang="fr-FR" altLang="fr-FR" sz="2000" dirty="0"/>
                <a:t> GA </a:t>
              </a:r>
              <a:endParaRPr lang="fr-FR" altLang="fr-FR" dirty="0"/>
            </a:p>
          </p:txBody>
        </p:sp>
        <p:sp>
          <p:nvSpPr>
            <p:cNvPr id="58" name="Line 55">
              <a:extLst>
                <a:ext uri="{FF2B5EF4-FFF2-40B4-BE49-F238E27FC236}">
                  <a16:creationId xmlns:a16="http://schemas.microsoft.com/office/drawing/2014/main" id="{BC9B2C79-00D7-42EC-1BBC-BF8F2CEBFA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6" y="1228"/>
              <a:ext cx="407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61" name="Line 58">
              <a:extLst>
                <a:ext uri="{FF2B5EF4-FFF2-40B4-BE49-F238E27FC236}">
                  <a16:creationId xmlns:a16="http://schemas.microsoft.com/office/drawing/2014/main" id="{93002EC5-CEAC-D1EF-B915-B2864AD97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9" y="2544"/>
              <a:ext cx="683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62" name="Line 59">
              <a:extLst>
                <a:ext uri="{FF2B5EF4-FFF2-40B4-BE49-F238E27FC236}">
                  <a16:creationId xmlns:a16="http://schemas.microsoft.com/office/drawing/2014/main" id="{643D4F9D-0C77-248C-797A-982B6E0E16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9" y="2736"/>
              <a:ext cx="76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63" name="Text Box 60">
              <a:extLst>
                <a:ext uri="{FF2B5EF4-FFF2-40B4-BE49-F238E27FC236}">
                  <a16:creationId xmlns:a16="http://schemas.microsoft.com/office/drawing/2014/main" id="{AC4B7A14-5CDF-8CD5-6DA5-01F26ADAD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6" y="2592"/>
              <a:ext cx="1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64" name="Text Box 61">
              <a:extLst>
                <a:ext uri="{FF2B5EF4-FFF2-40B4-BE49-F238E27FC236}">
                  <a16:creationId xmlns:a16="http://schemas.microsoft.com/office/drawing/2014/main" id="{672053E6-949A-73F2-9932-AD83491DE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6" y="2400"/>
              <a:ext cx="1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65" name="Oval 62">
              <a:extLst>
                <a:ext uri="{FF2B5EF4-FFF2-40B4-BE49-F238E27FC236}">
                  <a16:creationId xmlns:a16="http://schemas.microsoft.com/office/drawing/2014/main" id="{1BEFA5CD-2164-3AA6-6B94-4B7836D77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" y="2431"/>
              <a:ext cx="341" cy="192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fr-FR" altLang="fr-FR" sz="1400" b="1">
                  <a:solidFill>
                    <a:schemeClr val="bg1"/>
                  </a:solidFill>
                </a:rPr>
                <a:t>MSH2</a:t>
              </a:r>
              <a:endParaRPr lang="fr-FR" altLang="fr-FR" sz="1600" b="1">
                <a:solidFill>
                  <a:schemeClr val="bg1"/>
                </a:solidFill>
              </a:endParaRPr>
            </a:p>
          </p:txBody>
        </p:sp>
        <p:sp>
          <p:nvSpPr>
            <p:cNvPr id="66" name="Oval 63">
              <a:extLst>
                <a:ext uri="{FF2B5EF4-FFF2-40B4-BE49-F238E27FC236}">
                  <a16:creationId xmlns:a16="http://schemas.microsoft.com/office/drawing/2014/main" id="{A9C9FC92-B754-0752-ED04-E24C953E0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575"/>
              <a:ext cx="341" cy="192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fr-FR" altLang="fr-FR" sz="1400" b="1">
                  <a:solidFill>
                    <a:schemeClr val="bg1"/>
                  </a:solidFill>
                </a:rPr>
                <a:t>MSH3</a:t>
              </a:r>
              <a:endParaRPr lang="fr-FR" altLang="fr-FR" sz="1600" b="1">
                <a:solidFill>
                  <a:schemeClr val="bg1"/>
                </a:solidFill>
              </a:endParaRPr>
            </a:p>
          </p:txBody>
        </p:sp>
        <p:sp>
          <p:nvSpPr>
            <p:cNvPr id="67" name="Oval 64">
              <a:extLst>
                <a:ext uri="{FF2B5EF4-FFF2-40B4-BE49-F238E27FC236}">
                  <a16:creationId xmlns:a16="http://schemas.microsoft.com/office/drawing/2014/main" id="{74AD828F-8D30-B885-5E0A-B4A15029B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736"/>
              <a:ext cx="34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fr-FR" altLang="fr-FR" sz="1400" b="1">
                  <a:solidFill>
                    <a:srgbClr val="FFFFFF"/>
                  </a:solidFill>
                </a:rPr>
                <a:t>PMS2</a:t>
              </a:r>
              <a:endParaRPr lang="fr-FR" altLang="fr-FR" sz="1600" b="1">
                <a:solidFill>
                  <a:srgbClr val="FFFFFF"/>
                </a:solidFill>
              </a:endParaRPr>
            </a:p>
          </p:txBody>
        </p:sp>
        <p:sp>
          <p:nvSpPr>
            <p:cNvPr id="68" name="Oval 65">
              <a:extLst>
                <a:ext uri="{FF2B5EF4-FFF2-40B4-BE49-F238E27FC236}">
                  <a16:creationId xmlns:a16="http://schemas.microsoft.com/office/drawing/2014/main" id="{E41E1943-0CC4-5DFB-E979-34CB94D79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589"/>
              <a:ext cx="342" cy="19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fr-FR" altLang="fr-FR" sz="1400" b="1">
                  <a:solidFill>
                    <a:srgbClr val="FFFFFF"/>
                  </a:solidFill>
                </a:rPr>
                <a:t>MLH1</a:t>
              </a:r>
              <a:endParaRPr lang="fr-FR" altLang="fr-FR" sz="1600" b="1">
                <a:solidFill>
                  <a:srgbClr val="FFFFFF"/>
                </a:solidFill>
              </a:endParaRPr>
            </a:p>
          </p:txBody>
        </p:sp>
        <p:sp>
          <p:nvSpPr>
            <p:cNvPr id="69" name="Line 66">
              <a:extLst>
                <a:ext uri="{FF2B5EF4-FFF2-40B4-BE49-F238E27FC236}">
                  <a16:creationId xmlns:a16="http://schemas.microsoft.com/office/drawing/2014/main" id="{D375E45F-0D71-4096-3EA3-9123E48687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9" y="3437"/>
              <a:ext cx="42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70" name="Text Box 67">
              <a:extLst>
                <a:ext uri="{FF2B5EF4-FFF2-40B4-BE49-F238E27FC236}">
                  <a16:creationId xmlns:a16="http://schemas.microsoft.com/office/drawing/2014/main" id="{3642F799-C18D-1ECD-DD09-867BCC68F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1" y="3312"/>
              <a:ext cx="4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fr-FR" altLang="fr-FR" sz="2000">
                  <a:solidFill>
                    <a:srgbClr val="FFFFFF"/>
                  </a:solidFill>
                </a:rPr>
                <a:t>CTCT</a:t>
              </a:r>
              <a:endParaRPr lang="fr-FR" altLang="fr-FR"/>
            </a:p>
          </p:txBody>
        </p:sp>
        <p:sp>
          <p:nvSpPr>
            <p:cNvPr id="71" name="Line 68">
              <a:extLst>
                <a:ext uri="{FF2B5EF4-FFF2-40B4-BE49-F238E27FC236}">
                  <a16:creationId xmlns:a16="http://schemas.microsoft.com/office/drawing/2014/main" id="{2EE59A3D-2537-62A9-EE71-988A648491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6" y="3419"/>
              <a:ext cx="42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72" name="Line 69">
              <a:extLst>
                <a:ext uri="{FF2B5EF4-FFF2-40B4-BE49-F238E27FC236}">
                  <a16:creationId xmlns:a16="http://schemas.microsoft.com/office/drawing/2014/main" id="{5C012919-D9AD-D57B-186D-7BAB8FC0D8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9" y="3629"/>
              <a:ext cx="42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73" name="Line 70">
              <a:extLst>
                <a:ext uri="{FF2B5EF4-FFF2-40B4-BE49-F238E27FC236}">
                  <a16:creationId xmlns:a16="http://schemas.microsoft.com/office/drawing/2014/main" id="{419A420E-E75D-08F2-5C59-FF85C16D1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6" y="3629"/>
              <a:ext cx="42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74" name="Text Box 71">
              <a:extLst>
                <a:ext uri="{FF2B5EF4-FFF2-40B4-BE49-F238E27FC236}">
                  <a16:creationId xmlns:a16="http://schemas.microsoft.com/office/drawing/2014/main" id="{DE468C3A-A0D6-928C-606E-E73DA16A19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1" y="3504"/>
              <a:ext cx="5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fr-FR" altLang="fr-FR" sz="2000">
                  <a:solidFill>
                    <a:srgbClr val="FFFFFF"/>
                  </a:solidFill>
                </a:rPr>
                <a:t>GAGA</a:t>
              </a:r>
              <a:endParaRPr lang="fr-FR" altLang="fr-FR"/>
            </a:p>
          </p:txBody>
        </p:sp>
        <p:sp>
          <p:nvSpPr>
            <p:cNvPr id="75" name="Text Box 72">
              <a:extLst>
                <a:ext uri="{FF2B5EF4-FFF2-40B4-BE49-F238E27FC236}">
                  <a16:creationId xmlns:a16="http://schemas.microsoft.com/office/drawing/2014/main" id="{174A7333-65E3-48B3-4F86-797560540C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5" y="1636"/>
              <a:ext cx="12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fr-FR" altLang="fr-FR" sz="2000">
                  <a:solidFill>
                    <a:srgbClr val="FFFFFF"/>
                  </a:solidFill>
                </a:rPr>
                <a:t>Complexe hMutS ß</a:t>
              </a:r>
            </a:p>
          </p:txBody>
        </p:sp>
        <p:sp>
          <p:nvSpPr>
            <p:cNvPr id="76" name="Text Box 73">
              <a:extLst>
                <a:ext uri="{FF2B5EF4-FFF2-40B4-BE49-F238E27FC236}">
                  <a16:creationId xmlns:a16="http://schemas.microsoft.com/office/drawing/2014/main" id="{CEDDD426-A617-48A0-1EF6-4CBF3E2E13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9" y="2898"/>
              <a:ext cx="116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fr-FR" altLang="fr-FR" sz="2000">
                  <a:solidFill>
                    <a:srgbClr val="FFFFFF"/>
                  </a:solidFill>
                </a:rPr>
                <a:t>Excision, synthèse</a:t>
              </a:r>
            </a:p>
            <a:p>
              <a:r>
                <a:rPr lang="fr-FR" altLang="fr-FR" sz="2000">
                  <a:solidFill>
                    <a:srgbClr val="FFFFFF"/>
                  </a:solidFill>
                </a:rPr>
                <a:t>et ligation</a:t>
              </a:r>
            </a:p>
          </p:txBody>
        </p:sp>
        <p:sp>
          <p:nvSpPr>
            <p:cNvPr id="77" name="AutoShape 74">
              <a:extLst>
                <a:ext uri="{FF2B5EF4-FFF2-40B4-BE49-F238E27FC236}">
                  <a16:creationId xmlns:a16="http://schemas.microsoft.com/office/drawing/2014/main" id="{EAD18C9F-85F5-5CA9-790B-92BE0A7FD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" y="1536"/>
              <a:ext cx="86" cy="144"/>
            </a:xfrm>
            <a:prstGeom prst="downArrow">
              <a:avLst>
                <a:gd name="adj1" fmla="val 50000"/>
                <a:gd name="adj2" fmla="val 41860"/>
              </a:avLst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78" name="AutoShape 75">
              <a:extLst>
                <a:ext uri="{FF2B5EF4-FFF2-40B4-BE49-F238E27FC236}">
                  <a16:creationId xmlns:a16="http://schemas.microsoft.com/office/drawing/2014/main" id="{A7673E7C-46A7-183B-15A2-17C0AFE15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" y="2160"/>
              <a:ext cx="86" cy="144"/>
            </a:xfrm>
            <a:prstGeom prst="downArrow">
              <a:avLst>
                <a:gd name="adj1" fmla="val 50000"/>
                <a:gd name="adj2" fmla="val 41860"/>
              </a:avLst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79" name="AutoShape 76">
              <a:extLst>
                <a:ext uri="{FF2B5EF4-FFF2-40B4-BE49-F238E27FC236}">
                  <a16:creationId xmlns:a16="http://schemas.microsoft.com/office/drawing/2014/main" id="{F176992F-B764-DB5A-F139-14CCD6EE9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" y="3072"/>
              <a:ext cx="86" cy="144"/>
            </a:xfrm>
            <a:prstGeom prst="downArrow">
              <a:avLst>
                <a:gd name="adj1" fmla="val 50000"/>
                <a:gd name="adj2" fmla="val 41860"/>
              </a:avLst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</p:grpSp>
      <p:sp>
        <p:nvSpPr>
          <p:cNvPr id="80" name="AutoShape 75">
            <a:extLst>
              <a:ext uri="{FF2B5EF4-FFF2-40B4-BE49-F238E27FC236}">
                <a16:creationId xmlns:a16="http://schemas.microsoft.com/office/drawing/2014/main" id="{6B3E857F-00D1-CFAA-67B8-46A6D733D31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28987" y="3355571"/>
            <a:ext cx="153606" cy="228600"/>
          </a:xfrm>
          <a:prstGeom prst="downArrow">
            <a:avLst>
              <a:gd name="adj1" fmla="val 50000"/>
              <a:gd name="adj2" fmla="val 41860"/>
            </a:avLst>
          </a:prstGeom>
          <a:solidFill>
            <a:srgbClr val="92D050"/>
          </a:solidFill>
          <a:ln w="127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81" name="AutoShape 75">
            <a:extLst>
              <a:ext uri="{FF2B5EF4-FFF2-40B4-BE49-F238E27FC236}">
                <a16:creationId xmlns:a16="http://schemas.microsoft.com/office/drawing/2014/main" id="{2CE49256-75C3-DE1B-63AD-737122F528C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91746" y="4384056"/>
            <a:ext cx="153606" cy="228600"/>
          </a:xfrm>
          <a:prstGeom prst="downArrow">
            <a:avLst>
              <a:gd name="adj1" fmla="val 50000"/>
              <a:gd name="adj2" fmla="val 41860"/>
            </a:avLst>
          </a:prstGeom>
          <a:solidFill>
            <a:srgbClr val="92D050"/>
          </a:solidFill>
          <a:ln w="127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410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177536" y="1627933"/>
            <a:ext cx="2754280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2133" dirty="0">
                <a:solidFill>
                  <a:srgbClr val="FFFF00"/>
                </a:solidFill>
              </a:rPr>
              <a:t>Autosomique dominant</a:t>
            </a: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1676400" y="4580467"/>
            <a:ext cx="457200" cy="948267"/>
            <a:chOff x="1152" y="1824"/>
            <a:chExt cx="288" cy="672"/>
          </a:xfrm>
          <a:solidFill>
            <a:schemeClr val="tx1"/>
          </a:solidFill>
        </p:grpSpPr>
        <p:sp>
          <p:nvSpPr>
            <p:cNvPr id="47167" name="Oval 4"/>
            <p:cNvSpPr>
              <a:spLocks noChangeArrowheads="1"/>
            </p:cNvSpPr>
            <p:nvPr/>
          </p:nvSpPr>
          <p:spPr bwMode="auto">
            <a:xfrm>
              <a:off x="1200" y="1824"/>
              <a:ext cx="192" cy="19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BE" altLang="fr-FR" sz="2133"/>
            </a:p>
          </p:txBody>
        </p:sp>
        <p:sp>
          <p:nvSpPr>
            <p:cNvPr id="47168" name="Line 5"/>
            <p:cNvSpPr>
              <a:spLocks noChangeShapeType="1"/>
            </p:cNvSpPr>
            <p:nvPr/>
          </p:nvSpPr>
          <p:spPr bwMode="auto">
            <a:xfrm>
              <a:off x="1296" y="2016"/>
              <a:ext cx="0" cy="33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2133"/>
            </a:p>
          </p:txBody>
        </p:sp>
        <p:sp>
          <p:nvSpPr>
            <p:cNvPr id="47169" name="Line 6"/>
            <p:cNvSpPr>
              <a:spLocks noChangeShapeType="1"/>
            </p:cNvSpPr>
            <p:nvPr/>
          </p:nvSpPr>
          <p:spPr bwMode="auto">
            <a:xfrm>
              <a:off x="1296" y="2352"/>
              <a:ext cx="144" cy="1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2133"/>
            </a:p>
          </p:txBody>
        </p:sp>
        <p:sp>
          <p:nvSpPr>
            <p:cNvPr id="47170" name="Line 7"/>
            <p:cNvSpPr>
              <a:spLocks noChangeShapeType="1"/>
            </p:cNvSpPr>
            <p:nvPr/>
          </p:nvSpPr>
          <p:spPr bwMode="auto">
            <a:xfrm flipH="1">
              <a:off x="1152" y="2352"/>
              <a:ext cx="144" cy="14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2133"/>
            </a:p>
          </p:txBody>
        </p:sp>
        <p:sp>
          <p:nvSpPr>
            <p:cNvPr id="47171" name="Line 8"/>
            <p:cNvSpPr>
              <a:spLocks noChangeShapeType="1"/>
            </p:cNvSpPr>
            <p:nvPr/>
          </p:nvSpPr>
          <p:spPr bwMode="auto">
            <a:xfrm flipV="1">
              <a:off x="1296" y="2064"/>
              <a:ext cx="144" cy="9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2133"/>
            </a:p>
          </p:txBody>
        </p:sp>
        <p:sp>
          <p:nvSpPr>
            <p:cNvPr id="47172" name="Line 9"/>
            <p:cNvSpPr>
              <a:spLocks noChangeShapeType="1"/>
            </p:cNvSpPr>
            <p:nvPr/>
          </p:nvSpPr>
          <p:spPr bwMode="auto">
            <a:xfrm>
              <a:off x="1152" y="2064"/>
              <a:ext cx="144" cy="9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2133"/>
            </a:p>
          </p:txBody>
        </p:sp>
      </p:grpSp>
      <p:grpSp>
        <p:nvGrpSpPr>
          <p:cNvPr id="47108" name="Group 10"/>
          <p:cNvGrpSpPr>
            <a:grpSpLocks/>
          </p:cNvGrpSpPr>
          <p:nvPr/>
        </p:nvGrpSpPr>
        <p:grpSpPr bwMode="auto">
          <a:xfrm>
            <a:off x="3200400" y="2142067"/>
            <a:ext cx="762000" cy="1625600"/>
            <a:chOff x="3648" y="1728"/>
            <a:chExt cx="480" cy="1152"/>
          </a:xfrm>
          <a:solidFill>
            <a:srgbClr val="92D050"/>
          </a:solidFill>
        </p:grpSpPr>
        <p:sp>
          <p:nvSpPr>
            <p:cNvPr id="47160" name="Oval 11"/>
            <p:cNvSpPr>
              <a:spLocks noChangeArrowheads="1"/>
            </p:cNvSpPr>
            <p:nvPr/>
          </p:nvSpPr>
          <p:spPr bwMode="auto">
            <a:xfrm>
              <a:off x="3744" y="1728"/>
              <a:ext cx="288" cy="288"/>
            </a:xfrm>
            <a:prstGeom prst="ellipse">
              <a:avLst/>
            </a:prstGeom>
            <a:grpFill/>
            <a:ln w="38100">
              <a:solidFill>
                <a:srgbClr val="92D05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BE" altLang="fr-FR" sz="2133"/>
            </a:p>
          </p:txBody>
        </p:sp>
        <p:sp>
          <p:nvSpPr>
            <p:cNvPr id="47161" name="Line 12"/>
            <p:cNvSpPr>
              <a:spLocks noChangeShapeType="1"/>
            </p:cNvSpPr>
            <p:nvPr/>
          </p:nvSpPr>
          <p:spPr bwMode="auto">
            <a:xfrm>
              <a:off x="3888" y="2016"/>
              <a:ext cx="0" cy="528"/>
            </a:xfrm>
            <a:prstGeom prst="line">
              <a:avLst/>
            </a:prstGeom>
            <a:grpFill/>
            <a:ln w="3810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2133"/>
            </a:p>
          </p:txBody>
        </p:sp>
        <p:sp>
          <p:nvSpPr>
            <p:cNvPr id="47162" name="Line 13"/>
            <p:cNvSpPr>
              <a:spLocks noChangeShapeType="1"/>
            </p:cNvSpPr>
            <p:nvPr/>
          </p:nvSpPr>
          <p:spPr bwMode="auto">
            <a:xfrm flipV="1">
              <a:off x="3888" y="2064"/>
              <a:ext cx="240" cy="144"/>
            </a:xfrm>
            <a:prstGeom prst="line">
              <a:avLst/>
            </a:prstGeom>
            <a:grpFill/>
            <a:ln w="3810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2133"/>
            </a:p>
          </p:txBody>
        </p:sp>
        <p:sp>
          <p:nvSpPr>
            <p:cNvPr id="47163" name="Line 14"/>
            <p:cNvSpPr>
              <a:spLocks noChangeShapeType="1"/>
            </p:cNvSpPr>
            <p:nvPr/>
          </p:nvSpPr>
          <p:spPr bwMode="auto">
            <a:xfrm>
              <a:off x="3648" y="2064"/>
              <a:ext cx="240" cy="144"/>
            </a:xfrm>
            <a:prstGeom prst="line">
              <a:avLst/>
            </a:prstGeom>
            <a:grpFill/>
            <a:ln w="3810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2133"/>
            </a:p>
          </p:txBody>
        </p:sp>
        <p:grpSp>
          <p:nvGrpSpPr>
            <p:cNvPr id="47164" name="Group 15"/>
            <p:cNvGrpSpPr>
              <a:grpSpLocks/>
            </p:cNvGrpSpPr>
            <p:nvPr/>
          </p:nvGrpSpPr>
          <p:grpSpPr bwMode="auto">
            <a:xfrm>
              <a:off x="3696" y="2544"/>
              <a:ext cx="384" cy="336"/>
              <a:chOff x="3696" y="2544"/>
              <a:chExt cx="384" cy="336"/>
            </a:xfrm>
            <a:grpFill/>
          </p:grpSpPr>
          <p:sp>
            <p:nvSpPr>
              <p:cNvPr id="47165" name="Line 16"/>
              <p:cNvSpPr>
                <a:spLocks noChangeShapeType="1"/>
              </p:cNvSpPr>
              <p:nvPr/>
            </p:nvSpPr>
            <p:spPr bwMode="auto">
              <a:xfrm>
                <a:off x="3888" y="2544"/>
                <a:ext cx="192" cy="336"/>
              </a:xfrm>
              <a:prstGeom prst="line">
                <a:avLst/>
              </a:prstGeom>
              <a:grpFill/>
              <a:ln w="38100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BE" sz="2133"/>
              </a:p>
            </p:txBody>
          </p:sp>
          <p:sp>
            <p:nvSpPr>
              <p:cNvPr id="47166" name="Line 17"/>
              <p:cNvSpPr>
                <a:spLocks noChangeShapeType="1"/>
              </p:cNvSpPr>
              <p:nvPr/>
            </p:nvSpPr>
            <p:spPr bwMode="auto">
              <a:xfrm flipH="1">
                <a:off x="3696" y="2544"/>
                <a:ext cx="192" cy="336"/>
              </a:xfrm>
              <a:prstGeom prst="line">
                <a:avLst/>
              </a:prstGeom>
              <a:grpFill/>
              <a:ln w="38100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BE" sz="2133"/>
              </a:p>
            </p:txBody>
          </p:sp>
        </p:grpSp>
      </p:grpSp>
      <p:grpSp>
        <p:nvGrpSpPr>
          <p:cNvPr id="47109" name="Group 18"/>
          <p:cNvGrpSpPr>
            <a:grpSpLocks/>
          </p:cNvGrpSpPr>
          <p:nvPr/>
        </p:nvGrpSpPr>
        <p:grpSpPr bwMode="auto">
          <a:xfrm>
            <a:off x="4800600" y="2142067"/>
            <a:ext cx="762000" cy="1625600"/>
            <a:chOff x="4608" y="1728"/>
            <a:chExt cx="480" cy="1152"/>
          </a:xfrm>
          <a:solidFill>
            <a:schemeClr val="tx1"/>
          </a:solidFill>
        </p:grpSpPr>
        <p:sp>
          <p:nvSpPr>
            <p:cNvPr id="47152" name="Oval 19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ellipse">
              <a:avLst/>
            </a:prstGeom>
            <a:grpFill/>
            <a:ln w="38100">
              <a:solidFill>
                <a:schemeClr val="tx1">
                  <a:alpha val="98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BE" altLang="fr-FR" sz="2133"/>
            </a:p>
          </p:txBody>
        </p:sp>
        <p:grpSp>
          <p:nvGrpSpPr>
            <p:cNvPr id="47153" name="Group 20"/>
            <p:cNvGrpSpPr>
              <a:grpSpLocks/>
            </p:cNvGrpSpPr>
            <p:nvPr/>
          </p:nvGrpSpPr>
          <p:grpSpPr bwMode="auto">
            <a:xfrm>
              <a:off x="4608" y="2064"/>
              <a:ext cx="480" cy="144"/>
              <a:chOff x="4608" y="2064"/>
              <a:chExt cx="480" cy="144"/>
            </a:xfrm>
            <a:grpFill/>
          </p:grpSpPr>
          <p:sp>
            <p:nvSpPr>
              <p:cNvPr id="47158" name="Line 21"/>
              <p:cNvSpPr>
                <a:spLocks noChangeShapeType="1"/>
              </p:cNvSpPr>
              <p:nvPr/>
            </p:nvSpPr>
            <p:spPr bwMode="auto">
              <a:xfrm flipV="1">
                <a:off x="4848" y="2064"/>
                <a:ext cx="240" cy="144"/>
              </a:xfrm>
              <a:prstGeom prst="line">
                <a:avLst/>
              </a:prstGeom>
              <a:grpFill/>
              <a:ln w="38100">
                <a:solidFill>
                  <a:schemeClr val="tx1">
                    <a:alpha val="98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BE" sz="2133"/>
              </a:p>
            </p:txBody>
          </p:sp>
          <p:sp>
            <p:nvSpPr>
              <p:cNvPr id="47159" name="Line 22"/>
              <p:cNvSpPr>
                <a:spLocks noChangeShapeType="1"/>
              </p:cNvSpPr>
              <p:nvPr/>
            </p:nvSpPr>
            <p:spPr bwMode="auto">
              <a:xfrm>
                <a:off x="4608" y="2064"/>
                <a:ext cx="240" cy="144"/>
              </a:xfrm>
              <a:prstGeom prst="line">
                <a:avLst/>
              </a:prstGeom>
              <a:grpFill/>
              <a:ln w="38100">
                <a:solidFill>
                  <a:schemeClr val="tx1">
                    <a:alpha val="98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BE" sz="2133"/>
              </a:p>
            </p:txBody>
          </p:sp>
        </p:grpSp>
        <p:sp>
          <p:nvSpPr>
            <p:cNvPr id="47154" name="AutoShape 23"/>
            <p:cNvSpPr>
              <a:spLocks noChangeArrowheads="1"/>
            </p:cNvSpPr>
            <p:nvPr/>
          </p:nvSpPr>
          <p:spPr bwMode="auto">
            <a:xfrm>
              <a:off x="4776" y="2016"/>
              <a:ext cx="144" cy="528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chemeClr val="tx1">
                  <a:alpha val="98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BE" altLang="fr-FR" sz="2133"/>
            </a:p>
          </p:txBody>
        </p:sp>
        <p:grpSp>
          <p:nvGrpSpPr>
            <p:cNvPr id="47155" name="Group 24"/>
            <p:cNvGrpSpPr>
              <a:grpSpLocks/>
            </p:cNvGrpSpPr>
            <p:nvPr/>
          </p:nvGrpSpPr>
          <p:grpSpPr bwMode="auto">
            <a:xfrm>
              <a:off x="4656" y="2544"/>
              <a:ext cx="384" cy="336"/>
              <a:chOff x="3696" y="2544"/>
              <a:chExt cx="384" cy="336"/>
            </a:xfrm>
            <a:grpFill/>
          </p:grpSpPr>
          <p:sp>
            <p:nvSpPr>
              <p:cNvPr id="47156" name="Line 25"/>
              <p:cNvSpPr>
                <a:spLocks noChangeShapeType="1"/>
              </p:cNvSpPr>
              <p:nvPr/>
            </p:nvSpPr>
            <p:spPr bwMode="auto">
              <a:xfrm>
                <a:off x="3888" y="2544"/>
                <a:ext cx="192" cy="336"/>
              </a:xfrm>
              <a:prstGeom prst="line">
                <a:avLst/>
              </a:prstGeom>
              <a:grpFill/>
              <a:ln w="38100">
                <a:solidFill>
                  <a:schemeClr val="tx1">
                    <a:alpha val="98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BE" sz="2133"/>
              </a:p>
            </p:txBody>
          </p:sp>
          <p:sp>
            <p:nvSpPr>
              <p:cNvPr id="47157" name="Line 26"/>
              <p:cNvSpPr>
                <a:spLocks noChangeShapeType="1"/>
              </p:cNvSpPr>
              <p:nvPr/>
            </p:nvSpPr>
            <p:spPr bwMode="auto">
              <a:xfrm flipH="1">
                <a:off x="3696" y="2544"/>
                <a:ext cx="192" cy="336"/>
              </a:xfrm>
              <a:prstGeom prst="line">
                <a:avLst/>
              </a:prstGeom>
              <a:grpFill/>
              <a:ln w="38100">
                <a:solidFill>
                  <a:schemeClr val="tx1">
                    <a:alpha val="98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BE" sz="2133"/>
              </a:p>
            </p:txBody>
          </p:sp>
        </p:grpSp>
      </p:grpSp>
      <p:grpSp>
        <p:nvGrpSpPr>
          <p:cNvPr id="47110" name="Group 27"/>
          <p:cNvGrpSpPr>
            <a:grpSpLocks/>
          </p:cNvGrpSpPr>
          <p:nvPr/>
        </p:nvGrpSpPr>
        <p:grpSpPr bwMode="auto">
          <a:xfrm>
            <a:off x="6629400" y="4580467"/>
            <a:ext cx="457200" cy="948267"/>
            <a:chOff x="1824" y="1872"/>
            <a:chExt cx="288" cy="672"/>
          </a:xfrm>
          <a:solidFill>
            <a:srgbClr val="92D050"/>
          </a:solidFill>
        </p:grpSpPr>
        <p:sp>
          <p:nvSpPr>
            <p:cNvPr id="47145" name="Oval 28"/>
            <p:cNvSpPr>
              <a:spLocks noChangeArrowheads="1"/>
            </p:cNvSpPr>
            <p:nvPr/>
          </p:nvSpPr>
          <p:spPr bwMode="auto">
            <a:xfrm>
              <a:off x="1872" y="1872"/>
              <a:ext cx="192" cy="192"/>
            </a:xfrm>
            <a:prstGeom prst="ellipse">
              <a:avLst/>
            </a:prstGeom>
            <a:grpFill/>
            <a:ln w="9525">
              <a:solidFill>
                <a:srgbClr val="92D05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BE" altLang="fr-FR" sz="2133"/>
            </a:p>
          </p:txBody>
        </p:sp>
        <p:sp>
          <p:nvSpPr>
            <p:cNvPr id="47146" name="Line 29"/>
            <p:cNvSpPr>
              <a:spLocks noChangeShapeType="1"/>
            </p:cNvSpPr>
            <p:nvPr/>
          </p:nvSpPr>
          <p:spPr bwMode="auto">
            <a:xfrm>
              <a:off x="1968" y="2064"/>
              <a:ext cx="0" cy="336"/>
            </a:xfrm>
            <a:prstGeom prst="line">
              <a:avLst/>
            </a:prstGeom>
            <a:grpFill/>
            <a:ln w="9525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2133"/>
            </a:p>
          </p:txBody>
        </p:sp>
        <p:sp>
          <p:nvSpPr>
            <p:cNvPr id="47147" name="Line 30"/>
            <p:cNvSpPr>
              <a:spLocks noChangeShapeType="1"/>
            </p:cNvSpPr>
            <p:nvPr/>
          </p:nvSpPr>
          <p:spPr bwMode="auto">
            <a:xfrm>
              <a:off x="1968" y="2400"/>
              <a:ext cx="144" cy="144"/>
            </a:xfrm>
            <a:prstGeom prst="line">
              <a:avLst/>
            </a:prstGeom>
            <a:grp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2133"/>
            </a:p>
          </p:txBody>
        </p:sp>
        <p:sp>
          <p:nvSpPr>
            <p:cNvPr id="47148" name="Line 31"/>
            <p:cNvSpPr>
              <a:spLocks noChangeShapeType="1"/>
            </p:cNvSpPr>
            <p:nvPr/>
          </p:nvSpPr>
          <p:spPr bwMode="auto">
            <a:xfrm flipH="1">
              <a:off x="1824" y="2400"/>
              <a:ext cx="144" cy="144"/>
            </a:xfrm>
            <a:prstGeom prst="line">
              <a:avLst/>
            </a:prstGeom>
            <a:grp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2133"/>
            </a:p>
          </p:txBody>
        </p:sp>
        <p:sp>
          <p:nvSpPr>
            <p:cNvPr id="47149" name="Line 32"/>
            <p:cNvSpPr>
              <a:spLocks noChangeShapeType="1"/>
            </p:cNvSpPr>
            <p:nvPr/>
          </p:nvSpPr>
          <p:spPr bwMode="auto">
            <a:xfrm flipV="1">
              <a:off x="1968" y="2112"/>
              <a:ext cx="144" cy="96"/>
            </a:xfrm>
            <a:prstGeom prst="line">
              <a:avLst/>
            </a:prstGeom>
            <a:grp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2133"/>
            </a:p>
          </p:txBody>
        </p:sp>
        <p:sp>
          <p:nvSpPr>
            <p:cNvPr id="47150" name="Line 33"/>
            <p:cNvSpPr>
              <a:spLocks noChangeShapeType="1"/>
            </p:cNvSpPr>
            <p:nvPr/>
          </p:nvSpPr>
          <p:spPr bwMode="auto">
            <a:xfrm>
              <a:off x="1824" y="2112"/>
              <a:ext cx="144" cy="96"/>
            </a:xfrm>
            <a:prstGeom prst="line">
              <a:avLst/>
            </a:prstGeom>
            <a:grpFill/>
            <a:ln w="28575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2133"/>
            </a:p>
          </p:txBody>
        </p:sp>
        <p:sp>
          <p:nvSpPr>
            <p:cNvPr id="47151" name="AutoShape 34"/>
            <p:cNvSpPr>
              <a:spLocks noChangeArrowheads="1"/>
            </p:cNvSpPr>
            <p:nvPr/>
          </p:nvSpPr>
          <p:spPr bwMode="auto">
            <a:xfrm>
              <a:off x="1920" y="2064"/>
              <a:ext cx="96" cy="33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92D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BE" altLang="fr-FR" sz="2133"/>
            </a:p>
          </p:txBody>
        </p:sp>
      </p:grpSp>
      <p:sp>
        <p:nvSpPr>
          <p:cNvPr id="47111" name="Line 35"/>
          <p:cNvSpPr>
            <a:spLocks noChangeShapeType="1"/>
          </p:cNvSpPr>
          <p:nvPr/>
        </p:nvSpPr>
        <p:spPr bwMode="auto">
          <a:xfrm>
            <a:off x="6096000" y="2548467"/>
            <a:ext cx="0" cy="88053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 sz="2133"/>
          </a:p>
        </p:txBody>
      </p:sp>
      <p:sp>
        <p:nvSpPr>
          <p:cNvPr id="47112" name="Line 36"/>
          <p:cNvSpPr>
            <a:spLocks noChangeShapeType="1"/>
          </p:cNvSpPr>
          <p:nvPr/>
        </p:nvSpPr>
        <p:spPr bwMode="auto">
          <a:xfrm>
            <a:off x="6324600" y="2548467"/>
            <a:ext cx="0" cy="880533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 sz="2133"/>
          </a:p>
        </p:txBody>
      </p:sp>
      <p:sp>
        <p:nvSpPr>
          <p:cNvPr id="47113" name="Line 37"/>
          <p:cNvSpPr>
            <a:spLocks noChangeShapeType="1"/>
          </p:cNvSpPr>
          <p:nvPr/>
        </p:nvSpPr>
        <p:spPr bwMode="auto">
          <a:xfrm>
            <a:off x="6248400" y="4648200"/>
            <a:ext cx="0" cy="880533"/>
          </a:xfrm>
          <a:prstGeom prst="line">
            <a:avLst/>
          </a:prstGeom>
          <a:noFill/>
          <a:ln w="76200">
            <a:solidFill>
              <a:srgbClr val="FF5B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 sz="2133"/>
          </a:p>
        </p:txBody>
      </p:sp>
      <p:sp>
        <p:nvSpPr>
          <p:cNvPr id="47114" name="Line 38"/>
          <p:cNvSpPr>
            <a:spLocks noChangeShapeType="1"/>
          </p:cNvSpPr>
          <p:nvPr/>
        </p:nvSpPr>
        <p:spPr bwMode="auto">
          <a:xfrm>
            <a:off x="6477000" y="4648200"/>
            <a:ext cx="0" cy="880533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 sz="2133"/>
          </a:p>
        </p:txBody>
      </p:sp>
      <p:grpSp>
        <p:nvGrpSpPr>
          <p:cNvPr id="47115" name="Group 39"/>
          <p:cNvGrpSpPr>
            <a:grpSpLocks/>
          </p:cNvGrpSpPr>
          <p:nvPr/>
        </p:nvGrpSpPr>
        <p:grpSpPr bwMode="auto">
          <a:xfrm>
            <a:off x="7467600" y="6000044"/>
            <a:ext cx="152400" cy="338667"/>
            <a:chOff x="2448" y="2208"/>
            <a:chExt cx="96" cy="240"/>
          </a:xfrm>
          <a:solidFill>
            <a:srgbClr val="92D050"/>
          </a:solidFill>
        </p:grpSpPr>
        <p:sp>
          <p:nvSpPr>
            <p:cNvPr id="47139" name="Oval 40"/>
            <p:cNvSpPr>
              <a:spLocks noChangeArrowheads="1"/>
            </p:cNvSpPr>
            <p:nvPr/>
          </p:nvSpPr>
          <p:spPr bwMode="auto">
            <a:xfrm>
              <a:off x="2448" y="2208"/>
              <a:ext cx="96" cy="96"/>
            </a:xfrm>
            <a:prstGeom prst="ellipse">
              <a:avLst/>
            </a:prstGeom>
            <a:grp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BE" altLang="fr-FR" sz="2133"/>
            </a:p>
          </p:txBody>
        </p:sp>
        <p:sp>
          <p:nvSpPr>
            <p:cNvPr id="47140" name="Line 41"/>
            <p:cNvSpPr>
              <a:spLocks noChangeShapeType="1"/>
            </p:cNvSpPr>
            <p:nvPr/>
          </p:nvSpPr>
          <p:spPr bwMode="auto">
            <a:xfrm>
              <a:off x="2496" y="2304"/>
              <a:ext cx="0" cy="96"/>
            </a:xfrm>
            <a:prstGeom prst="line">
              <a:avLst/>
            </a:prstGeom>
            <a:grp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2133"/>
            </a:p>
          </p:txBody>
        </p:sp>
        <p:sp>
          <p:nvSpPr>
            <p:cNvPr id="47141" name="Line 42"/>
            <p:cNvSpPr>
              <a:spLocks noChangeShapeType="1"/>
            </p:cNvSpPr>
            <p:nvPr/>
          </p:nvSpPr>
          <p:spPr bwMode="auto">
            <a:xfrm flipH="1">
              <a:off x="2448" y="2400"/>
              <a:ext cx="48" cy="48"/>
            </a:xfrm>
            <a:prstGeom prst="line">
              <a:avLst/>
            </a:prstGeom>
            <a:grp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2133"/>
            </a:p>
          </p:txBody>
        </p:sp>
        <p:sp>
          <p:nvSpPr>
            <p:cNvPr id="47142" name="Line 43"/>
            <p:cNvSpPr>
              <a:spLocks noChangeShapeType="1"/>
            </p:cNvSpPr>
            <p:nvPr/>
          </p:nvSpPr>
          <p:spPr bwMode="auto">
            <a:xfrm>
              <a:off x="2496" y="2400"/>
              <a:ext cx="48" cy="48"/>
            </a:xfrm>
            <a:prstGeom prst="line">
              <a:avLst/>
            </a:prstGeom>
            <a:grp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2133"/>
            </a:p>
          </p:txBody>
        </p:sp>
        <p:sp>
          <p:nvSpPr>
            <p:cNvPr id="47143" name="Line 44"/>
            <p:cNvSpPr>
              <a:spLocks noChangeShapeType="1"/>
            </p:cNvSpPr>
            <p:nvPr/>
          </p:nvSpPr>
          <p:spPr bwMode="auto">
            <a:xfrm flipV="1">
              <a:off x="2496" y="2304"/>
              <a:ext cx="48" cy="48"/>
            </a:xfrm>
            <a:prstGeom prst="line">
              <a:avLst/>
            </a:prstGeom>
            <a:grp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2133"/>
            </a:p>
          </p:txBody>
        </p:sp>
        <p:sp>
          <p:nvSpPr>
            <p:cNvPr id="47144" name="Line 45"/>
            <p:cNvSpPr>
              <a:spLocks noChangeShapeType="1"/>
            </p:cNvSpPr>
            <p:nvPr/>
          </p:nvSpPr>
          <p:spPr bwMode="auto">
            <a:xfrm>
              <a:off x="2448" y="2304"/>
              <a:ext cx="48" cy="48"/>
            </a:xfrm>
            <a:prstGeom prst="line">
              <a:avLst/>
            </a:prstGeom>
            <a:grpFill/>
            <a:ln w="1905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2133"/>
            </a:p>
          </p:txBody>
        </p:sp>
      </p:grpSp>
      <p:grpSp>
        <p:nvGrpSpPr>
          <p:cNvPr id="47116" name="Group 46"/>
          <p:cNvGrpSpPr>
            <a:grpSpLocks/>
          </p:cNvGrpSpPr>
          <p:nvPr/>
        </p:nvGrpSpPr>
        <p:grpSpPr bwMode="auto">
          <a:xfrm>
            <a:off x="7467600" y="5401733"/>
            <a:ext cx="152400" cy="338667"/>
            <a:chOff x="2448" y="2208"/>
            <a:chExt cx="96" cy="240"/>
          </a:xfrm>
          <a:solidFill>
            <a:schemeClr val="tx1"/>
          </a:solidFill>
        </p:grpSpPr>
        <p:sp>
          <p:nvSpPr>
            <p:cNvPr id="47133" name="Oval 47"/>
            <p:cNvSpPr>
              <a:spLocks noChangeArrowheads="1"/>
            </p:cNvSpPr>
            <p:nvPr/>
          </p:nvSpPr>
          <p:spPr bwMode="auto">
            <a:xfrm>
              <a:off x="2448" y="2208"/>
              <a:ext cx="96" cy="9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BE" altLang="fr-FR" sz="2133"/>
            </a:p>
          </p:txBody>
        </p:sp>
        <p:sp>
          <p:nvSpPr>
            <p:cNvPr id="47134" name="Line 48"/>
            <p:cNvSpPr>
              <a:spLocks noChangeShapeType="1"/>
            </p:cNvSpPr>
            <p:nvPr/>
          </p:nvSpPr>
          <p:spPr bwMode="auto">
            <a:xfrm>
              <a:off x="2496" y="2304"/>
              <a:ext cx="0" cy="96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2133"/>
            </a:p>
          </p:txBody>
        </p:sp>
        <p:sp>
          <p:nvSpPr>
            <p:cNvPr id="47135" name="Line 49"/>
            <p:cNvSpPr>
              <a:spLocks noChangeShapeType="1"/>
            </p:cNvSpPr>
            <p:nvPr/>
          </p:nvSpPr>
          <p:spPr bwMode="auto">
            <a:xfrm flipH="1">
              <a:off x="2448" y="2400"/>
              <a:ext cx="48" cy="4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2133"/>
            </a:p>
          </p:txBody>
        </p:sp>
        <p:sp>
          <p:nvSpPr>
            <p:cNvPr id="47136" name="Line 50"/>
            <p:cNvSpPr>
              <a:spLocks noChangeShapeType="1"/>
            </p:cNvSpPr>
            <p:nvPr/>
          </p:nvSpPr>
          <p:spPr bwMode="auto">
            <a:xfrm>
              <a:off x="2496" y="2400"/>
              <a:ext cx="48" cy="4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2133"/>
            </a:p>
          </p:txBody>
        </p:sp>
        <p:sp>
          <p:nvSpPr>
            <p:cNvPr id="47137" name="Line 51"/>
            <p:cNvSpPr>
              <a:spLocks noChangeShapeType="1"/>
            </p:cNvSpPr>
            <p:nvPr/>
          </p:nvSpPr>
          <p:spPr bwMode="auto">
            <a:xfrm flipV="1">
              <a:off x="2496" y="2304"/>
              <a:ext cx="48" cy="4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2133"/>
            </a:p>
          </p:txBody>
        </p:sp>
        <p:sp>
          <p:nvSpPr>
            <p:cNvPr id="47138" name="Line 52"/>
            <p:cNvSpPr>
              <a:spLocks noChangeShapeType="1"/>
            </p:cNvSpPr>
            <p:nvPr/>
          </p:nvSpPr>
          <p:spPr bwMode="auto">
            <a:xfrm>
              <a:off x="2448" y="2304"/>
              <a:ext cx="48" cy="4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2133"/>
            </a:p>
          </p:txBody>
        </p:sp>
      </p:grpSp>
      <p:sp>
        <p:nvSpPr>
          <p:cNvPr id="47117" name="Text Box 53"/>
          <p:cNvSpPr txBox="1">
            <a:spLocks noChangeArrowheads="1"/>
          </p:cNvSpPr>
          <p:nvPr/>
        </p:nvSpPr>
        <p:spPr bwMode="auto">
          <a:xfrm>
            <a:off x="7677846" y="5306733"/>
            <a:ext cx="551754" cy="36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778" dirty="0"/>
              <a:t>sain</a:t>
            </a:r>
          </a:p>
        </p:txBody>
      </p:sp>
      <p:sp>
        <p:nvSpPr>
          <p:cNvPr id="47118" name="Text Box 54"/>
          <p:cNvSpPr txBox="1">
            <a:spLocks noChangeArrowheads="1"/>
          </p:cNvSpPr>
          <p:nvPr/>
        </p:nvSpPr>
        <p:spPr bwMode="auto">
          <a:xfrm>
            <a:off x="7620000" y="5972777"/>
            <a:ext cx="756938" cy="36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778" dirty="0"/>
              <a:t>atteint</a:t>
            </a:r>
          </a:p>
        </p:txBody>
      </p:sp>
      <p:sp>
        <p:nvSpPr>
          <p:cNvPr id="47119" name="Line 55"/>
          <p:cNvSpPr>
            <a:spLocks noChangeShapeType="1"/>
          </p:cNvSpPr>
          <p:nvPr/>
        </p:nvSpPr>
        <p:spPr bwMode="auto">
          <a:xfrm>
            <a:off x="2590800" y="2548467"/>
            <a:ext cx="0" cy="880533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 sz="2133"/>
          </a:p>
        </p:txBody>
      </p:sp>
      <p:sp>
        <p:nvSpPr>
          <p:cNvPr id="47120" name="Line 56"/>
          <p:cNvSpPr>
            <a:spLocks noChangeShapeType="1"/>
          </p:cNvSpPr>
          <p:nvPr/>
        </p:nvSpPr>
        <p:spPr bwMode="auto">
          <a:xfrm>
            <a:off x="2819400" y="2548467"/>
            <a:ext cx="0" cy="880533"/>
          </a:xfrm>
          <a:prstGeom prst="line">
            <a:avLst/>
          </a:prstGeom>
          <a:noFill/>
          <a:ln w="76200">
            <a:solidFill>
              <a:srgbClr val="FF5B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 sz="2133"/>
          </a:p>
        </p:txBody>
      </p:sp>
      <p:sp>
        <p:nvSpPr>
          <p:cNvPr id="47121" name="Line 57"/>
          <p:cNvSpPr>
            <a:spLocks noChangeShapeType="1"/>
          </p:cNvSpPr>
          <p:nvPr/>
        </p:nvSpPr>
        <p:spPr bwMode="auto">
          <a:xfrm>
            <a:off x="1295400" y="4648200"/>
            <a:ext cx="0" cy="880533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 sz="2133"/>
          </a:p>
        </p:txBody>
      </p:sp>
      <p:sp>
        <p:nvSpPr>
          <p:cNvPr id="47122" name="Line 58"/>
          <p:cNvSpPr>
            <a:spLocks noChangeShapeType="1"/>
          </p:cNvSpPr>
          <p:nvPr/>
        </p:nvSpPr>
        <p:spPr bwMode="auto">
          <a:xfrm>
            <a:off x="1524000" y="4648200"/>
            <a:ext cx="0" cy="880533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 sz="2133"/>
          </a:p>
        </p:txBody>
      </p:sp>
      <p:sp>
        <p:nvSpPr>
          <p:cNvPr id="47123" name="Line 59"/>
          <p:cNvSpPr>
            <a:spLocks noChangeShapeType="1"/>
          </p:cNvSpPr>
          <p:nvPr/>
        </p:nvSpPr>
        <p:spPr bwMode="auto">
          <a:xfrm>
            <a:off x="2819400" y="2142067"/>
            <a:ext cx="0" cy="33866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 sz="2133"/>
          </a:p>
        </p:txBody>
      </p:sp>
      <p:grpSp>
        <p:nvGrpSpPr>
          <p:cNvPr id="47124" name="Group 60"/>
          <p:cNvGrpSpPr>
            <a:grpSpLocks/>
          </p:cNvGrpSpPr>
          <p:nvPr/>
        </p:nvGrpSpPr>
        <p:grpSpPr bwMode="auto">
          <a:xfrm>
            <a:off x="3581400" y="3699934"/>
            <a:ext cx="1600200" cy="270933"/>
            <a:chOff x="2256" y="2448"/>
            <a:chExt cx="1008" cy="192"/>
          </a:xfrm>
        </p:grpSpPr>
        <p:sp>
          <p:nvSpPr>
            <p:cNvPr id="47130" name="Line 61"/>
            <p:cNvSpPr>
              <a:spLocks noChangeShapeType="1"/>
            </p:cNvSpPr>
            <p:nvPr/>
          </p:nvSpPr>
          <p:spPr bwMode="auto">
            <a:xfrm>
              <a:off x="2256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2133"/>
            </a:p>
          </p:txBody>
        </p:sp>
        <p:sp>
          <p:nvSpPr>
            <p:cNvPr id="47131" name="Line 62"/>
            <p:cNvSpPr>
              <a:spLocks noChangeShapeType="1"/>
            </p:cNvSpPr>
            <p:nvPr/>
          </p:nvSpPr>
          <p:spPr bwMode="auto">
            <a:xfrm>
              <a:off x="3264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2133"/>
            </a:p>
          </p:txBody>
        </p:sp>
        <p:sp>
          <p:nvSpPr>
            <p:cNvPr id="47132" name="Line 63"/>
            <p:cNvSpPr>
              <a:spLocks noChangeShapeType="1"/>
            </p:cNvSpPr>
            <p:nvPr/>
          </p:nvSpPr>
          <p:spPr bwMode="auto">
            <a:xfrm>
              <a:off x="2256" y="264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 sz="2133"/>
            </a:p>
          </p:txBody>
        </p:sp>
      </p:grpSp>
      <p:sp>
        <p:nvSpPr>
          <p:cNvPr id="47125" name="Line 64"/>
          <p:cNvSpPr>
            <a:spLocks noChangeShapeType="1"/>
          </p:cNvSpPr>
          <p:nvPr/>
        </p:nvSpPr>
        <p:spPr bwMode="auto">
          <a:xfrm>
            <a:off x="1905000" y="4241800"/>
            <a:ext cx="0" cy="2709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 sz="2133"/>
          </a:p>
        </p:txBody>
      </p:sp>
      <p:sp>
        <p:nvSpPr>
          <p:cNvPr id="47126" name="Line 65"/>
          <p:cNvSpPr>
            <a:spLocks noChangeShapeType="1"/>
          </p:cNvSpPr>
          <p:nvPr/>
        </p:nvSpPr>
        <p:spPr bwMode="auto">
          <a:xfrm>
            <a:off x="6858000" y="4241800"/>
            <a:ext cx="0" cy="2709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 sz="2133"/>
          </a:p>
        </p:txBody>
      </p:sp>
      <p:sp>
        <p:nvSpPr>
          <p:cNvPr id="47127" name="Line 66"/>
          <p:cNvSpPr>
            <a:spLocks noChangeShapeType="1"/>
          </p:cNvSpPr>
          <p:nvPr/>
        </p:nvSpPr>
        <p:spPr bwMode="auto">
          <a:xfrm>
            <a:off x="1905000" y="42418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 sz="2133"/>
          </a:p>
        </p:txBody>
      </p:sp>
      <p:sp>
        <p:nvSpPr>
          <p:cNvPr id="47128" name="Line 67"/>
          <p:cNvSpPr>
            <a:spLocks noChangeShapeType="1"/>
          </p:cNvSpPr>
          <p:nvPr/>
        </p:nvSpPr>
        <p:spPr bwMode="auto">
          <a:xfrm>
            <a:off x="4381500" y="3970867"/>
            <a:ext cx="0" cy="2709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 sz="2133"/>
          </a:p>
        </p:txBody>
      </p:sp>
      <p:sp>
        <p:nvSpPr>
          <p:cNvPr id="47129" name="Rectangle 68"/>
          <p:cNvSpPr>
            <a:spLocks noChangeArrowheads="1"/>
          </p:cNvSpPr>
          <p:nvPr/>
        </p:nvSpPr>
        <p:spPr bwMode="auto">
          <a:xfrm>
            <a:off x="2520140" y="259352"/>
            <a:ext cx="5123952" cy="106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844" tIns="40923" rIns="81844" bIns="40923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Modes de transmission de la </a:t>
            </a:r>
          </a:p>
          <a:p>
            <a:pPr algn="ctr"/>
            <a:r>
              <a:rPr lang="fr-FR" alt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maladie de Steinert</a:t>
            </a:r>
          </a:p>
        </p:txBody>
      </p:sp>
    </p:spTree>
  </p:cSld>
  <p:clrMapOvr>
    <a:masterClrMapping/>
  </p:clrMapOvr>
  <p:transition>
    <p:cover dir="l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35081A-7C53-9ABD-5438-B07B8695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ciseaux de l’ADN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C59FDE-D942-6531-8A6A-D206847CD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746A-EC8D-431C-BCC1-249AC4171C93}" type="slidenum">
              <a:rPr lang="fr-FR" altLang="fr-FR" smtClean="0"/>
              <a:pPr/>
              <a:t>40</a:t>
            </a:fld>
            <a:endParaRPr lang="fr-FR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C39A09-7A29-3D6C-D6E3-859C46FA5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916832"/>
            <a:ext cx="4392488" cy="439248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B0BEB97-D1CA-0F06-94F1-7ACF36822B90}"/>
              </a:ext>
            </a:extLst>
          </p:cNvPr>
          <p:cNvSpPr txBox="1"/>
          <p:nvPr/>
        </p:nvSpPr>
        <p:spPr>
          <a:xfrm>
            <a:off x="6598588" y="3651411"/>
            <a:ext cx="2509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CRISPR-CAS9</a:t>
            </a:r>
          </a:p>
          <a:p>
            <a:r>
              <a:rPr lang="fr-BE" dirty="0"/>
              <a:t>(Prix Nobel: 2020)</a:t>
            </a:r>
          </a:p>
        </p:txBody>
      </p:sp>
    </p:spTree>
    <p:extLst>
      <p:ext uri="{BB962C8B-B14F-4D97-AF65-F5344CB8AC3E}">
        <p14:creationId xmlns:p14="http://schemas.microsoft.com/office/powerpoint/2010/main" val="22720153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F2D95742-C1A3-99DD-7D74-953CECC52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58C5-C968-4599-8D13-684C9166B0F5}" type="slidenum">
              <a:rPr lang="fr-FR" altLang="fr-FR"/>
              <a:pPr/>
              <a:t>41</a:t>
            </a:fld>
            <a:endParaRPr lang="fr-FR" altLang="fr-FR"/>
          </a:p>
        </p:txBody>
      </p:sp>
      <p:sp>
        <p:nvSpPr>
          <p:cNvPr id="304130" name="Rectangle 2">
            <a:extLst>
              <a:ext uri="{FF2B5EF4-FFF2-40B4-BE49-F238E27FC236}">
                <a16:creationId xmlns:a16="http://schemas.microsoft.com/office/drawing/2014/main" id="{8B5C525B-CD29-A033-6A1C-0446C64696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dirty="0"/>
              <a:t>Conclusion</a:t>
            </a:r>
            <a:endParaRPr lang="fr-FR" altLang="fr-FR" dirty="0"/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246B2645-3361-06F7-6189-4A08E16CA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1950" y="2249488"/>
            <a:ext cx="8420100" cy="4751387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fr-BE" altLang="fr-FR" sz="2800" dirty="0"/>
              <a:t>Plus de </a:t>
            </a:r>
            <a:r>
              <a:rPr lang="fr-BE" altLang="fr-FR" sz="2800" dirty="0">
                <a:solidFill>
                  <a:srgbClr val="FFFF00"/>
                </a:solidFill>
              </a:rPr>
              <a:t>120 travaux de recherche </a:t>
            </a:r>
            <a:r>
              <a:rPr lang="fr-BE" altLang="fr-FR" sz="2800" dirty="0"/>
              <a:t>sont en cours afin d’améliorer les mécanismes de la maladie de Steinert.</a:t>
            </a:r>
            <a:br>
              <a:rPr lang="fr-BE" altLang="fr-FR" sz="2800" dirty="0"/>
            </a:br>
            <a:endParaRPr lang="fr-BE" altLang="fr-FR" sz="2800" dirty="0"/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fr-BE" altLang="fr-FR" sz="2800" dirty="0"/>
              <a:t>Les quelques exemples cités montrent que les traitements se basent sur différents modes d’action au niveau de </a:t>
            </a:r>
            <a:r>
              <a:rPr lang="fr-BE" altLang="fr-FR" sz="2800" dirty="0">
                <a:solidFill>
                  <a:srgbClr val="FFFF00"/>
                </a:solidFill>
              </a:rPr>
              <a:t>l’ADN, de l’ARN et des protéines.	</a:t>
            </a:r>
            <a:br>
              <a:rPr lang="fr-BE" altLang="fr-FR" sz="2800" dirty="0"/>
            </a:br>
            <a:endParaRPr lang="fr-BE" altLang="fr-FR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7A1AE53A-C21D-8CF6-511B-B245EFA9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F8D7-8C77-4595-A62C-BB83053C8F54}" type="slidenum">
              <a:rPr lang="fr-FR" altLang="fr-FR"/>
              <a:pPr/>
              <a:t>42</a:t>
            </a:fld>
            <a:endParaRPr lang="fr-FR" altLang="fr-FR"/>
          </a:p>
        </p:txBody>
      </p:sp>
      <p:sp>
        <p:nvSpPr>
          <p:cNvPr id="324610" name="Rectangle 2">
            <a:extLst>
              <a:ext uri="{FF2B5EF4-FFF2-40B4-BE49-F238E27FC236}">
                <a16:creationId xmlns:a16="http://schemas.microsoft.com/office/drawing/2014/main" id="{8ECB91DF-027E-530B-1A23-2F14E6311D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dirty="0"/>
              <a:t>Conclusion</a:t>
            </a:r>
            <a:endParaRPr lang="fr-FR" altLang="fr-FR" dirty="0"/>
          </a:p>
        </p:txBody>
      </p:sp>
      <p:sp>
        <p:nvSpPr>
          <p:cNvPr id="324611" name="Rectangle 3">
            <a:extLst>
              <a:ext uri="{FF2B5EF4-FFF2-40B4-BE49-F238E27FC236}">
                <a16:creationId xmlns:a16="http://schemas.microsoft.com/office/drawing/2014/main" id="{E0DBDADE-4961-47A5-394E-D23E2E9970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544" y="1792222"/>
            <a:ext cx="8566150" cy="4751387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Tx/>
              <a:buNone/>
              <a:tabLst/>
              <a:defRPr/>
            </a:pPr>
            <a:r>
              <a:rPr kumimoji="1" lang="fr-BE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3. Les découvertes récentes montrent </a:t>
            </a:r>
            <a:r>
              <a:rPr kumimoji="1" lang="fr-BE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les liens </a:t>
            </a:r>
            <a:r>
              <a:rPr kumimoji="1" lang="fr-BE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qui existent entre différentes maladies à triplets (dystrophie myotonique et Maladie de Huntington).	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Tx/>
              <a:buNone/>
              <a:tabLst/>
              <a:defRPr/>
            </a:pPr>
            <a:endParaRPr lang="fr-BE" altLang="fr-FR" sz="2800" dirty="0">
              <a:solidFill>
                <a:srgbClr val="FFFFFF"/>
              </a:solidFill>
              <a:latin typeface="Tahoma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Tx/>
              <a:buNone/>
              <a:tabLst/>
              <a:defRPr/>
            </a:pPr>
            <a:r>
              <a:rPr kumimoji="1" lang="fr-BE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4. Les traitements futurs visent à agir non seulement sur le </a:t>
            </a:r>
            <a:r>
              <a:rPr kumimoji="1" lang="fr-BE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muscle</a:t>
            </a:r>
            <a:r>
              <a:rPr kumimoji="1" lang="fr-BE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mais aussi sur les </a:t>
            </a:r>
            <a:r>
              <a:rPr kumimoji="1" lang="fr-BE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différents tissus </a:t>
            </a:r>
            <a:r>
              <a:rPr kumimoji="1" lang="fr-BE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touchés par la maladie.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Tx/>
              <a:buNone/>
              <a:tabLst/>
              <a:defRPr/>
            </a:pPr>
            <a:endParaRPr lang="fr-BE" altLang="fr-FR" sz="2800" dirty="0">
              <a:solidFill>
                <a:srgbClr val="FFFFFF"/>
              </a:solidFill>
              <a:latin typeface="Tahoma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Tx/>
              <a:buNone/>
              <a:tabLst/>
              <a:defRPr/>
            </a:pPr>
            <a:r>
              <a:rPr kumimoji="1" lang="fr-BE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5. Le grand nombre d’essais thérapeutiques permettent un réel </a:t>
            </a:r>
            <a:r>
              <a:rPr kumimoji="1" lang="fr-BE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espoir</a:t>
            </a:r>
            <a:r>
              <a:rPr kumimoji="1" lang="fr-BE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1" lang="fr-BE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d’amélioration des symptômes</a:t>
            </a:r>
            <a:br>
              <a:rPr kumimoji="1" lang="fr-BE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endParaRPr kumimoji="1" lang="fr-BE" altLang="fr-F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609600" indent="-609600" algn="just">
              <a:buFont typeface="Wingdings" panose="05000000000000000000" pitchFamily="2" charset="2"/>
              <a:buAutoNum type="arabicPeriod" startAt="4"/>
            </a:pPr>
            <a:endParaRPr lang="fr-FR" altLang="fr-FR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A4117-87EC-7676-CDF5-C159CC6B0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140968"/>
            <a:ext cx="7696200" cy="1066800"/>
          </a:xfrm>
        </p:spPr>
        <p:txBody>
          <a:bodyPr/>
          <a:lstStyle/>
          <a:p>
            <a:r>
              <a:rPr lang="fr-BE" sz="7200" dirty="0">
                <a:solidFill>
                  <a:srgbClr val="FFFF00"/>
                </a:solidFill>
              </a:rPr>
              <a:t>Questions?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EBE8D4-7730-735E-8D41-CF28B04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746A-EC8D-431C-BCC1-249AC4171C93}" type="slidenum">
              <a:rPr lang="fr-FR" altLang="fr-FR" smtClean="0"/>
              <a:pPr/>
              <a:t>43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05309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C0508279-C13B-31AB-5354-1214ECA1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FE4-A517-4F53-8892-B280673CE6D6}" type="slidenum">
              <a:rPr lang="fr-FR" altLang="fr-FR"/>
              <a:pPr/>
              <a:t>44</a:t>
            </a:fld>
            <a:endParaRPr lang="fr-FR" altLang="fr-FR"/>
          </a:p>
        </p:txBody>
      </p:sp>
      <p:sp>
        <p:nvSpPr>
          <p:cNvPr id="303106" name="Rectangle 2">
            <a:extLst>
              <a:ext uri="{FF2B5EF4-FFF2-40B4-BE49-F238E27FC236}">
                <a16:creationId xmlns:a16="http://schemas.microsoft.com/office/drawing/2014/main" id="{606E1769-BA61-0829-E867-70CFE3E809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sz="4000"/>
              <a:t>Essais pour réduire les symptômes</a:t>
            </a:r>
            <a:br>
              <a:rPr lang="fr-BE" altLang="fr-FR" sz="4000"/>
            </a:br>
            <a:r>
              <a:rPr lang="fr-BE" altLang="fr-FR" sz="4000"/>
              <a:t>de la maladie</a:t>
            </a:r>
            <a:endParaRPr lang="fr-FR" altLang="fr-FR" sz="4000"/>
          </a:p>
        </p:txBody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CA5B1315-E46E-13ED-16A1-E1DF9C417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990725"/>
            <a:ext cx="7696200" cy="37433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42925" indent="-542925" algn="just">
              <a:lnSpc>
                <a:spcPct val="90000"/>
              </a:lnSpc>
            </a:pPr>
            <a:r>
              <a:rPr lang="fr-BE" altLang="fr-FR"/>
              <a:t>Le </a:t>
            </a:r>
            <a:r>
              <a:rPr lang="fr-BE" altLang="fr-FR">
                <a:solidFill>
                  <a:srgbClr val="FFFF00"/>
                </a:solidFill>
              </a:rPr>
              <a:t>Modafinil</a:t>
            </a:r>
            <a:r>
              <a:rPr lang="fr-BE" altLang="fr-FR"/>
              <a:t> est un stimulant psychique utilisé pour améliorer le trouble de la vigilance et les troubles du sommeil.	</a:t>
            </a:r>
            <a:br>
              <a:rPr lang="fr-BE" altLang="fr-FR"/>
            </a:br>
            <a:endParaRPr lang="fr-BE" altLang="fr-FR"/>
          </a:p>
          <a:p>
            <a:pPr marL="542925" indent="-542925" algn="just">
              <a:lnSpc>
                <a:spcPct val="90000"/>
              </a:lnSpc>
            </a:pPr>
            <a:r>
              <a:rPr lang="fr-BE" altLang="fr-FR"/>
              <a:t>Plusieurs équipes ont tenté d’utiliser ce médicament pour diminuer l’hypersomnie des patients atteints.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73303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029A2A13-BBDC-40CF-AAAF-359B0A91D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A1F4-F84F-42F7-919B-3B7C5050D8CB}" type="slidenum">
              <a:rPr lang="fr-FR" altLang="fr-FR"/>
              <a:pPr/>
              <a:t>45</a:t>
            </a:fld>
            <a:endParaRPr lang="fr-FR" altLang="fr-FR"/>
          </a:p>
        </p:txBody>
      </p:sp>
      <p:sp>
        <p:nvSpPr>
          <p:cNvPr id="302082" name="Rectangle 2">
            <a:extLst>
              <a:ext uri="{FF2B5EF4-FFF2-40B4-BE49-F238E27FC236}">
                <a16:creationId xmlns:a16="http://schemas.microsoft.com/office/drawing/2014/main" id="{82C72140-6536-0C20-DEB8-002220F0E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sz="4000"/>
              <a:t>Essais pour réduire les symptômes</a:t>
            </a:r>
            <a:br>
              <a:rPr lang="fr-BE" altLang="fr-FR" sz="4000"/>
            </a:br>
            <a:r>
              <a:rPr lang="fr-BE" altLang="fr-FR" sz="4000"/>
              <a:t>de la maladie</a:t>
            </a:r>
            <a:endParaRPr lang="fr-FR" altLang="fr-FR" sz="4000"/>
          </a:p>
        </p:txBody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A1CD6E72-8229-0789-5A21-36DDF1E7A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990725"/>
            <a:ext cx="7696200" cy="37433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FR" altLang="fr-FR" sz="2400"/>
              <a:t>Modafinil for the treatment of hypersomnia associated with myotonic muscular dystrophy in adults: a multicenter, prospective, randomized, double-blind, placebo-controlled, 4-week trial.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BE" altLang="fr-FR" sz="2400" b="1">
                <a:solidFill>
                  <a:srgbClr val="FFFF00"/>
                </a:solidFill>
              </a:rPr>
              <a:t>Orlikowski D et Al, France</a:t>
            </a:r>
          </a:p>
          <a:p>
            <a:pPr marL="0" indent="0" algn="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FR" altLang="fr-FR" sz="2400" b="1"/>
              <a:t>Clin Ther. 2009 Aug;31(8):1765-73.</a:t>
            </a:r>
            <a:r>
              <a:rPr lang="fr-FR" altLang="fr-FR" sz="2400"/>
              <a:t> </a:t>
            </a:r>
            <a:endParaRPr lang="fr-FR" altLang="fr-FR" sz="2400" b="1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endParaRPr lang="fr-BE" altLang="fr-FR" sz="2400" b="1">
              <a:solidFill>
                <a:schemeClr val="folHlink"/>
              </a:solidFill>
            </a:endParaRP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FR" altLang="fr-FR" sz="2400">
                <a:solidFill>
                  <a:srgbClr val="FFFF00"/>
                </a:solidFill>
              </a:rPr>
              <a:t>CONCLUSION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FR" altLang="fr-FR" sz="2400">
                <a:solidFill>
                  <a:srgbClr val="FFFF00"/>
                </a:solidFill>
              </a:rPr>
              <a:t>In this small study conducted in an adult population with MMD1 and a high prevalence of hyper-somnia, modafinil had no significant effects on daytime somnolence measured using objective MWTs. </a:t>
            </a:r>
          </a:p>
        </p:txBody>
      </p:sp>
    </p:spTree>
    <p:extLst>
      <p:ext uri="{BB962C8B-B14F-4D97-AF65-F5344CB8AC3E}">
        <p14:creationId xmlns:p14="http://schemas.microsoft.com/office/powerpoint/2010/main" val="12617619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1ED3F330-479E-7C95-E10E-CC6434EC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CEB6-E163-4D13-AC42-529A466636F1}" type="slidenum">
              <a:rPr lang="fr-FR" altLang="fr-FR"/>
              <a:pPr/>
              <a:t>46</a:t>
            </a:fld>
            <a:endParaRPr lang="fr-FR" altLang="fr-FR"/>
          </a:p>
        </p:txBody>
      </p:sp>
      <p:sp>
        <p:nvSpPr>
          <p:cNvPr id="305154" name="Rectangle 2">
            <a:extLst>
              <a:ext uri="{FF2B5EF4-FFF2-40B4-BE49-F238E27FC236}">
                <a16:creationId xmlns:a16="http://schemas.microsoft.com/office/drawing/2014/main" id="{235CAE59-BA1D-231B-E934-60200F058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sz="4000"/>
              <a:t>Essais pour réduire les symptômes</a:t>
            </a:r>
            <a:br>
              <a:rPr lang="fr-BE" altLang="fr-FR" sz="4000"/>
            </a:br>
            <a:r>
              <a:rPr lang="fr-BE" altLang="fr-FR" sz="4000"/>
              <a:t>de la maladie</a:t>
            </a:r>
            <a:endParaRPr lang="fr-FR" altLang="fr-FR" sz="4000"/>
          </a:p>
        </p:txBody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18BEBAA6-71A1-3A13-C134-CC676C6B7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47675" indent="-447675"/>
            <a:r>
              <a:rPr lang="fr-BE" altLang="fr-FR"/>
              <a:t>La </a:t>
            </a:r>
            <a:r>
              <a:rPr lang="fr-BE" altLang="fr-FR">
                <a:solidFill>
                  <a:srgbClr val="FFFF00"/>
                </a:solidFill>
              </a:rPr>
              <a:t>DHEA</a:t>
            </a:r>
            <a:r>
              <a:rPr lang="fr-BE" altLang="fr-FR"/>
              <a:t> (Déhydroépiandrostérone) est un dérivé hormonal souvent utilisé chez les personnes âgées.</a:t>
            </a:r>
            <a:br>
              <a:rPr lang="fr-BE" altLang="fr-FR"/>
            </a:br>
            <a:endParaRPr lang="fr-BE" altLang="fr-FR"/>
          </a:p>
          <a:p>
            <a:pPr marL="447675" indent="-447675"/>
            <a:r>
              <a:rPr lang="fr-BE" altLang="fr-FR"/>
              <a:t>La concentration de </a:t>
            </a:r>
            <a:r>
              <a:rPr lang="fr-BE" altLang="fr-FR">
                <a:solidFill>
                  <a:srgbClr val="FFFF00"/>
                </a:solidFill>
              </a:rPr>
              <a:t>DHEA</a:t>
            </a:r>
            <a:r>
              <a:rPr lang="fr-BE" altLang="fr-FR"/>
              <a:t> est 2 à 4 fois inférieure chez les patients atteints de maladie de Steinert.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658642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69AE2B43-6691-08A5-271D-C59E63BB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7B19-0DEC-4D77-A3D6-51C9602E2F85}" type="slidenum">
              <a:rPr lang="fr-FR" altLang="fr-FR"/>
              <a:pPr/>
              <a:t>47</a:t>
            </a:fld>
            <a:endParaRPr lang="fr-FR" altLang="fr-FR"/>
          </a:p>
        </p:txBody>
      </p:sp>
      <p:sp>
        <p:nvSpPr>
          <p:cNvPr id="306178" name="Rectangle 2">
            <a:extLst>
              <a:ext uri="{FF2B5EF4-FFF2-40B4-BE49-F238E27FC236}">
                <a16:creationId xmlns:a16="http://schemas.microsoft.com/office/drawing/2014/main" id="{6117ABA8-6D34-9A72-656C-490D8584A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sz="4000"/>
              <a:t>Essais pour réduire les symptômes</a:t>
            </a:r>
            <a:br>
              <a:rPr lang="fr-BE" altLang="fr-FR" sz="4000"/>
            </a:br>
            <a:r>
              <a:rPr lang="fr-BE" altLang="fr-FR" sz="4000"/>
              <a:t>de la maladie</a:t>
            </a:r>
            <a:endParaRPr lang="fr-FR" altLang="fr-FR" sz="4000"/>
          </a:p>
        </p:txBody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199DD17B-95FD-7F58-E741-EA1ADBD8A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FR" altLang="fr-FR" sz="2800" b="1"/>
              <a:t>Dehydroepiandrosterone for myotonic dystrophy type 1.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BE" altLang="fr-FR" sz="2800">
                <a:solidFill>
                  <a:srgbClr val="FFFF00"/>
                </a:solidFill>
              </a:rPr>
              <a:t>Pénisson-Besnier I et al, France, 2008</a:t>
            </a:r>
            <a:endParaRPr lang="fr-FR" altLang="fr-FR" sz="280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280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endParaRPr lang="fr-BE" altLang="fr-FR" sz="2800"/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FR" altLang="fr-FR" sz="2400" u="sng">
                <a:solidFill>
                  <a:srgbClr val="FFFF00"/>
                </a:solidFill>
              </a:rPr>
              <a:t>CONCLUSION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240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FR" altLang="fr-FR" sz="2400">
                <a:solidFill>
                  <a:srgbClr val="FFFF00"/>
                </a:solidFill>
              </a:rPr>
              <a:t>There is no evidence that a 12-week treatment with replacement or pharmacologic doses of dehydroepiandrosterone improves muscle strength in ambulatory myotonic dystrophy type 1 patients.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2E7BFFE6-C4B6-E734-E946-A237A12C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47C-5211-4D69-A113-906BAA7B1D35}" type="slidenum">
              <a:rPr lang="fr-FR" altLang="fr-FR"/>
              <a:pPr/>
              <a:t>5</a:t>
            </a:fld>
            <a:endParaRPr lang="fr-FR" altLang="fr-FR"/>
          </a:p>
        </p:txBody>
      </p:sp>
      <p:grpSp>
        <p:nvGrpSpPr>
          <p:cNvPr id="276482" name="Group 2">
            <a:extLst>
              <a:ext uri="{FF2B5EF4-FFF2-40B4-BE49-F238E27FC236}">
                <a16:creationId xmlns:a16="http://schemas.microsoft.com/office/drawing/2014/main" id="{025BC748-736D-2244-A782-297077405E05}"/>
              </a:ext>
            </a:extLst>
          </p:cNvPr>
          <p:cNvGrpSpPr>
            <a:grpSpLocks/>
          </p:cNvGrpSpPr>
          <p:nvPr/>
        </p:nvGrpSpPr>
        <p:grpSpPr bwMode="auto">
          <a:xfrm>
            <a:off x="48643" y="404018"/>
            <a:ext cx="9369426" cy="6229351"/>
            <a:chOff x="99" y="113"/>
            <a:chExt cx="5902" cy="3924"/>
          </a:xfrm>
        </p:grpSpPr>
        <p:pic>
          <p:nvPicPr>
            <p:cNvPr id="276483" name="Picture 3">
              <a:extLst>
                <a:ext uri="{FF2B5EF4-FFF2-40B4-BE49-F238E27FC236}">
                  <a16:creationId xmlns:a16="http://schemas.microsoft.com/office/drawing/2014/main" id="{D2994AD7-890D-C3D4-D232-8C21D071E87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" y="915"/>
              <a:ext cx="5598" cy="3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6484" name="Text Box 4">
              <a:extLst>
                <a:ext uri="{FF2B5EF4-FFF2-40B4-BE49-F238E27FC236}">
                  <a16:creationId xmlns:a16="http://schemas.microsoft.com/office/drawing/2014/main" id="{C7DDEC0A-D957-0D05-4914-70B243DA3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3" y="113"/>
              <a:ext cx="4368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4400" b="1" dirty="0">
                  <a:latin typeface="Arial Narrow" panose="020B0606020202030204" pitchFamily="34" charset="0"/>
                </a:rPr>
                <a:t>La </a:t>
              </a:r>
              <a:r>
                <a:rPr lang="fr-BE" altLang="fr-FR" sz="4400" b="1" dirty="0">
                  <a:latin typeface="Arial Narrow" panose="020B0606020202030204" pitchFamily="34" charset="0"/>
                </a:rPr>
                <a:t>molécule d’ADN</a:t>
              </a:r>
              <a:endParaRPr lang="fr-FR" altLang="fr-FR" sz="4400" dirty="0"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5015F525-6B8C-7B87-2E39-1F0C997F8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FEF3-2719-4989-AEEB-639FF59C55F8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297986" name="Rectangle 2">
            <a:extLst>
              <a:ext uri="{FF2B5EF4-FFF2-40B4-BE49-F238E27FC236}">
                <a16:creationId xmlns:a16="http://schemas.microsoft.com/office/drawing/2014/main" id="{DB30EDCF-4A4C-F6DE-4EAF-920BA9858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/>
              <a:t>Méthode diagnostique</a:t>
            </a:r>
            <a:endParaRPr lang="fr-FR" altLang="fr-FR"/>
          </a:p>
        </p:txBody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03964B00-9C59-5983-074F-8C42FA9EE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73238"/>
            <a:ext cx="7986713" cy="4751387"/>
          </a:xfrm>
        </p:spPr>
        <p:txBody>
          <a:bodyPr/>
          <a:lstStyle/>
          <a:p>
            <a:pPr marL="542925" indent="-542925">
              <a:lnSpc>
                <a:spcPct val="90000"/>
              </a:lnSpc>
              <a:spcBef>
                <a:spcPct val="50000"/>
              </a:spcBef>
            </a:pPr>
            <a:r>
              <a:rPr lang="fr-BE" altLang="fr-FR"/>
              <a:t>La dystrophie myotonique de type 1 est causée par l’expansion du triplet CTG dans le gène DMPK (</a:t>
            </a:r>
            <a:r>
              <a:rPr lang="fr-BE" altLang="fr-FR" u="sng"/>
              <a:t>D</a:t>
            </a:r>
            <a:r>
              <a:rPr lang="fr-BE" altLang="fr-FR"/>
              <a:t>ystrophie </a:t>
            </a:r>
            <a:r>
              <a:rPr lang="fr-BE" altLang="fr-FR" u="sng"/>
              <a:t>M</a:t>
            </a:r>
            <a:r>
              <a:rPr lang="fr-BE" altLang="fr-FR"/>
              <a:t>yotonique </a:t>
            </a:r>
            <a:r>
              <a:rPr lang="fr-BE" altLang="fr-FR" u="sng"/>
              <a:t>P</a:t>
            </a:r>
            <a:r>
              <a:rPr lang="fr-BE" altLang="fr-FR"/>
              <a:t>rotéine </a:t>
            </a:r>
            <a:r>
              <a:rPr lang="fr-BE" altLang="fr-FR" u="sng"/>
              <a:t>K</a:t>
            </a:r>
            <a:r>
              <a:rPr lang="fr-BE" altLang="fr-FR"/>
              <a:t>inase).</a:t>
            </a:r>
            <a:br>
              <a:rPr lang="fr-BE" altLang="fr-FR"/>
            </a:br>
            <a:endParaRPr lang="fr-BE" altLang="fr-FR"/>
          </a:p>
          <a:p>
            <a:pPr marL="542925" indent="-542925">
              <a:lnSpc>
                <a:spcPct val="90000"/>
              </a:lnSpc>
              <a:spcBef>
                <a:spcPct val="50000"/>
              </a:spcBef>
            </a:pPr>
            <a:r>
              <a:rPr lang="fr-BE" altLang="fr-FR"/>
              <a:t>- Normal : &lt; 35 répétitions</a:t>
            </a:r>
            <a:br>
              <a:rPr lang="fr-BE" altLang="fr-FR"/>
            </a:br>
            <a:r>
              <a:rPr lang="fr-BE" altLang="fr-FR"/>
              <a:t>- Légère : 50 à 150 répétitions</a:t>
            </a:r>
            <a:br>
              <a:rPr lang="fr-BE" altLang="fr-FR"/>
            </a:br>
            <a:r>
              <a:rPr lang="fr-BE" altLang="fr-FR"/>
              <a:t>- Classique : 100 à 1.000 répétitions</a:t>
            </a:r>
            <a:br>
              <a:rPr lang="fr-BE" altLang="fr-FR"/>
            </a:br>
            <a:r>
              <a:rPr lang="fr-BE" altLang="fr-FR"/>
              <a:t>- Pédiatrique : 1.000 à 2000 répétitions</a:t>
            </a:r>
            <a:br>
              <a:rPr lang="fr-BE" altLang="fr-FR"/>
            </a:br>
            <a:r>
              <a:rPr lang="fr-BE" altLang="fr-FR"/>
              <a:t>- Congénitale : &gt; 2.000</a:t>
            </a:r>
            <a:endParaRPr lang="fr-FR" alt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2DD687A5-7CFF-1A60-1996-23397774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B986-3B30-471E-875C-BB7528FBB87E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293890" name="Rectangle 2">
            <a:extLst>
              <a:ext uri="{FF2B5EF4-FFF2-40B4-BE49-F238E27FC236}">
                <a16:creationId xmlns:a16="http://schemas.microsoft.com/office/drawing/2014/main" id="{4E423F6F-BB8C-84BB-A1FB-F4C88BE29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" y="3206750"/>
            <a:ext cx="7820025" cy="2921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3891" name="Line 3">
            <a:extLst>
              <a:ext uri="{FF2B5EF4-FFF2-40B4-BE49-F238E27FC236}">
                <a16:creationId xmlns:a16="http://schemas.microsoft.com/office/drawing/2014/main" id="{7AD4F9E5-84B8-F7EE-C9E0-6928C324B7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0500" y="2908300"/>
            <a:ext cx="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93892" name="Line 4">
            <a:extLst>
              <a:ext uri="{FF2B5EF4-FFF2-40B4-BE49-F238E27FC236}">
                <a16:creationId xmlns:a16="http://schemas.microsoft.com/office/drawing/2014/main" id="{47E6A0A2-E8D7-5974-B0F4-5C99CCB422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9825" y="3517900"/>
            <a:ext cx="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93893" name="Line 5">
            <a:extLst>
              <a:ext uri="{FF2B5EF4-FFF2-40B4-BE49-F238E27FC236}">
                <a16:creationId xmlns:a16="http://schemas.microsoft.com/office/drawing/2014/main" id="{52FF96EF-0849-05F3-1C4E-7B5744ECCC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3517900"/>
            <a:ext cx="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93894" name="Line 6">
            <a:extLst>
              <a:ext uri="{FF2B5EF4-FFF2-40B4-BE49-F238E27FC236}">
                <a16:creationId xmlns:a16="http://schemas.microsoft.com/office/drawing/2014/main" id="{89D12931-DC30-CEE3-21D9-6EC5570920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9338" y="3517900"/>
            <a:ext cx="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93895" name="Line 7">
            <a:extLst>
              <a:ext uri="{FF2B5EF4-FFF2-40B4-BE49-F238E27FC236}">
                <a16:creationId xmlns:a16="http://schemas.microsoft.com/office/drawing/2014/main" id="{6F7C72B6-3767-F234-D134-43607F80374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3325" y="3517900"/>
            <a:ext cx="0" cy="27940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93896" name="Line 8">
            <a:extLst>
              <a:ext uri="{FF2B5EF4-FFF2-40B4-BE49-F238E27FC236}">
                <a16:creationId xmlns:a16="http://schemas.microsoft.com/office/drawing/2014/main" id="{65D75B57-80C9-C5CD-E647-9CC140D92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4575" y="2908300"/>
            <a:ext cx="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93897" name="Line 9">
            <a:extLst>
              <a:ext uri="{FF2B5EF4-FFF2-40B4-BE49-F238E27FC236}">
                <a16:creationId xmlns:a16="http://schemas.microsoft.com/office/drawing/2014/main" id="{2AC4A3AC-903B-3C75-A51C-26D651C1D9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1325" y="2743200"/>
            <a:ext cx="53546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93898" name="Rectangle 10">
            <a:extLst>
              <a:ext uri="{FF2B5EF4-FFF2-40B4-BE49-F238E27FC236}">
                <a16:creationId xmlns:a16="http://schemas.microsoft.com/office/drawing/2014/main" id="{D537C0EE-5CED-5D7E-4811-DEF09BEC2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263" y="2500313"/>
            <a:ext cx="3667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93899" name="Rectangle 11">
            <a:extLst>
              <a:ext uri="{FF2B5EF4-FFF2-40B4-BE49-F238E27FC236}">
                <a16:creationId xmlns:a16="http://schemas.microsoft.com/office/drawing/2014/main" id="{0CA7CE9B-6BD6-FC2A-AC49-98D776571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2500313"/>
            <a:ext cx="3667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93900" name="Rectangle 12">
            <a:extLst>
              <a:ext uri="{FF2B5EF4-FFF2-40B4-BE49-F238E27FC236}">
                <a16:creationId xmlns:a16="http://schemas.microsoft.com/office/drawing/2014/main" id="{76D87A78-7214-1271-53BF-5E4121F12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450" y="2195513"/>
            <a:ext cx="714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>
                <a:cs typeface="Times New Roman" panose="02020603050405020304" pitchFamily="18" charset="0"/>
              </a:rPr>
              <a:t>9 kb</a:t>
            </a:r>
          </a:p>
        </p:txBody>
      </p:sp>
      <p:sp>
        <p:nvSpPr>
          <p:cNvPr id="293901" name="Rectangle 13">
            <a:extLst>
              <a:ext uri="{FF2B5EF4-FFF2-40B4-BE49-F238E27FC236}">
                <a16:creationId xmlns:a16="http://schemas.microsoft.com/office/drawing/2014/main" id="{E36629ED-011D-AE5F-46C0-BF140DD6C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899" y="1707357"/>
            <a:ext cx="5197475" cy="2794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93902" name="Rectangle 14">
            <a:extLst>
              <a:ext uri="{FF2B5EF4-FFF2-40B4-BE49-F238E27FC236}">
                <a16:creationId xmlns:a16="http://schemas.microsoft.com/office/drawing/2014/main" id="{FE9D5F65-CD64-3323-AABC-81666DDAF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989" y="1652302"/>
            <a:ext cx="26066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1800" b="1" dirty="0">
                <a:cs typeface="Times New Roman" panose="02020603050405020304" pitchFamily="18" charset="0"/>
              </a:rPr>
              <a:t>Gène  MT-PK (14 exons)</a:t>
            </a:r>
          </a:p>
        </p:txBody>
      </p:sp>
      <p:sp>
        <p:nvSpPr>
          <p:cNvPr id="293903" name="Rectangle 15">
            <a:extLst>
              <a:ext uri="{FF2B5EF4-FFF2-40B4-BE49-F238E27FC236}">
                <a16:creationId xmlns:a16="http://schemas.microsoft.com/office/drawing/2014/main" id="{C0363544-B237-595B-D61D-2CE1B8FD9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4738" y="1591385"/>
            <a:ext cx="3889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dirty="0">
                <a:cs typeface="Times New Roman" panose="02020603050405020304" pitchFamily="18" charset="0"/>
              </a:rPr>
              <a:t>3'</a:t>
            </a:r>
          </a:p>
        </p:txBody>
      </p:sp>
      <p:sp>
        <p:nvSpPr>
          <p:cNvPr id="293904" name="Rectangle 16">
            <a:extLst>
              <a:ext uri="{FF2B5EF4-FFF2-40B4-BE49-F238E27FC236}">
                <a16:creationId xmlns:a16="http://schemas.microsoft.com/office/drawing/2014/main" id="{3655BE85-0ABA-DF2F-6EC3-8313E658B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5163" y="1579333"/>
            <a:ext cx="3889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dirty="0">
                <a:cs typeface="Times New Roman" panose="02020603050405020304" pitchFamily="18" charset="0"/>
              </a:rPr>
              <a:t>5'</a:t>
            </a:r>
          </a:p>
        </p:txBody>
      </p:sp>
      <p:sp>
        <p:nvSpPr>
          <p:cNvPr id="293905" name="Rectangle 17">
            <a:extLst>
              <a:ext uri="{FF2B5EF4-FFF2-40B4-BE49-F238E27FC236}">
                <a16:creationId xmlns:a16="http://schemas.microsoft.com/office/drawing/2014/main" id="{09A88736-E012-A087-2DBC-DB44A71B0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1400" y="3863975"/>
            <a:ext cx="5810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1800">
                <a:cs typeface="Times New Roman" panose="02020603050405020304" pitchFamily="18" charset="0"/>
              </a:rPr>
              <a:t>1 kb</a:t>
            </a:r>
          </a:p>
        </p:txBody>
      </p:sp>
      <p:sp>
        <p:nvSpPr>
          <p:cNvPr id="293906" name="Rectangle 18">
            <a:extLst>
              <a:ext uri="{FF2B5EF4-FFF2-40B4-BE49-F238E27FC236}">
                <a16:creationId xmlns:a16="http://schemas.microsoft.com/office/drawing/2014/main" id="{06D3FFF0-BAF9-2124-84C8-BEA0EE94B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738" y="4168775"/>
            <a:ext cx="16287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1800">
                <a:cs typeface="Times New Roman" panose="02020603050405020304" pitchFamily="18" charset="0"/>
              </a:rPr>
              <a:t>Polymorphisme</a:t>
            </a:r>
          </a:p>
          <a:p>
            <a:r>
              <a:rPr lang="fr-FR" altLang="fr-FR" sz="1800">
                <a:cs typeface="Times New Roman" panose="02020603050405020304" pitchFamily="18" charset="0"/>
              </a:rPr>
              <a:t>    d'insertion    </a:t>
            </a:r>
          </a:p>
        </p:txBody>
      </p:sp>
      <p:sp>
        <p:nvSpPr>
          <p:cNvPr id="293907" name="AutoShape 19">
            <a:extLst>
              <a:ext uri="{FF2B5EF4-FFF2-40B4-BE49-F238E27FC236}">
                <a16:creationId xmlns:a16="http://schemas.microsoft.com/office/drawing/2014/main" id="{F6BE8A55-10D2-2B12-FC4F-326362521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588" y="3517900"/>
            <a:ext cx="369887" cy="279400"/>
          </a:xfrm>
          <a:prstGeom prst="triangle">
            <a:avLst>
              <a:gd name="adj" fmla="val 49995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93908" name="Rectangle 20">
            <a:extLst>
              <a:ext uri="{FF2B5EF4-FFF2-40B4-BE49-F238E27FC236}">
                <a16:creationId xmlns:a16="http://schemas.microsoft.com/office/drawing/2014/main" id="{33FB5C54-73A5-8290-D53D-511EEE74D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13" y="3482975"/>
            <a:ext cx="1350962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1800">
                <a:cs typeface="Times New Roman" panose="02020603050405020304" pitchFamily="18" charset="0"/>
              </a:rPr>
              <a:t>Centromère</a:t>
            </a:r>
          </a:p>
        </p:txBody>
      </p:sp>
      <p:sp>
        <p:nvSpPr>
          <p:cNvPr id="293909" name="Rectangle 21">
            <a:extLst>
              <a:ext uri="{FF2B5EF4-FFF2-40B4-BE49-F238E27FC236}">
                <a16:creationId xmlns:a16="http://schemas.microsoft.com/office/drawing/2014/main" id="{640B784F-5502-C20F-0C9E-282D0CE94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3" y="3482975"/>
            <a:ext cx="1069975" cy="376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1800">
                <a:cs typeface="Times New Roman" panose="02020603050405020304" pitchFamily="18" charset="0"/>
              </a:rPr>
              <a:t>Télomère</a:t>
            </a:r>
          </a:p>
        </p:txBody>
      </p:sp>
      <p:sp>
        <p:nvSpPr>
          <p:cNvPr id="293910" name="Line 22">
            <a:extLst>
              <a:ext uri="{FF2B5EF4-FFF2-40B4-BE49-F238E27FC236}">
                <a16:creationId xmlns:a16="http://schemas.microsoft.com/office/drawing/2014/main" id="{B59BE5B8-5ED8-7A13-66D6-B2CFA4326C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500" y="3810000"/>
            <a:ext cx="1082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93911" name="Line 23">
            <a:extLst>
              <a:ext uri="{FF2B5EF4-FFF2-40B4-BE49-F238E27FC236}">
                <a16:creationId xmlns:a16="http://schemas.microsoft.com/office/drawing/2014/main" id="{948B3EDE-AA13-969F-106A-8AE7AD4742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56513" y="3810000"/>
            <a:ext cx="10302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93912" name="Line 24">
            <a:extLst>
              <a:ext uri="{FF2B5EF4-FFF2-40B4-BE49-F238E27FC236}">
                <a16:creationId xmlns:a16="http://schemas.microsoft.com/office/drawing/2014/main" id="{B65BA2A8-C50C-94B8-900C-1CF3219084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7238" y="3517900"/>
            <a:ext cx="923925" cy="24892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93913" name="Line 25">
            <a:extLst>
              <a:ext uri="{FF2B5EF4-FFF2-40B4-BE49-F238E27FC236}">
                <a16:creationId xmlns:a16="http://schemas.microsoft.com/office/drawing/2014/main" id="{C553D9B0-D25F-3149-9D48-9393BC534C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52513" y="3517900"/>
            <a:ext cx="974725" cy="24892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93914" name="Line 26">
            <a:extLst>
              <a:ext uri="{FF2B5EF4-FFF2-40B4-BE49-F238E27FC236}">
                <a16:creationId xmlns:a16="http://schemas.microsoft.com/office/drawing/2014/main" id="{B91F2DB3-601C-5720-DCC9-9C2CA7137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7863" y="3733800"/>
            <a:ext cx="13335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93915" name="Rectangle 27">
            <a:extLst>
              <a:ext uri="{FF2B5EF4-FFF2-40B4-BE49-F238E27FC236}">
                <a16:creationId xmlns:a16="http://schemas.microsoft.com/office/drawing/2014/main" id="{49CC6459-2835-3FD1-5CDC-22078F34E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800" y="3581400"/>
            <a:ext cx="2857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1600"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3916" name="Rectangle 28">
            <a:extLst>
              <a:ext uri="{FF2B5EF4-FFF2-40B4-BE49-F238E27FC236}">
                <a16:creationId xmlns:a16="http://schemas.microsoft.com/office/drawing/2014/main" id="{EF2272A7-CA4B-E944-3DED-C2B3264B4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713" y="4343400"/>
            <a:ext cx="4810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1600"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93917" name="Rectangle 29">
            <a:extLst>
              <a:ext uri="{FF2B5EF4-FFF2-40B4-BE49-F238E27FC236}">
                <a16:creationId xmlns:a16="http://schemas.microsoft.com/office/drawing/2014/main" id="{56EC9048-0F1E-AE9E-6513-3270B68FA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088" y="4648200"/>
            <a:ext cx="3921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1600"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93918" name="Rectangle 30">
            <a:extLst>
              <a:ext uri="{FF2B5EF4-FFF2-40B4-BE49-F238E27FC236}">
                <a16:creationId xmlns:a16="http://schemas.microsoft.com/office/drawing/2014/main" id="{126064D5-A045-A212-5C0D-88A5A35BC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5" y="5791200"/>
            <a:ext cx="587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1600">
                <a:cs typeface="Times New Roman" panose="02020603050405020304" pitchFamily="18" charset="0"/>
              </a:rPr>
              <a:t>2500</a:t>
            </a:r>
          </a:p>
        </p:txBody>
      </p:sp>
      <p:sp>
        <p:nvSpPr>
          <p:cNvPr id="293919" name="Rectangle 31">
            <a:extLst>
              <a:ext uri="{FF2B5EF4-FFF2-40B4-BE49-F238E27FC236}">
                <a16:creationId xmlns:a16="http://schemas.microsoft.com/office/drawing/2014/main" id="{B553F9D1-2902-AA2F-646F-25536DDC8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263" y="5289550"/>
            <a:ext cx="15732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2000">
                <a:cs typeface="Times New Roman" panose="02020603050405020304" pitchFamily="18" charset="0"/>
              </a:rPr>
              <a:t>Pathologique</a:t>
            </a:r>
          </a:p>
        </p:txBody>
      </p:sp>
      <p:sp>
        <p:nvSpPr>
          <p:cNvPr id="293920" name="Rectangle 32">
            <a:extLst>
              <a:ext uri="{FF2B5EF4-FFF2-40B4-BE49-F238E27FC236}">
                <a16:creationId xmlns:a16="http://schemas.microsoft.com/office/drawing/2014/main" id="{1254D004-AA84-3B74-81AA-BED9AACF9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3994150"/>
            <a:ext cx="9556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2000">
                <a:cs typeface="Times New Roman" panose="02020603050405020304" pitchFamily="18" charset="0"/>
              </a:rPr>
              <a:t>Normal</a:t>
            </a:r>
          </a:p>
        </p:txBody>
      </p:sp>
      <p:sp>
        <p:nvSpPr>
          <p:cNvPr id="293921" name="Rectangle 33">
            <a:extLst>
              <a:ext uri="{FF2B5EF4-FFF2-40B4-BE49-F238E27FC236}">
                <a16:creationId xmlns:a16="http://schemas.microsoft.com/office/drawing/2014/main" id="{B2FE8108-E55F-9E2D-2720-7BB826A5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925" y="4162425"/>
            <a:ext cx="6635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1200">
                <a:cs typeface="Times New Roman" panose="02020603050405020304" pitchFamily="18" charset="0"/>
              </a:rPr>
              <a:t>(CTG)n</a:t>
            </a:r>
          </a:p>
        </p:txBody>
      </p:sp>
      <p:sp>
        <p:nvSpPr>
          <p:cNvPr id="293922" name="Rectangle 34">
            <a:extLst>
              <a:ext uri="{FF2B5EF4-FFF2-40B4-BE49-F238E27FC236}">
                <a16:creationId xmlns:a16="http://schemas.microsoft.com/office/drawing/2014/main" id="{D6146E47-A0A6-8399-60AA-6CD85C29B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8" y="3787775"/>
            <a:ext cx="3333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1800"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93923" name="Rectangle 35">
            <a:extLst>
              <a:ext uri="{FF2B5EF4-FFF2-40B4-BE49-F238E27FC236}">
                <a16:creationId xmlns:a16="http://schemas.microsoft.com/office/drawing/2014/main" id="{243E049A-A804-64E8-553A-12B5E8ED4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963" y="3787775"/>
            <a:ext cx="3333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1800"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93924" name="Rectangle 36">
            <a:extLst>
              <a:ext uri="{FF2B5EF4-FFF2-40B4-BE49-F238E27FC236}">
                <a16:creationId xmlns:a16="http://schemas.microsoft.com/office/drawing/2014/main" id="{6C7091D5-CEDA-CE68-B20C-A6CD58EB5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75" y="3787775"/>
            <a:ext cx="3333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1800"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93925" name="Rectangle 37">
            <a:extLst>
              <a:ext uri="{FF2B5EF4-FFF2-40B4-BE49-F238E27FC236}">
                <a16:creationId xmlns:a16="http://schemas.microsoft.com/office/drawing/2014/main" id="{C57B35D7-7C39-5D02-8DBE-AEF6D3FF1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463" y="3787775"/>
            <a:ext cx="3333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1800"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93926" name="Line 38">
            <a:extLst>
              <a:ext uri="{FF2B5EF4-FFF2-40B4-BE49-F238E27FC236}">
                <a16:creationId xmlns:a16="http://schemas.microsoft.com/office/drawing/2014/main" id="{D67D289D-C2E8-8311-04D3-D2F45722E2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1950" y="4572000"/>
            <a:ext cx="765175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93927" name="Line 39">
            <a:extLst>
              <a:ext uri="{FF2B5EF4-FFF2-40B4-BE49-F238E27FC236}">
                <a16:creationId xmlns:a16="http://schemas.microsoft.com/office/drawing/2014/main" id="{877CB61D-F759-E3A0-0148-C24A319E6D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2575" y="4800600"/>
            <a:ext cx="923925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93928" name="Rectangle 40">
            <a:extLst>
              <a:ext uri="{FF2B5EF4-FFF2-40B4-BE49-F238E27FC236}">
                <a16:creationId xmlns:a16="http://schemas.microsoft.com/office/drawing/2014/main" id="{71ED2127-16C2-683B-15B7-E9E7C2728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354" y="421495"/>
            <a:ext cx="6748643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b="1" dirty="0">
                <a:latin typeface="Verdana" panose="020B0604030504040204" pitchFamily="34" charset="0"/>
                <a:cs typeface="Times New Roman" panose="02020603050405020304" pitchFamily="18" charset="0"/>
              </a:rPr>
              <a:t>Gène de la dystrophie myotonique de </a:t>
            </a:r>
          </a:p>
          <a:p>
            <a:pPr algn="ctr"/>
            <a:r>
              <a:rPr lang="fr-FR" altLang="fr-FR" b="1" dirty="0">
                <a:latin typeface="Verdana" panose="020B0604030504040204" pitchFamily="34" charset="0"/>
                <a:cs typeface="Times New Roman" panose="02020603050405020304" pitchFamily="18" charset="0"/>
              </a:rPr>
              <a:t>Steinert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B0ED6D78-68A7-808A-FF31-8AD26E678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739" y="4877950"/>
            <a:ext cx="5217449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fr-BE" altLang="fr-FR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fr-BE" altLang="fr-FR" b="1" u="sng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Amplification du nombre de triplets (3 lettres)</a:t>
            </a:r>
            <a:endParaRPr lang="fr-FR" altLang="fr-FR" dirty="0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190B2EE4-11ED-9780-C7D2-790FC456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A943-F213-49F0-8FE3-0351CE6250E0}" type="slidenum">
              <a:rPr lang="fr-FR" altLang="fr-FR"/>
              <a:pPr/>
              <a:t>8</a:t>
            </a:fld>
            <a:endParaRPr lang="fr-FR" altLang="fr-FR"/>
          </a:p>
        </p:txBody>
      </p:sp>
      <p:grpSp>
        <p:nvGrpSpPr>
          <p:cNvPr id="279554" name="Group 2">
            <a:extLst>
              <a:ext uri="{FF2B5EF4-FFF2-40B4-BE49-F238E27FC236}">
                <a16:creationId xmlns:a16="http://schemas.microsoft.com/office/drawing/2014/main" id="{9FBD7EE4-BD24-72B9-7464-2F1656EAE6C3}"/>
              </a:ext>
            </a:extLst>
          </p:cNvPr>
          <p:cNvGrpSpPr>
            <a:grpSpLocks/>
          </p:cNvGrpSpPr>
          <p:nvPr/>
        </p:nvGrpSpPr>
        <p:grpSpPr bwMode="auto">
          <a:xfrm>
            <a:off x="1447801" y="280987"/>
            <a:ext cx="6859588" cy="6362700"/>
            <a:chOff x="912" y="177"/>
            <a:chExt cx="4321" cy="4008"/>
          </a:xfrm>
        </p:grpSpPr>
        <p:grpSp>
          <p:nvGrpSpPr>
            <p:cNvPr id="279555" name="Group 3">
              <a:extLst>
                <a:ext uri="{FF2B5EF4-FFF2-40B4-BE49-F238E27FC236}">
                  <a16:creationId xmlns:a16="http://schemas.microsoft.com/office/drawing/2014/main" id="{8C97DF9C-4210-B8CF-2995-C277A2C8D5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" y="528"/>
              <a:ext cx="1872" cy="3018"/>
              <a:chOff x="1152" y="720"/>
              <a:chExt cx="1872" cy="3018"/>
            </a:xfrm>
          </p:grpSpPr>
          <p:pic>
            <p:nvPicPr>
              <p:cNvPr id="279556" name="Picture 4">
                <a:extLst>
                  <a:ext uri="{FF2B5EF4-FFF2-40B4-BE49-F238E27FC236}">
                    <a16:creationId xmlns:a16="http://schemas.microsoft.com/office/drawing/2014/main" id="{44D0582E-421D-359F-26ED-93153D95A2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2" y="1344"/>
                <a:ext cx="1464" cy="23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9557" name="Rectangle 5">
                <a:extLst>
                  <a:ext uri="{FF2B5EF4-FFF2-40B4-BE49-F238E27FC236}">
                    <a16:creationId xmlns:a16="http://schemas.microsoft.com/office/drawing/2014/main" id="{11E5988A-55C4-0349-0D66-17A2137C48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>
                  <a:solidFill>
                    <a:srgbClr val="990099"/>
                  </a:solidFill>
                </a:endParaRPr>
              </a:p>
            </p:txBody>
          </p:sp>
          <p:sp>
            <p:nvSpPr>
              <p:cNvPr id="279558" name="Rectangle 6">
                <a:extLst>
                  <a:ext uri="{FF2B5EF4-FFF2-40B4-BE49-F238E27FC236}">
                    <a16:creationId xmlns:a16="http://schemas.microsoft.com/office/drawing/2014/main" id="{2ECFFF23-E825-9BFF-3C6D-9B2900795A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152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>
                  <a:solidFill>
                    <a:srgbClr val="990099"/>
                  </a:solidFill>
                </a:endParaRPr>
              </a:p>
            </p:txBody>
          </p:sp>
          <p:sp>
            <p:nvSpPr>
              <p:cNvPr id="279559" name="Rectangle 7">
                <a:extLst>
                  <a:ext uri="{FF2B5EF4-FFF2-40B4-BE49-F238E27FC236}">
                    <a16:creationId xmlns:a16="http://schemas.microsoft.com/office/drawing/2014/main" id="{F5CEF3FE-D55E-B948-D224-C5D7B1220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720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>
                  <a:solidFill>
                    <a:srgbClr val="990099"/>
                  </a:solidFill>
                </a:endParaRPr>
              </a:p>
            </p:txBody>
          </p:sp>
          <p:sp>
            <p:nvSpPr>
              <p:cNvPr id="279560" name="Rectangle 8">
                <a:extLst>
                  <a:ext uri="{FF2B5EF4-FFF2-40B4-BE49-F238E27FC236}">
                    <a16:creationId xmlns:a16="http://schemas.microsoft.com/office/drawing/2014/main" id="{AFCE26C9-5258-E17C-1A2A-F61944529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1152"/>
                <a:ext cx="144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>
                  <a:solidFill>
                    <a:srgbClr val="990099"/>
                  </a:solidFill>
                </a:endParaRPr>
              </a:p>
            </p:txBody>
          </p:sp>
          <p:sp>
            <p:nvSpPr>
              <p:cNvPr id="279561" name="Oval 9">
                <a:extLst>
                  <a:ext uri="{FF2B5EF4-FFF2-40B4-BE49-F238E27FC236}">
                    <a16:creationId xmlns:a16="http://schemas.microsoft.com/office/drawing/2014/main" id="{B3B2219B-0A1A-B68A-ADEA-2AE2A7C15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152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BE"/>
              </a:p>
            </p:txBody>
          </p:sp>
          <p:sp>
            <p:nvSpPr>
              <p:cNvPr id="279562" name="Line 10">
                <a:extLst>
                  <a:ext uri="{FF2B5EF4-FFF2-40B4-BE49-F238E27FC236}">
                    <a16:creationId xmlns:a16="http://schemas.microsoft.com/office/drawing/2014/main" id="{A3A6FA49-2E5D-1CD1-78EA-627A518D1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2" y="10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BE"/>
              </a:p>
            </p:txBody>
          </p:sp>
          <p:sp>
            <p:nvSpPr>
              <p:cNvPr id="279563" name="Line 11">
                <a:extLst>
                  <a:ext uri="{FF2B5EF4-FFF2-40B4-BE49-F238E27FC236}">
                    <a16:creationId xmlns:a16="http://schemas.microsoft.com/office/drawing/2014/main" id="{A32D2336-4253-4442-17EE-6C16B04A95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0" y="86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BE"/>
              </a:p>
            </p:txBody>
          </p:sp>
          <p:sp>
            <p:nvSpPr>
              <p:cNvPr id="279564" name="Line 12">
                <a:extLst>
                  <a:ext uri="{FF2B5EF4-FFF2-40B4-BE49-F238E27FC236}">
                    <a16:creationId xmlns:a16="http://schemas.microsoft.com/office/drawing/2014/main" id="{D10289B4-5FA2-603D-73B5-54805A9C58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6" y="10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BE"/>
              </a:p>
            </p:txBody>
          </p:sp>
          <p:sp>
            <p:nvSpPr>
              <p:cNvPr id="279565" name="Line 13">
                <a:extLst>
                  <a:ext uri="{FF2B5EF4-FFF2-40B4-BE49-F238E27FC236}">
                    <a16:creationId xmlns:a16="http://schemas.microsoft.com/office/drawing/2014/main" id="{578650AC-DC5C-F39D-D3D5-3A19BB789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4" y="10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BE"/>
              </a:p>
            </p:txBody>
          </p:sp>
          <p:sp>
            <p:nvSpPr>
              <p:cNvPr id="279566" name="Line 14">
                <a:extLst>
                  <a:ext uri="{FF2B5EF4-FFF2-40B4-BE49-F238E27FC236}">
                    <a16:creationId xmlns:a16="http://schemas.microsoft.com/office/drawing/2014/main" id="{23F12651-4387-1471-69EA-17CED8E3F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2" y="1056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BE"/>
              </a:p>
            </p:txBody>
          </p:sp>
          <p:sp>
            <p:nvSpPr>
              <p:cNvPr id="279567" name="Text Box 15">
                <a:extLst>
                  <a:ext uri="{FF2B5EF4-FFF2-40B4-BE49-F238E27FC236}">
                    <a16:creationId xmlns:a16="http://schemas.microsoft.com/office/drawing/2014/main" id="{3B52C1DB-71BB-5A83-6097-5448110D5F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4" y="743"/>
                <a:ext cx="5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200"/>
                  <a:t>133 triplets</a:t>
                </a:r>
              </a:p>
            </p:txBody>
          </p:sp>
          <p:sp>
            <p:nvSpPr>
              <p:cNvPr id="279568" name="Text Box 16">
                <a:extLst>
                  <a:ext uri="{FF2B5EF4-FFF2-40B4-BE49-F238E27FC236}">
                    <a16:creationId xmlns:a16="http://schemas.microsoft.com/office/drawing/2014/main" id="{F909FEC3-2653-4941-803C-CFD4300496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1152"/>
                <a:ext cx="31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200"/>
                  <a:t>567 t</a:t>
                </a:r>
              </a:p>
            </p:txBody>
          </p:sp>
          <p:sp>
            <p:nvSpPr>
              <p:cNvPr id="279569" name="Text Box 17">
                <a:extLst>
                  <a:ext uri="{FF2B5EF4-FFF2-40B4-BE49-F238E27FC236}">
                    <a16:creationId xmlns:a16="http://schemas.microsoft.com/office/drawing/2014/main" id="{D4AB5EF1-47CF-66A1-1FE8-CC5627110E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152"/>
                <a:ext cx="31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200"/>
                  <a:t>467 t</a:t>
                </a:r>
              </a:p>
            </p:txBody>
          </p:sp>
          <p:sp>
            <p:nvSpPr>
              <p:cNvPr id="279570" name="Text Box 18">
                <a:extLst>
                  <a:ext uri="{FF2B5EF4-FFF2-40B4-BE49-F238E27FC236}">
                    <a16:creationId xmlns:a16="http://schemas.microsoft.com/office/drawing/2014/main" id="{1BE5E864-5F5A-AF90-49E3-530B9C124F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1" y="1152"/>
                <a:ext cx="26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200"/>
                  <a:t>67 t</a:t>
                </a:r>
              </a:p>
            </p:txBody>
          </p:sp>
        </p:grpSp>
        <p:grpSp>
          <p:nvGrpSpPr>
            <p:cNvPr id="279571" name="Group 19">
              <a:extLst>
                <a:ext uri="{FF2B5EF4-FFF2-40B4-BE49-F238E27FC236}">
                  <a16:creationId xmlns:a16="http://schemas.microsoft.com/office/drawing/2014/main" id="{FA052DA0-DF65-A8E5-56DC-7F842758FF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3696"/>
              <a:ext cx="1345" cy="489"/>
              <a:chOff x="1440" y="3831"/>
              <a:chExt cx="1345" cy="489"/>
            </a:xfrm>
          </p:grpSpPr>
          <p:sp>
            <p:nvSpPr>
              <p:cNvPr id="279572" name="Text Box 20">
                <a:extLst>
                  <a:ext uri="{FF2B5EF4-FFF2-40B4-BE49-F238E27FC236}">
                    <a16:creationId xmlns:a16="http://schemas.microsoft.com/office/drawing/2014/main" id="{08353DF8-4B31-D337-3CA8-B05D94A705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4032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>
                    <a:solidFill>
                      <a:schemeClr val="bg1"/>
                    </a:solidFill>
                  </a:rPr>
                  <a:t>*</a:t>
                </a:r>
              </a:p>
            </p:txBody>
          </p:sp>
          <p:sp>
            <p:nvSpPr>
              <p:cNvPr id="279573" name="AutoShape 21">
                <a:extLst>
                  <a:ext uri="{FF2B5EF4-FFF2-40B4-BE49-F238E27FC236}">
                    <a16:creationId xmlns:a16="http://schemas.microsoft.com/office/drawing/2014/main" id="{36707D17-B67C-2305-2213-927260707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888"/>
                <a:ext cx="96" cy="83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BE"/>
              </a:p>
            </p:txBody>
          </p:sp>
          <p:sp>
            <p:nvSpPr>
              <p:cNvPr id="279574" name="Text Box 22">
                <a:extLst>
                  <a:ext uri="{FF2B5EF4-FFF2-40B4-BE49-F238E27FC236}">
                    <a16:creationId xmlns:a16="http://schemas.microsoft.com/office/drawing/2014/main" id="{68A7D5C1-E706-DB3F-1285-6FDCE0350D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3831"/>
                <a:ext cx="115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/>
                  <a:t>Fragments expansés</a:t>
                </a:r>
              </a:p>
            </p:txBody>
          </p:sp>
          <p:sp>
            <p:nvSpPr>
              <p:cNvPr id="279575" name="Text Box 23">
                <a:extLst>
                  <a:ext uri="{FF2B5EF4-FFF2-40B4-BE49-F238E27FC236}">
                    <a16:creationId xmlns:a16="http://schemas.microsoft.com/office/drawing/2014/main" id="{333BEE74-6AC8-6296-0026-CE1800D16A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4046"/>
                <a:ext cx="114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1600"/>
                  <a:t>Fragments normaux</a:t>
                </a:r>
              </a:p>
            </p:txBody>
          </p:sp>
        </p:grpSp>
        <p:sp>
          <p:nvSpPr>
            <p:cNvPr id="279576" name="Text Box 24">
              <a:extLst>
                <a:ext uri="{FF2B5EF4-FFF2-40B4-BE49-F238E27FC236}">
                  <a16:creationId xmlns:a16="http://schemas.microsoft.com/office/drawing/2014/main" id="{C2787DEC-DEDF-B255-F431-6750CFFDD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600"/>
              <a:ext cx="263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/>
                <a:t>Mise en évidence des expansions CTG </a:t>
              </a:r>
            </a:p>
            <a:p>
              <a:r>
                <a:rPr lang="fr-FR" altLang="fr-FR" sz="2000"/>
                <a:t>du gène DM par Southern-blotting</a:t>
              </a:r>
            </a:p>
          </p:txBody>
        </p:sp>
        <p:sp>
          <p:nvSpPr>
            <p:cNvPr id="279577" name="Rectangle 25">
              <a:extLst>
                <a:ext uri="{FF2B5EF4-FFF2-40B4-BE49-F238E27FC236}">
                  <a16:creationId xmlns:a16="http://schemas.microsoft.com/office/drawing/2014/main" id="{927CCAB5-AE2E-71C0-9209-E7B83015C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" y="177"/>
              <a:ext cx="3457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fr-FR" altLang="fr-FR" sz="2800" b="1" dirty="0"/>
                <a:t>Dystrophie myotonique de Steinert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D052784F-050E-6517-0934-522E8E7A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6D48-2EE6-4DC4-93C7-583EDE6E9D48}" type="slidenum">
              <a:rPr lang="fr-FR" altLang="fr-FR"/>
              <a:pPr/>
              <a:t>9</a:t>
            </a:fld>
            <a:endParaRPr lang="fr-FR" altLang="fr-FR"/>
          </a:p>
        </p:txBody>
      </p:sp>
      <p:pic>
        <p:nvPicPr>
          <p:cNvPr id="292866" name="Picture 2">
            <a:extLst>
              <a:ext uri="{FF2B5EF4-FFF2-40B4-BE49-F238E27FC236}">
                <a16:creationId xmlns:a16="http://schemas.microsoft.com/office/drawing/2014/main" id="{D59291C9-C193-5E12-F8C3-F6686015B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331626" cy="25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>
            <a:extLst>
              <a:ext uri="{FF2B5EF4-FFF2-40B4-BE49-F238E27FC236}">
                <a16:creationId xmlns:a16="http://schemas.microsoft.com/office/drawing/2014/main" id="{494D273C-F93D-3B36-C5DD-A941C74BF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55" y="620688"/>
            <a:ext cx="7163822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fr-FR" sz="4000" b="1" dirty="0">
                <a:latin typeface="+mj-lt"/>
                <a:cs typeface="Times New Roman" panose="02020603050405020304" pitchFamily="18" charset="0"/>
              </a:rPr>
              <a:t>Dystrophie myotonique de Steinert</a:t>
            </a:r>
          </a:p>
        </p:txBody>
      </p:sp>
      <p:sp>
        <p:nvSpPr>
          <p:cNvPr id="3" name="ZoneTexte 1">
            <a:extLst>
              <a:ext uri="{FF2B5EF4-FFF2-40B4-BE49-F238E27FC236}">
                <a16:creationId xmlns:a16="http://schemas.microsoft.com/office/drawing/2014/main" id="{D37AED04-1E2E-202B-978D-7049EC27C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1" y="1628799"/>
            <a:ext cx="864483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000" dirty="0"/>
              <a:t>La maladie de Steinert ou dystrophie myotonique de type I est une affection musculaire qui se caractérise par une myotonie (lent relâchement des muscles après une contraction musculaire) et une dystrophie musculaire progressive. A côté des signes musculaires, on observe des troubles du rythme cardiaque, une cataracte, une atteinte endocrinienne et une atteinte des voies digestives. </a:t>
            </a:r>
          </a:p>
          <a:p>
            <a:pPr>
              <a:spcBef>
                <a:spcPct val="0"/>
              </a:spcBef>
              <a:buFontTx/>
              <a:buNone/>
            </a:pPr>
            <a:endParaRPr lang="fr-BE" altLang="fr-FR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fr-BE" altLang="fr-FR" sz="2000" dirty="0"/>
              <a:t>Il existe une grande variabilité d’expression clinique de la maladie. Si la maladie touche surtout des personnes adultes, il faut savoir qu’il existe des formes graves néonatales et des formes pédiatriques.  </a:t>
            </a:r>
            <a:endParaRPr lang="fr-BE" altLang="fr-F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de conception - Pièces de puzzle brillantes [1]">
  <a:themeElements>
    <a:clrScheme name="Modèle de conception - Pièces de puzzle brillantes [1]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Modèle de conception - Pièces de puzzle brillantes [1]">
      <a:majorFont>
        <a:latin typeface="Arial Narrow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odèle de conception - Pièces de puzzle brillantes [1]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de conception - Pièces de puzzle brillantes [1]</Template>
  <TotalTime>734</TotalTime>
  <Words>1493</Words>
  <Application>Microsoft Office PowerPoint</Application>
  <PresentationFormat>Affichage à l'écran (4:3)</PresentationFormat>
  <Paragraphs>325</Paragraphs>
  <Slides>47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8" baseType="lpstr">
      <vt:lpstr>Arial</vt:lpstr>
      <vt:lpstr>Arial Narrow</vt:lpstr>
      <vt:lpstr>Britannic Bold</vt:lpstr>
      <vt:lpstr>Calibri</vt:lpstr>
      <vt:lpstr>DomCasual BT</vt:lpstr>
      <vt:lpstr>Symbol</vt:lpstr>
      <vt:lpstr>Tahoma</vt:lpstr>
      <vt:lpstr>Times New Roman</vt:lpstr>
      <vt:lpstr>Verdana</vt:lpstr>
      <vt:lpstr>Wingdings</vt:lpstr>
      <vt:lpstr>Modèle de conception - Pièces de puzzle brillantes [1]</vt:lpstr>
      <vt:lpstr>La maladie de Steinert</vt:lpstr>
      <vt:lpstr>Caractéristiques cliniques</vt:lpstr>
      <vt:lpstr>Présentation PowerPoint</vt:lpstr>
      <vt:lpstr>Présentation PowerPoint</vt:lpstr>
      <vt:lpstr>Présentation PowerPoint</vt:lpstr>
      <vt:lpstr>Méthode diagnostique</vt:lpstr>
      <vt:lpstr>Présentation PowerPoint</vt:lpstr>
      <vt:lpstr>Présentation PowerPoint</vt:lpstr>
      <vt:lpstr>Présentation PowerPoint</vt:lpstr>
      <vt:lpstr>Présentation PowerPoint</vt:lpstr>
      <vt:lpstr>Anticipation</vt:lpstr>
      <vt:lpstr>Présentation PowerPoint</vt:lpstr>
      <vt:lpstr>Présentation PowerPoint</vt:lpstr>
      <vt:lpstr>Présentation PowerPoint</vt:lpstr>
      <vt:lpstr>Du gène à la protéine</vt:lpstr>
      <vt:lpstr>Comprendre les mécanismes de la maladie</vt:lpstr>
      <vt:lpstr>Présentation PowerPoint</vt:lpstr>
      <vt:lpstr>Mécanisme moléculaire de la maladie de Steinert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Perspectives thérapeutiques</vt:lpstr>
      <vt:lpstr>Utilité pré-clinique d’essai sur la souris</vt:lpstr>
      <vt:lpstr>Vue d’ensemble des programmes présents et futurs de la dystrophie myotonique</vt:lpstr>
      <vt:lpstr>Présentation PowerPoint</vt:lpstr>
      <vt:lpstr>Différents niveaux d’action thérapeutique</vt:lpstr>
      <vt:lpstr>Programme actuel et futur des traitements</vt:lpstr>
      <vt:lpstr>Programme actuel et futur des traitements</vt:lpstr>
      <vt:lpstr>Programme actuel et futur des traitements</vt:lpstr>
      <vt:lpstr>Essais pour réduire les symptômes de la maladie</vt:lpstr>
      <vt:lpstr>Essais pour réduire les symptômes de la maladie</vt:lpstr>
      <vt:lpstr>Etude de la Metformine utilisée dans le diabète de type 2</vt:lpstr>
      <vt:lpstr>Etude DYNE-101 (Achieve) Thérapie basée sur les ASO</vt:lpstr>
      <vt:lpstr>Présentation PowerPoint</vt:lpstr>
      <vt:lpstr>Présentation PowerPoint</vt:lpstr>
      <vt:lpstr>Le gène MSH3: sévérité de la maladie</vt:lpstr>
      <vt:lpstr>Système de réparation des mésappariements de l’ADN </vt:lpstr>
      <vt:lpstr>Les ciseaux de l’ADN</vt:lpstr>
      <vt:lpstr>Conclusion</vt:lpstr>
      <vt:lpstr>Conclusion</vt:lpstr>
      <vt:lpstr>Questions?</vt:lpstr>
      <vt:lpstr>Essais pour réduire les symptômes de la maladie</vt:lpstr>
      <vt:lpstr>Essais pour réduire les symptômes de la maladie</vt:lpstr>
      <vt:lpstr>Essais pour réduire les symptômes de la maladie</vt:lpstr>
      <vt:lpstr>Essais pour réduire les symptômes de la maladie</vt:lpstr>
    </vt:vector>
  </TitlesOfParts>
  <Manager/>
  <Company>ipg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pcgallo</dc:creator>
  <cp:keywords/>
  <dc:description/>
  <cp:lastModifiedBy>ZEEBROEK Valérie</cp:lastModifiedBy>
  <cp:revision>159</cp:revision>
  <cp:lastPrinted>2024-04-26T14:11:42Z</cp:lastPrinted>
  <dcterms:created xsi:type="dcterms:W3CDTF">2008-10-10T09:58:59Z</dcterms:created>
  <dcterms:modified xsi:type="dcterms:W3CDTF">2024-04-26T15:21:08Z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TC011407991036</vt:lpwstr>
  </property>
</Properties>
</file>