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7" r:id="rId1"/>
  </p:sldMasterIdLst>
  <p:notesMasterIdLst>
    <p:notesMasterId r:id="rId62"/>
  </p:notesMasterIdLst>
  <p:handoutMasterIdLst>
    <p:handoutMasterId r:id="rId63"/>
  </p:handoutMasterIdLst>
  <p:sldIdLst>
    <p:sldId id="315" r:id="rId2"/>
    <p:sldId id="342" r:id="rId3"/>
    <p:sldId id="364" r:id="rId4"/>
    <p:sldId id="347" r:id="rId5"/>
    <p:sldId id="348" r:id="rId6"/>
    <p:sldId id="361" r:id="rId7"/>
    <p:sldId id="365" r:id="rId8"/>
    <p:sldId id="349" r:id="rId9"/>
    <p:sldId id="415" r:id="rId10"/>
    <p:sldId id="350" r:id="rId11"/>
    <p:sldId id="351" r:id="rId12"/>
    <p:sldId id="352" r:id="rId13"/>
    <p:sldId id="353" r:id="rId14"/>
    <p:sldId id="393" r:id="rId15"/>
    <p:sldId id="394" r:id="rId16"/>
    <p:sldId id="354" r:id="rId17"/>
    <p:sldId id="355" r:id="rId18"/>
    <p:sldId id="384" r:id="rId19"/>
    <p:sldId id="377" r:id="rId20"/>
    <p:sldId id="385" r:id="rId21"/>
    <p:sldId id="386" r:id="rId22"/>
    <p:sldId id="388" r:id="rId23"/>
    <p:sldId id="389" r:id="rId24"/>
    <p:sldId id="381" r:id="rId25"/>
    <p:sldId id="382" r:id="rId26"/>
    <p:sldId id="408" r:id="rId27"/>
    <p:sldId id="390" r:id="rId28"/>
    <p:sldId id="391" r:id="rId29"/>
    <p:sldId id="396" r:id="rId30"/>
    <p:sldId id="406" r:id="rId31"/>
    <p:sldId id="367" r:id="rId32"/>
    <p:sldId id="413" r:id="rId33"/>
    <p:sldId id="368" r:id="rId34"/>
    <p:sldId id="360" r:id="rId35"/>
    <p:sldId id="356" r:id="rId36"/>
    <p:sldId id="357" r:id="rId37"/>
    <p:sldId id="358" r:id="rId38"/>
    <p:sldId id="397" r:id="rId39"/>
    <p:sldId id="366" r:id="rId40"/>
    <p:sldId id="412" r:id="rId41"/>
    <p:sldId id="416" r:id="rId42"/>
    <p:sldId id="410" r:id="rId43"/>
    <p:sldId id="369" r:id="rId44"/>
    <p:sldId id="398" r:id="rId45"/>
    <p:sldId id="399" r:id="rId46"/>
    <p:sldId id="402" r:id="rId47"/>
    <p:sldId id="376" r:id="rId48"/>
    <p:sldId id="414" r:id="rId49"/>
    <p:sldId id="380" r:id="rId50"/>
    <p:sldId id="370" r:id="rId51"/>
    <p:sldId id="371" r:id="rId52"/>
    <p:sldId id="404" r:id="rId53"/>
    <p:sldId id="359" r:id="rId54"/>
    <p:sldId id="295" r:id="rId55"/>
    <p:sldId id="362" r:id="rId56"/>
    <p:sldId id="372" r:id="rId57"/>
    <p:sldId id="373" r:id="rId58"/>
    <p:sldId id="374" r:id="rId59"/>
    <p:sldId id="375" r:id="rId60"/>
    <p:sldId id="409" r:id="rId6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438" userDrawn="1">
          <p15:clr>
            <a:srgbClr val="A4A3A4"/>
          </p15:clr>
        </p15:guide>
        <p15:guide id="3" pos="728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A8"/>
    <a:srgbClr val="7EBEDE"/>
    <a:srgbClr val="62B0D7"/>
    <a:srgbClr val="56A3D0"/>
    <a:srgbClr val="4D98CA"/>
    <a:srgbClr val="3C85C0"/>
    <a:srgbClr val="2D75B7"/>
    <a:srgbClr val="2067AF"/>
    <a:srgbClr val="1358A6"/>
    <a:srgbClr val="0A4B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52" autoAdjust="0"/>
    <p:restoredTop sz="95537"/>
  </p:normalViewPr>
  <p:slideViewPr>
    <p:cSldViewPr snapToGrid="0" snapToObjects="1" showGuides="1">
      <p:cViewPr varScale="1">
        <p:scale>
          <a:sx n="99" d="100"/>
          <a:sy n="99" d="100"/>
        </p:scale>
        <p:origin x="624" y="184"/>
      </p:cViewPr>
      <p:guideLst>
        <p:guide orient="horz" pos="2183"/>
        <p:guide pos="438"/>
        <p:guide pos="7287"/>
      </p:guideLst>
    </p:cSldViewPr>
  </p:slideViewPr>
  <p:notesTextViewPr>
    <p:cViewPr>
      <p:scale>
        <a:sx n="3" d="2"/>
        <a:sy n="3" d="2"/>
      </p:scale>
      <p:origin x="0" y="0"/>
    </p:cViewPr>
  </p:notesTextViewPr>
  <p:notesViewPr>
    <p:cSldViewPr snapToGrid="0" snapToObjects="1">
      <p:cViewPr varScale="1">
        <p:scale>
          <a:sx n="108" d="100"/>
          <a:sy n="108" d="100"/>
        </p:scale>
        <p:origin x="4488"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838B6C-3F57-4B28-B5E3-934F0FBEB077}" type="datetimeFigureOut">
              <a:rPr lang="fr-BE" smtClean="0"/>
              <a:t>22/04/24</a:t>
            </a:fld>
            <a:endParaRPr lang="fr-BE"/>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736-C13E-4C51-B752-0B4F000DDBDB}" type="slidenum">
              <a:rPr lang="fr-BE" smtClean="0"/>
              <a:t>‹N°›</a:t>
            </a:fld>
            <a:endParaRPr lang="fr-BE"/>
          </a:p>
        </p:txBody>
      </p:sp>
    </p:spTree>
    <p:extLst>
      <p:ext uri="{BB962C8B-B14F-4D97-AF65-F5344CB8AC3E}">
        <p14:creationId xmlns:p14="http://schemas.microsoft.com/office/powerpoint/2010/main" val="13897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60A96-DBFD-4048-B16C-8FBD400BABDC}" type="datetimeFigureOut">
              <a:rPr lang="fr-BE" smtClean="0"/>
              <a:t>22/04/24</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5ADDD2-F931-494A-B91F-1B22C969DA78}" type="slidenum">
              <a:rPr lang="fr-BE" smtClean="0"/>
              <a:t>‹N°›</a:t>
            </a:fld>
            <a:endParaRPr lang="fr-BE"/>
          </a:p>
        </p:txBody>
      </p:sp>
    </p:spTree>
    <p:extLst>
      <p:ext uri="{BB962C8B-B14F-4D97-AF65-F5344CB8AC3E}">
        <p14:creationId xmlns:p14="http://schemas.microsoft.com/office/powerpoint/2010/main" val="2962390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rontiersin.org/journals/neurology/articles/10.3389/fneur.2020.00394/full#B36"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frontiersin.org/journals/neurology/articles/10.3389/fneur.2020.00394/full#B29" TargetMode="External"/><Relationship Id="rId4" Type="http://schemas.openxmlformats.org/officeDocument/2006/relationships/hyperlink" Target="https://www.frontiersin.org/journals/neurology/articles/10.3389/fneur.2020.00394/full#B1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rontiersin.org/journals/neurology/articles/10.3389/fneur.2020.00394/full#B36"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frontiersin.org/journals/neurology/articles/10.3389/fneur.2020.00394/full#B29" TargetMode="External"/><Relationship Id="rId4" Type="http://schemas.openxmlformats.org/officeDocument/2006/relationships/hyperlink" Target="https://www.frontiersin.org/journals/neurology/articles/10.3389/fneur.2020.00394/full#B1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85ADDD2-F931-494A-B91F-1B22C969DA78}" type="slidenum">
              <a:rPr lang="fr-BE" smtClean="0"/>
              <a:t>4</a:t>
            </a:fld>
            <a:endParaRPr lang="fr-BE"/>
          </a:p>
        </p:txBody>
      </p:sp>
    </p:spTree>
    <p:extLst>
      <p:ext uri="{BB962C8B-B14F-4D97-AF65-F5344CB8AC3E}">
        <p14:creationId xmlns:p14="http://schemas.microsoft.com/office/powerpoint/2010/main" val="2513023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Such differences might be related to several factors, including hormonal status or sex differences in the gut microbiota composition (</a:t>
            </a:r>
            <a:r>
              <a:rPr lang="en-US" dirty="0">
                <a:latin typeface="+mn-lt"/>
                <a:hlinkClick r:id="rId3">
                  <a:extLst>
                    <a:ext uri="{A12FA001-AC4F-418D-AE19-62706E023703}">
                      <ahyp:hlinkClr xmlns:ahyp="http://schemas.microsoft.com/office/drawing/2018/hyperlinkcolor" val="tx"/>
                    </a:ext>
                  </a:extLst>
                </a:hlinkClick>
              </a:rPr>
              <a:t>36</a:t>
            </a:r>
            <a:r>
              <a:rPr lang="en-US" dirty="0">
                <a:latin typeface="+mn-lt"/>
              </a:rPr>
              <a:t>), which of course deserve further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recognized that an impaired motility of the GI smooth muscle, either caused by primary myofiber dysfunction or secondary to neural damage (</a:t>
            </a:r>
            <a:r>
              <a:rPr lang="en-US" dirty="0">
                <a:hlinkClick r:id="rId4"/>
              </a:rPr>
              <a:t>11</a:t>
            </a:r>
            <a:r>
              <a:rPr lang="en-US" dirty="0"/>
              <a:t>, </a:t>
            </a:r>
            <a:r>
              <a:rPr lang="en-US" dirty="0">
                <a:hlinkClick r:id="rId5"/>
              </a:rPr>
              <a:t>29</a:t>
            </a:r>
            <a:r>
              <a:rPr lang="en-US" dirty="0"/>
              <a:t>), and with a possible concomitant contribution from endocrine dysfunctions (</a:t>
            </a:r>
            <a:r>
              <a:rPr lang="en-US" dirty="0">
                <a:hlinkClick r:id="rId5"/>
              </a:rPr>
              <a:t>29</a:t>
            </a:r>
            <a:r>
              <a:rPr lang="en-US" dirty="0"/>
              <a:t>), underlies the various GI disturbances affecting DM1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endParaRPr lang="fr-FR" dirty="0"/>
          </a:p>
        </p:txBody>
      </p:sp>
      <p:sp>
        <p:nvSpPr>
          <p:cNvPr id="4" name="Espace réservé du numéro de diapositive 3"/>
          <p:cNvSpPr>
            <a:spLocks noGrp="1"/>
          </p:cNvSpPr>
          <p:nvPr>
            <p:ph type="sldNum" sz="quarter" idx="5"/>
          </p:nvPr>
        </p:nvSpPr>
        <p:spPr/>
        <p:txBody>
          <a:bodyPr/>
          <a:lstStyle/>
          <a:p>
            <a:fld id="{685ADDD2-F931-494A-B91F-1B22C969DA78}" type="slidenum">
              <a:rPr lang="fr-BE" smtClean="0"/>
              <a:t>26</a:t>
            </a:fld>
            <a:endParaRPr lang="fr-BE"/>
          </a:p>
        </p:txBody>
      </p:sp>
    </p:spTree>
    <p:extLst>
      <p:ext uri="{BB962C8B-B14F-4D97-AF65-F5344CB8AC3E}">
        <p14:creationId xmlns:p14="http://schemas.microsoft.com/office/powerpoint/2010/main" val="8610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85ADDD2-F931-494A-B91F-1B22C969DA78}" type="slidenum">
              <a:rPr lang="fr-BE" smtClean="0"/>
              <a:t>30</a:t>
            </a:fld>
            <a:endParaRPr lang="fr-BE"/>
          </a:p>
        </p:txBody>
      </p:sp>
    </p:spTree>
    <p:extLst>
      <p:ext uri="{BB962C8B-B14F-4D97-AF65-F5344CB8AC3E}">
        <p14:creationId xmlns:p14="http://schemas.microsoft.com/office/powerpoint/2010/main" val="3272395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0" i="0" dirty="0">
                <a:solidFill>
                  <a:srgbClr val="31363C"/>
                </a:solidFill>
                <a:effectLst/>
                <a:highlight>
                  <a:srgbClr val="FFFFFF"/>
                </a:highlight>
                <a:latin typeface="Inter"/>
              </a:rPr>
              <a:t>2481,18 euros (</a:t>
            </a:r>
            <a:r>
              <a:rPr lang="fr-BE" b="0" i="0" dirty="0" err="1">
                <a:solidFill>
                  <a:srgbClr val="31363C"/>
                </a:solidFill>
                <a:effectLst/>
                <a:highlight>
                  <a:srgbClr val="FFFFFF"/>
                </a:highlight>
                <a:latin typeface="Inter"/>
              </a:rPr>
              <a:t>Plq</a:t>
            </a:r>
            <a:r>
              <a:rPr lang="fr-BE" b="0" i="0" dirty="0">
                <a:solidFill>
                  <a:srgbClr val="31363C"/>
                </a:solidFill>
                <a:effectLst/>
                <a:highlight>
                  <a:srgbClr val="FFFFFF"/>
                </a:highlight>
                <a:latin typeface="Inter"/>
              </a:rPr>
              <a:t>/100) 167mg</a:t>
            </a:r>
          </a:p>
          <a:p>
            <a:r>
              <a:rPr lang="fr-BE" b="0" i="0" dirty="0">
                <a:solidFill>
                  <a:srgbClr val="163860"/>
                </a:solidFill>
                <a:effectLst/>
                <a:highlight>
                  <a:srgbClr val="FFFFFF"/>
                </a:highlight>
                <a:latin typeface="source-sans-pro"/>
              </a:rPr>
              <a:t>Elle est également susceptible d'entraîner des effets indésirables, à type de vertiges, de tremblements, de somnolence, d'état confusionnel et des troubles de la vision</a:t>
            </a:r>
            <a:endParaRPr lang="fr-BE" b="0" i="0" dirty="0">
              <a:solidFill>
                <a:srgbClr val="31363C"/>
              </a:solidFill>
              <a:effectLst/>
              <a:highlight>
                <a:srgbClr val="FFFFFF"/>
              </a:highlight>
              <a:latin typeface="Inter"/>
            </a:endParaRPr>
          </a:p>
          <a:p>
            <a:endParaRPr lang="fr-BE" b="0" i="0" dirty="0">
              <a:solidFill>
                <a:srgbClr val="31363C"/>
              </a:solidFill>
              <a:effectLst/>
              <a:highlight>
                <a:srgbClr val="FFFFFF"/>
              </a:highlight>
              <a:latin typeface="Inter"/>
            </a:endParaRPr>
          </a:p>
          <a:p>
            <a:r>
              <a:rPr lang="fr-BE" b="0" i="0" dirty="0">
                <a:solidFill>
                  <a:srgbClr val="163860"/>
                </a:solidFill>
                <a:effectLst/>
                <a:highlight>
                  <a:srgbClr val="FFFFFF"/>
                </a:highlight>
                <a:latin typeface="source-sans-pro"/>
              </a:rPr>
              <a:t>bloquant les canaux sodiques</a:t>
            </a:r>
            <a:endParaRPr lang="fr-FR" b="1" dirty="0"/>
          </a:p>
        </p:txBody>
      </p:sp>
      <p:sp>
        <p:nvSpPr>
          <p:cNvPr id="4" name="Espace réservé du numéro de diapositive 3"/>
          <p:cNvSpPr>
            <a:spLocks noGrp="1"/>
          </p:cNvSpPr>
          <p:nvPr>
            <p:ph type="sldNum" sz="quarter" idx="5"/>
          </p:nvPr>
        </p:nvSpPr>
        <p:spPr/>
        <p:txBody>
          <a:bodyPr/>
          <a:lstStyle/>
          <a:p>
            <a:fld id="{685ADDD2-F931-494A-B91F-1B22C969DA78}" type="slidenum">
              <a:rPr lang="fr-BE" smtClean="0"/>
              <a:t>51</a:t>
            </a:fld>
            <a:endParaRPr lang="fr-BE"/>
          </a:p>
        </p:txBody>
      </p:sp>
    </p:spTree>
    <p:extLst>
      <p:ext uri="{BB962C8B-B14F-4D97-AF65-F5344CB8AC3E}">
        <p14:creationId xmlns:p14="http://schemas.microsoft.com/office/powerpoint/2010/main" val="820631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en-US" sz="1200" dirty="0">
                <a:latin typeface="+mn-lt"/>
              </a:rPr>
              <a:t>Number of new cases in one year (Incidence) </a:t>
            </a:r>
            <a:r>
              <a:rPr lang="fr-BE" sz="1200" dirty="0" err="1">
                <a:latin typeface="+mn-lt"/>
              </a:rPr>
              <a:t>vary</a:t>
            </a:r>
            <a:r>
              <a:rPr lang="fr-BE" sz="1200" dirty="0">
                <a:latin typeface="+mn-lt"/>
              </a:rPr>
              <a:t> </a:t>
            </a:r>
            <a:r>
              <a:rPr lang="fr-BE" sz="1200" dirty="0" err="1">
                <a:latin typeface="+mn-lt"/>
              </a:rPr>
              <a:t>from</a:t>
            </a:r>
            <a:r>
              <a:rPr lang="fr-BE" sz="1200" dirty="0">
                <a:latin typeface="+mn-lt"/>
              </a:rPr>
              <a:t> </a:t>
            </a:r>
            <a:r>
              <a:rPr lang="en-US" sz="1200" dirty="0">
                <a:latin typeface="+mn-lt"/>
              </a:rPr>
              <a:t>5 to 30 </a:t>
            </a:r>
            <a:r>
              <a:rPr lang="en-US" sz="1200" b="1" dirty="0">
                <a:latin typeface="+mn-lt"/>
              </a:rPr>
              <a:t>per million inhabitants</a:t>
            </a:r>
          </a:p>
          <a:p>
            <a:pPr lvl="1"/>
            <a:r>
              <a:rPr lang="en-US" sz="1200" dirty="0">
                <a:latin typeface="+mn-lt"/>
              </a:rPr>
              <a:t>Proportion of the population affected by the disease (prevalence) represents 10 to 20 cases/100,000 people</a:t>
            </a:r>
          </a:p>
          <a:p>
            <a:endParaRPr lang="fr-FR" dirty="0"/>
          </a:p>
        </p:txBody>
      </p:sp>
      <p:sp>
        <p:nvSpPr>
          <p:cNvPr id="4" name="Espace réservé du numéro de diapositive 3"/>
          <p:cNvSpPr>
            <a:spLocks noGrp="1"/>
          </p:cNvSpPr>
          <p:nvPr>
            <p:ph type="sldNum" sz="quarter" idx="5"/>
          </p:nvPr>
        </p:nvSpPr>
        <p:spPr/>
        <p:txBody>
          <a:bodyPr/>
          <a:lstStyle/>
          <a:p>
            <a:fld id="{685ADDD2-F931-494A-B91F-1B22C969DA78}" type="slidenum">
              <a:rPr lang="fr-BE" smtClean="0"/>
              <a:t>6</a:t>
            </a:fld>
            <a:endParaRPr lang="fr-BE"/>
          </a:p>
        </p:txBody>
      </p:sp>
    </p:spTree>
    <p:extLst>
      <p:ext uri="{BB962C8B-B14F-4D97-AF65-F5344CB8AC3E}">
        <p14:creationId xmlns:p14="http://schemas.microsoft.com/office/powerpoint/2010/main" val="1727342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en-US" sz="1200" dirty="0">
                <a:latin typeface="+mn-lt"/>
              </a:rPr>
              <a:t>Number of new cases in one year (Incidence) </a:t>
            </a:r>
            <a:r>
              <a:rPr lang="fr-BE" sz="1200" dirty="0" err="1">
                <a:latin typeface="+mn-lt"/>
              </a:rPr>
              <a:t>vary</a:t>
            </a:r>
            <a:r>
              <a:rPr lang="fr-BE" sz="1200" dirty="0">
                <a:latin typeface="+mn-lt"/>
              </a:rPr>
              <a:t> </a:t>
            </a:r>
            <a:r>
              <a:rPr lang="fr-BE" sz="1200" dirty="0" err="1">
                <a:latin typeface="+mn-lt"/>
              </a:rPr>
              <a:t>from</a:t>
            </a:r>
            <a:r>
              <a:rPr lang="fr-BE" sz="1200" dirty="0">
                <a:latin typeface="+mn-lt"/>
              </a:rPr>
              <a:t> </a:t>
            </a:r>
            <a:r>
              <a:rPr lang="en-US" sz="1200" dirty="0">
                <a:latin typeface="+mn-lt"/>
              </a:rPr>
              <a:t>5 to 30 </a:t>
            </a:r>
            <a:r>
              <a:rPr lang="en-US" sz="1200" b="1" dirty="0">
                <a:latin typeface="+mn-lt"/>
              </a:rPr>
              <a:t>per million inhabitants</a:t>
            </a:r>
          </a:p>
          <a:p>
            <a:pPr lvl="1"/>
            <a:r>
              <a:rPr lang="en-US" sz="1200" dirty="0">
                <a:latin typeface="+mn-lt"/>
              </a:rPr>
              <a:t>Proportion of the population affected by the disease (prevalence) represents 10 to 20 cases/100,000 people</a:t>
            </a:r>
          </a:p>
          <a:p>
            <a:endParaRPr lang="fr-FR" dirty="0"/>
          </a:p>
        </p:txBody>
      </p:sp>
      <p:sp>
        <p:nvSpPr>
          <p:cNvPr id="4" name="Espace réservé du numéro de diapositive 3"/>
          <p:cNvSpPr>
            <a:spLocks noGrp="1"/>
          </p:cNvSpPr>
          <p:nvPr>
            <p:ph type="sldNum" sz="quarter" idx="5"/>
          </p:nvPr>
        </p:nvSpPr>
        <p:spPr/>
        <p:txBody>
          <a:bodyPr/>
          <a:lstStyle/>
          <a:p>
            <a:fld id="{685ADDD2-F931-494A-B91F-1B22C969DA78}" type="slidenum">
              <a:rPr lang="fr-BE" smtClean="0"/>
              <a:t>8</a:t>
            </a:fld>
            <a:endParaRPr lang="fr-BE"/>
          </a:p>
        </p:txBody>
      </p:sp>
    </p:spTree>
    <p:extLst>
      <p:ext uri="{BB962C8B-B14F-4D97-AF65-F5344CB8AC3E}">
        <p14:creationId xmlns:p14="http://schemas.microsoft.com/office/powerpoint/2010/main" val="1591503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en-US" sz="1200" dirty="0">
                <a:latin typeface="+mn-lt"/>
              </a:rPr>
              <a:t>Number of new cases in one year (Incidence) </a:t>
            </a:r>
            <a:r>
              <a:rPr lang="fr-BE" sz="1200" dirty="0" err="1">
                <a:latin typeface="+mn-lt"/>
              </a:rPr>
              <a:t>vary</a:t>
            </a:r>
            <a:r>
              <a:rPr lang="fr-BE" sz="1200" dirty="0">
                <a:latin typeface="+mn-lt"/>
              </a:rPr>
              <a:t> </a:t>
            </a:r>
            <a:r>
              <a:rPr lang="fr-BE" sz="1200" dirty="0" err="1">
                <a:latin typeface="+mn-lt"/>
              </a:rPr>
              <a:t>from</a:t>
            </a:r>
            <a:r>
              <a:rPr lang="fr-BE" sz="1200" dirty="0">
                <a:latin typeface="+mn-lt"/>
              </a:rPr>
              <a:t> </a:t>
            </a:r>
            <a:r>
              <a:rPr lang="en-US" sz="1200" dirty="0">
                <a:latin typeface="+mn-lt"/>
              </a:rPr>
              <a:t>5 to 30 </a:t>
            </a:r>
            <a:r>
              <a:rPr lang="en-US" sz="1200" b="1" dirty="0">
                <a:latin typeface="+mn-lt"/>
              </a:rPr>
              <a:t>per million inhabitants</a:t>
            </a:r>
          </a:p>
          <a:p>
            <a:pPr lvl="1"/>
            <a:r>
              <a:rPr lang="en-US" sz="1200" dirty="0">
                <a:latin typeface="+mn-lt"/>
              </a:rPr>
              <a:t>Proportion of the population affected by the disease (prevalence) represents 10 to 20 cases/100,000 people</a:t>
            </a:r>
          </a:p>
          <a:p>
            <a:endParaRPr lang="fr-FR" dirty="0"/>
          </a:p>
        </p:txBody>
      </p:sp>
      <p:sp>
        <p:nvSpPr>
          <p:cNvPr id="4" name="Espace réservé du numéro de diapositive 3"/>
          <p:cNvSpPr>
            <a:spLocks noGrp="1"/>
          </p:cNvSpPr>
          <p:nvPr>
            <p:ph type="sldNum" sz="quarter" idx="5"/>
          </p:nvPr>
        </p:nvSpPr>
        <p:spPr/>
        <p:txBody>
          <a:bodyPr/>
          <a:lstStyle/>
          <a:p>
            <a:fld id="{685ADDD2-F931-494A-B91F-1B22C969DA78}" type="slidenum">
              <a:rPr lang="fr-BE" smtClean="0"/>
              <a:t>10</a:t>
            </a:fld>
            <a:endParaRPr lang="fr-BE"/>
          </a:p>
        </p:txBody>
      </p:sp>
    </p:spTree>
    <p:extLst>
      <p:ext uri="{BB962C8B-B14F-4D97-AF65-F5344CB8AC3E}">
        <p14:creationId xmlns:p14="http://schemas.microsoft.com/office/powerpoint/2010/main" val="538462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en-US" sz="1200" dirty="0">
                <a:latin typeface="+mn-lt"/>
              </a:rPr>
              <a:t>Number of new cases in one year (Incidence) </a:t>
            </a:r>
            <a:r>
              <a:rPr lang="fr-BE" sz="1200" dirty="0" err="1">
                <a:latin typeface="+mn-lt"/>
              </a:rPr>
              <a:t>vary</a:t>
            </a:r>
            <a:r>
              <a:rPr lang="fr-BE" sz="1200" dirty="0">
                <a:latin typeface="+mn-lt"/>
              </a:rPr>
              <a:t> </a:t>
            </a:r>
            <a:r>
              <a:rPr lang="fr-BE" sz="1200" dirty="0" err="1">
                <a:latin typeface="+mn-lt"/>
              </a:rPr>
              <a:t>from</a:t>
            </a:r>
            <a:r>
              <a:rPr lang="fr-BE" sz="1200" dirty="0">
                <a:latin typeface="+mn-lt"/>
              </a:rPr>
              <a:t> </a:t>
            </a:r>
            <a:r>
              <a:rPr lang="en-US" sz="1200" dirty="0">
                <a:latin typeface="+mn-lt"/>
              </a:rPr>
              <a:t>5 to 30 </a:t>
            </a:r>
            <a:r>
              <a:rPr lang="en-US" sz="1200" b="1" dirty="0">
                <a:latin typeface="+mn-lt"/>
              </a:rPr>
              <a:t>per million inhabitants</a:t>
            </a:r>
          </a:p>
          <a:p>
            <a:pPr lvl="1"/>
            <a:r>
              <a:rPr lang="en-US" sz="1200" dirty="0">
                <a:latin typeface="+mn-lt"/>
              </a:rPr>
              <a:t>Proportion of the population affected by the disease (prevalence) represents 10 to 20 cases/100,000 people</a:t>
            </a:r>
          </a:p>
          <a:p>
            <a:endParaRPr lang="fr-FR" dirty="0"/>
          </a:p>
        </p:txBody>
      </p:sp>
      <p:sp>
        <p:nvSpPr>
          <p:cNvPr id="4" name="Espace réservé du numéro de diapositive 3"/>
          <p:cNvSpPr>
            <a:spLocks noGrp="1"/>
          </p:cNvSpPr>
          <p:nvPr>
            <p:ph type="sldNum" sz="quarter" idx="5"/>
          </p:nvPr>
        </p:nvSpPr>
        <p:spPr/>
        <p:txBody>
          <a:bodyPr/>
          <a:lstStyle/>
          <a:p>
            <a:fld id="{685ADDD2-F931-494A-B91F-1B22C969DA78}" type="slidenum">
              <a:rPr lang="fr-BE" smtClean="0"/>
              <a:t>11</a:t>
            </a:fld>
            <a:endParaRPr lang="fr-BE"/>
          </a:p>
        </p:txBody>
      </p:sp>
    </p:spTree>
    <p:extLst>
      <p:ext uri="{BB962C8B-B14F-4D97-AF65-F5344CB8AC3E}">
        <p14:creationId xmlns:p14="http://schemas.microsoft.com/office/powerpoint/2010/main" val="3162462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0" i="0" dirty="0">
                <a:solidFill>
                  <a:srgbClr val="212121"/>
                </a:solidFill>
                <a:effectLst/>
                <a:highlight>
                  <a:srgbClr val="FFFFFF"/>
                </a:highlight>
                <a:latin typeface="Cambria" panose="02040503050406030204" pitchFamily="18" charset="0"/>
              </a:rPr>
              <a:t>but </a:t>
            </a:r>
            <a:r>
              <a:rPr lang="fr-BE" b="0" i="0" dirty="0" err="1">
                <a:solidFill>
                  <a:srgbClr val="212121"/>
                </a:solidFill>
                <a:effectLst/>
                <a:highlight>
                  <a:srgbClr val="FFFFFF"/>
                </a:highlight>
                <a:latin typeface="Cambria" panose="02040503050406030204" pitchFamily="18" charset="0"/>
              </a:rPr>
              <a:t>Congenital</a:t>
            </a:r>
            <a:r>
              <a:rPr lang="fr-BE" b="0" i="0" dirty="0">
                <a:solidFill>
                  <a:srgbClr val="212121"/>
                </a:solidFill>
                <a:effectLst/>
                <a:highlight>
                  <a:srgbClr val="FFFFFF"/>
                </a:highlight>
                <a:latin typeface="Cambria" panose="02040503050406030204" pitchFamily="18" charset="0"/>
              </a:rPr>
              <a:t> DM </a:t>
            </a:r>
            <a:r>
              <a:rPr lang="fr-BE" b="0" i="0" dirty="0" err="1">
                <a:solidFill>
                  <a:srgbClr val="212121"/>
                </a:solidFill>
                <a:effectLst/>
                <a:highlight>
                  <a:srgbClr val="FFFFFF"/>
                </a:highlight>
                <a:latin typeface="Cambria" panose="02040503050406030204" pitchFamily="18" charset="0"/>
              </a:rPr>
              <a:t>with</a:t>
            </a:r>
            <a:r>
              <a:rPr lang="fr-BE" b="0" i="0" dirty="0">
                <a:solidFill>
                  <a:srgbClr val="212121"/>
                </a:solidFill>
                <a:effectLst/>
                <a:highlight>
                  <a:srgbClr val="FFFFFF"/>
                </a:highlight>
                <a:latin typeface="Cambria" panose="02040503050406030204" pitchFamily="18" charset="0"/>
              </a:rPr>
              <a:t> </a:t>
            </a:r>
            <a:r>
              <a:rPr lang="fr-BE" b="0" i="0" dirty="0" err="1">
                <a:solidFill>
                  <a:srgbClr val="212121"/>
                </a:solidFill>
                <a:effectLst/>
                <a:highlight>
                  <a:srgbClr val="FFFFFF"/>
                </a:highlight>
                <a:latin typeface="Cambria" panose="02040503050406030204" pitchFamily="18" charset="0"/>
              </a:rPr>
              <a:t>paternal</a:t>
            </a:r>
            <a:r>
              <a:rPr lang="fr-BE" b="0" i="0" dirty="0">
                <a:solidFill>
                  <a:srgbClr val="212121"/>
                </a:solidFill>
                <a:effectLst/>
                <a:highlight>
                  <a:srgbClr val="FFFFFF"/>
                </a:highlight>
                <a:latin typeface="Cambria" panose="02040503050406030204" pitchFamily="18" charset="0"/>
              </a:rPr>
              <a:t> transmission </a:t>
            </a:r>
            <a:r>
              <a:rPr lang="fr-BE" b="0" i="0" dirty="0" err="1">
                <a:solidFill>
                  <a:srgbClr val="212121"/>
                </a:solidFill>
                <a:effectLst/>
                <a:highlight>
                  <a:srgbClr val="FFFFFF"/>
                </a:highlight>
                <a:latin typeface="Cambria" panose="02040503050406030204" pitchFamily="18" charset="0"/>
              </a:rPr>
              <a:t>is</a:t>
            </a:r>
            <a:r>
              <a:rPr lang="fr-BE" b="0" i="0" dirty="0">
                <a:solidFill>
                  <a:srgbClr val="212121"/>
                </a:solidFill>
                <a:effectLst/>
                <a:highlight>
                  <a:srgbClr val="FFFFFF"/>
                </a:highlight>
                <a:latin typeface="Cambria" panose="02040503050406030204" pitchFamily="18" charset="0"/>
              </a:rPr>
              <a:t> </a:t>
            </a:r>
            <a:r>
              <a:rPr lang="fr-BE" b="0" i="0" dirty="0" err="1">
                <a:solidFill>
                  <a:srgbClr val="212121"/>
                </a:solidFill>
                <a:effectLst/>
                <a:highlight>
                  <a:srgbClr val="FFFFFF"/>
                </a:highlight>
                <a:latin typeface="Cambria" panose="02040503050406030204" pitchFamily="18" charset="0"/>
              </a:rPr>
              <a:t>also</a:t>
            </a:r>
            <a:r>
              <a:rPr lang="fr-BE" b="0" i="0" dirty="0">
                <a:solidFill>
                  <a:srgbClr val="212121"/>
                </a:solidFill>
                <a:effectLst/>
                <a:highlight>
                  <a:srgbClr val="FFFFFF"/>
                </a:highlight>
                <a:latin typeface="Cambria" panose="02040503050406030204" pitchFamily="18" charset="0"/>
              </a:rPr>
              <a:t> </a:t>
            </a:r>
            <a:r>
              <a:rPr lang="fr-BE" b="0" i="0" dirty="0" err="1">
                <a:solidFill>
                  <a:srgbClr val="212121"/>
                </a:solidFill>
                <a:effectLst/>
                <a:highlight>
                  <a:srgbClr val="FFFFFF"/>
                </a:highlight>
                <a:latin typeface="Cambria" panose="02040503050406030204" pitchFamily="18" charset="0"/>
              </a:rPr>
              <a:t>known</a:t>
            </a:r>
            <a:endParaRPr lang="fr-FR" dirty="0"/>
          </a:p>
        </p:txBody>
      </p:sp>
      <p:sp>
        <p:nvSpPr>
          <p:cNvPr id="4" name="Espace réservé du numéro de diapositive 3"/>
          <p:cNvSpPr>
            <a:spLocks noGrp="1"/>
          </p:cNvSpPr>
          <p:nvPr>
            <p:ph type="sldNum" sz="quarter" idx="5"/>
          </p:nvPr>
        </p:nvSpPr>
        <p:spPr/>
        <p:txBody>
          <a:bodyPr/>
          <a:lstStyle/>
          <a:p>
            <a:fld id="{685ADDD2-F931-494A-B91F-1B22C969DA78}" type="slidenum">
              <a:rPr lang="fr-BE" smtClean="0"/>
              <a:t>12</a:t>
            </a:fld>
            <a:endParaRPr lang="fr-BE"/>
          </a:p>
        </p:txBody>
      </p:sp>
    </p:spTree>
    <p:extLst>
      <p:ext uri="{BB962C8B-B14F-4D97-AF65-F5344CB8AC3E}">
        <p14:creationId xmlns:p14="http://schemas.microsoft.com/office/powerpoint/2010/main" val="1869826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latin typeface="+mn-lt"/>
              </a:rPr>
              <a:t>phénomène d'échauffement = la myotonie s’améliore avec les répétitions</a:t>
            </a:r>
          </a:p>
          <a:p>
            <a:r>
              <a:rPr lang="fr-BE" b="0" i="0" dirty="0">
                <a:solidFill>
                  <a:srgbClr val="212121"/>
                </a:solidFill>
                <a:effectLst/>
                <a:highlight>
                  <a:srgbClr val="FFFFFF"/>
                </a:highlight>
                <a:latin typeface="Cambria" panose="02040503050406030204" pitchFamily="18" charset="0"/>
              </a:rPr>
              <a:t>On a </a:t>
            </a:r>
            <a:r>
              <a:rPr lang="fr-BE" b="0" i="0" dirty="0" err="1">
                <a:solidFill>
                  <a:srgbClr val="212121"/>
                </a:solidFill>
                <a:effectLst/>
                <a:highlight>
                  <a:srgbClr val="FFFFFF"/>
                </a:highlight>
                <a:latin typeface="Cambria" panose="02040503050406030204" pitchFamily="18" charset="0"/>
              </a:rPr>
              <a:t>molecular</a:t>
            </a:r>
            <a:r>
              <a:rPr lang="fr-BE" b="0" i="0" dirty="0">
                <a:solidFill>
                  <a:srgbClr val="212121"/>
                </a:solidFill>
                <a:effectLst/>
                <a:highlight>
                  <a:srgbClr val="FFFFFF"/>
                </a:highlight>
                <a:latin typeface="Cambria" panose="02040503050406030204" pitchFamily="18" charset="0"/>
              </a:rPr>
              <a:t> basis, </a:t>
            </a:r>
            <a:r>
              <a:rPr lang="fr-BE" b="0" i="0" dirty="0" err="1">
                <a:solidFill>
                  <a:srgbClr val="212121"/>
                </a:solidFill>
                <a:effectLst/>
                <a:highlight>
                  <a:srgbClr val="FFFFFF"/>
                </a:highlight>
                <a:latin typeface="Cambria" panose="02040503050406030204" pitchFamily="18" charset="0"/>
              </a:rPr>
              <a:t>it</a:t>
            </a:r>
            <a:r>
              <a:rPr lang="fr-BE" b="0" i="0" dirty="0">
                <a:solidFill>
                  <a:srgbClr val="212121"/>
                </a:solidFill>
                <a:effectLst/>
                <a:highlight>
                  <a:srgbClr val="FFFFFF"/>
                </a:highlight>
                <a:latin typeface="Cambria" panose="02040503050406030204" pitchFamily="18" charset="0"/>
              </a:rPr>
              <a:t> has been </a:t>
            </a:r>
            <a:r>
              <a:rPr lang="fr-BE" b="0" i="0" dirty="0" err="1">
                <a:solidFill>
                  <a:srgbClr val="212121"/>
                </a:solidFill>
                <a:effectLst/>
                <a:highlight>
                  <a:srgbClr val="FFFFFF"/>
                </a:highlight>
                <a:latin typeface="Cambria" panose="02040503050406030204" pitchFamily="18" charset="0"/>
              </a:rPr>
              <a:t>suggested</a:t>
            </a:r>
            <a:r>
              <a:rPr lang="fr-BE" b="0" i="0" dirty="0">
                <a:solidFill>
                  <a:srgbClr val="212121"/>
                </a:solidFill>
                <a:effectLst/>
                <a:highlight>
                  <a:srgbClr val="FFFFFF"/>
                </a:highlight>
                <a:latin typeface="Cambria" panose="02040503050406030204" pitchFamily="18" charset="0"/>
              </a:rPr>
              <a:t> </a:t>
            </a:r>
            <a:r>
              <a:rPr lang="fr-BE" b="0" i="0" dirty="0" err="1">
                <a:solidFill>
                  <a:srgbClr val="212121"/>
                </a:solidFill>
                <a:effectLst/>
                <a:highlight>
                  <a:srgbClr val="FFFFFF"/>
                </a:highlight>
                <a:latin typeface="Cambria" panose="02040503050406030204" pitchFamily="18" charset="0"/>
              </a:rPr>
              <a:t>that</a:t>
            </a:r>
            <a:r>
              <a:rPr lang="fr-BE" b="0" i="0" dirty="0">
                <a:solidFill>
                  <a:srgbClr val="212121"/>
                </a:solidFill>
                <a:effectLst/>
                <a:highlight>
                  <a:srgbClr val="FFFFFF"/>
                </a:highlight>
                <a:latin typeface="Cambria" panose="02040503050406030204" pitchFamily="18" charset="0"/>
              </a:rPr>
              <a:t> </a:t>
            </a:r>
            <a:r>
              <a:rPr lang="fr-BE" b="0" i="0" dirty="0" err="1">
                <a:solidFill>
                  <a:srgbClr val="212121"/>
                </a:solidFill>
                <a:effectLst/>
                <a:highlight>
                  <a:srgbClr val="FFFFFF"/>
                </a:highlight>
                <a:latin typeface="Cambria" panose="02040503050406030204" pitchFamily="18" charset="0"/>
              </a:rPr>
              <a:t>myotonia</a:t>
            </a:r>
            <a:r>
              <a:rPr lang="fr-BE" b="0" i="0" dirty="0">
                <a:solidFill>
                  <a:srgbClr val="212121"/>
                </a:solidFill>
                <a:effectLst/>
                <a:highlight>
                  <a:srgbClr val="FFFFFF"/>
                </a:highlight>
                <a:latin typeface="Cambria" panose="02040503050406030204" pitchFamily="18" charset="0"/>
              </a:rPr>
              <a:t> </a:t>
            </a:r>
            <a:r>
              <a:rPr lang="fr-BE" b="0" i="0" dirty="0" err="1">
                <a:solidFill>
                  <a:srgbClr val="212121"/>
                </a:solidFill>
                <a:effectLst/>
                <a:highlight>
                  <a:srgbClr val="FFFFFF"/>
                </a:highlight>
                <a:latin typeface="Cambria" panose="02040503050406030204" pitchFamily="18" charset="0"/>
              </a:rPr>
              <a:t>is</a:t>
            </a:r>
            <a:r>
              <a:rPr lang="fr-BE" b="0" i="0" dirty="0">
                <a:solidFill>
                  <a:srgbClr val="212121"/>
                </a:solidFill>
                <a:effectLst/>
                <a:highlight>
                  <a:srgbClr val="FFFFFF"/>
                </a:highlight>
                <a:latin typeface="Cambria" panose="02040503050406030204" pitchFamily="18" charset="0"/>
              </a:rPr>
              <a:t> </a:t>
            </a:r>
            <a:r>
              <a:rPr lang="fr-BE" b="0" i="0" dirty="0" err="1">
                <a:solidFill>
                  <a:srgbClr val="212121"/>
                </a:solidFill>
                <a:effectLst/>
                <a:highlight>
                  <a:srgbClr val="FFFFFF"/>
                </a:highlight>
                <a:latin typeface="Cambria" panose="02040503050406030204" pitchFamily="18" charset="0"/>
              </a:rPr>
              <a:t>caused</a:t>
            </a:r>
            <a:r>
              <a:rPr lang="fr-BE" b="0" i="0" dirty="0">
                <a:solidFill>
                  <a:srgbClr val="212121"/>
                </a:solidFill>
                <a:effectLst/>
                <a:highlight>
                  <a:srgbClr val="FFFFFF"/>
                </a:highlight>
                <a:latin typeface="Cambria" panose="02040503050406030204" pitchFamily="18" charset="0"/>
              </a:rPr>
              <a:t> by mis-</a:t>
            </a:r>
            <a:r>
              <a:rPr lang="fr-BE" b="0" i="0" dirty="0" err="1">
                <a:solidFill>
                  <a:srgbClr val="212121"/>
                </a:solidFill>
                <a:effectLst/>
                <a:highlight>
                  <a:srgbClr val="FFFFFF"/>
                </a:highlight>
                <a:latin typeface="Cambria" panose="02040503050406030204" pitchFamily="18" charset="0"/>
              </a:rPr>
              <a:t>splicing</a:t>
            </a:r>
            <a:r>
              <a:rPr lang="fr-BE" b="0" i="0" dirty="0">
                <a:solidFill>
                  <a:srgbClr val="212121"/>
                </a:solidFill>
                <a:effectLst/>
                <a:highlight>
                  <a:srgbClr val="FFFFFF"/>
                </a:highlight>
                <a:latin typeface="Cambria" panose="02040503050406030204" pitchFamily="18" charset="0"/>
              </a:rPr>
              <a:t> of the </a:t>
            </a:r>
            <a:r>
              <a:rPr lang="fr-BE" b="0" i="0" dirty="0" err="1">
                <a:solidFill>
                  <a:srgbClr val="212121"/>
                </a:solidFill>
                <a:effectLst/>
                <a:highlight>
                  <a:srgbClr val="FFFFFF"/>
                </a:highlight>
                <a:latin typeface="Cambria" panose="02040503050406030204" pitchFamily="18" charset="0"/>
              </a:rPr>
              <a:t>chloride</a:t>
            </a:r>
            <a:r>
              <a:rPr lang="fr-BE" b="0" i="0" dirty="0">
                <a:solidFill>
                  <a:srgbClr val="212121"/>
                </a:solidFill>
                <a:effectLst/>
                <a:highlight>
                  <a:srgbClr val="FFFFFF"/>
                </a:highlight>
                <a:latin typeface="Cambria" panose="02040503050406030204" pitchFamily="18" charset="0"/>
              </a:rPr>
              <a:t> </a:t>
            </a:r>
            <a:r>
              <a:rPr lang="fr-BE" b="0" i="0" dirty="0" err="1">
                <a:solidFill>
                  <a:srgbClr val="212121"/>
                </a:solidFill>
                <a:effectLst/>
                <a:highlight>
                  <a:srgbClr val="FFFFFF"/>
                </a:highlight>
                <a:latin typeface="Cambria" panose="02040503050406030204" pitchFamily="18" charset="0"/>
              </a:rPr>
              <a:t>channel</a:t>
            </a:r>
            <a:r>
              <a:rPr lang="fr-BE" b="0" i="0" dirty="0">
                <a:solidFill>
                  <a:srgbClr val="212121"/>
                </a:solidFill>
                <a:effectLst/>
                <a:highlight>
                  <a:srgbClr val="FFFFFF"/>
                </a:highlight>
                <a:latin typeface="Cambria" panose="02040503050406030204" pitchFamily="18" charset="0"/>
              </a:rPr>
              <a:t> (</a:t>
            </a:r>
            <a:r>
              <a:rPr lang="fr-BE" b="0" i="1" dirty="0">
                <a:solidFill>
                  <a:srgbClr val="212121"/>
                </a:solidFill>
                <a:effectLst/>
                <a:highlight>
                  <a:srgbClr val="FFFFFF"/>
                </a:highlight>
                <a:latin typeface="Cambria" panose="02040503050406030204" pitchFamily="18" charset="0"/>
              </a:rPr>
              <a:t>CLCN1</a:t>
            </a:r>
            <a:r>
              <a:rPr lang="fr-BE" b="0" i="0" dirty="0">
                <a:solidFill>
                  <a:srgbClr val="212121"/>
                </a:solidFill>
                <a:effectLst/>
                <a:highlight>
                  <a:srgbClr val="FFFFFF"/>
                </a:highlight>
                <a:latin typeface="Cambria" panose="02040503050406030204" pitchFamily="18" charset="0"/>
              </a:rPr>
              <a:t>, ClC-1) due to </a:t>
            </a:r>
            <a:r>
              <a:rPr lang="fr-BE" b="0" i="0" dirty="0" err="1">
                <a:solidFill>
                  <a:srgbClr val="212121"/>
                </a:solidFill>
                <a:effectLst/>
                <a:highlight>
                  <a:srgbClr val="FFFFFF"/>
                </a:highlight>
                <a:latin typeface="Cambria" panose="02040503050406030204" pitchFamily="18" charset="0"/>
              </a:rPr>
              <a:t>misregulated</a:t>
            </a:r>
            <a:r>
              <a:rPr lang="fr-BE" b="0" i="0" dirty="0">
                <a:solidFill>
                  <a:srgbClr val="212121"/>
                </a:solidFill>
                <a:effectLst/>
                <a:highlight>
                  <a:srgbClr val="FFFFFF"/>
                </a:highlight>
                <a:latin typeface="Cambria" panose="02040503050406030204" pitchFamily="18" charset="0"/>
              </a:rPr>
              <a:t> MBNL1 and CUGBP1</a:t>
            </a:r>
            <a:endParaRPr lang="fr-FR" dirty="0"/>
          </a:p>
        </p:txBody>
      </p:sp>
      <p:sp>
        <p:nvSpPr>
          <p:cNvPr id="4" name="Espace réservé du numéro de diapositive 3"/>
          <p:cNvSpPr>
            <a:spLocks noGrp="1"/>
          </p:cNvSpPr>
          <p:nvPr>
            <p:ph type="sldNum" sz="quarter" idx="5"/>
          </p:nvPr>
        </p:nvSpPr>
        <p:spPr/>
        <p:txBody>
          <a:bodyPr/>
          <a:lstStyle/>
          <a:p>
            <a:fld id="{685ADDD2-F931-494A-B91F-1B22C969DA78}" type="slidenum">
              <a:rPr lang="fr-BE" smtClean="0"/>
              <a:t>17</a:t>
            </a:fld>
            <a:endParaRPr lang="fr-BE"/>
          </a:p>
        </p:txBody>
      </p:sp>
    </p:spTree>
    <p:extLst>
      <p:ext uri="{BB962C8B-B14F-4D97-AF65-F5344CB8AC3E}">
        <p14:creationId xmlns:p14="http://schemas.microsoft.com/office/powerpoint/2010/main" val="4284314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0" i="0" dirty="0">
                <a:solidFill>
                  <a:srgbClr val="1F1F1F"/>
                </a:solidFill>
                <a:effectLst/>
                <a:highlight>
                  <a:srgbClr val="FFFFFF"/>
                </a:highlight>
                <a:latin typeface="Google Sans"/>
              </a:rPr>
              <a:t>L'hypogonadisme </a:t>
            </a:r>
            <a:r>
              <a:rPr lang="fr-BE" b="0" i="0" dirty="0" err="1">
                <a:solidFill>
                  <a:srgbClr val="1F1F1F"/>
                </a:solidFill>
                <a:effectLst/>
                <a:highlight>
                  <a:srgbClr val="FFFFFF"/>
                </a:highlight>
                <a:latin typeface="Google Sans"/>
              </a:rPr>
              <a:t>hypogonadotrope</a:t>
            </a:r>
            <a:r>
              <a:rPr lang="fr-BE" b="0" i="0" dirty="0">
                <a:solidFill>
                  <a:srgbClr val="1F1F1F"/>
                </a:solidFill>
                <a:effectLst/>
                <a:highlight>
                  <a:srgbClr val="FFFFFF"/>
                </a:highlight>
                <a:latin typeface="Google Sans"/>
              </a:rPr>
              <a:t> chez l'homme est défini par une </a:t>
            </a:r>
            <a:r>
              <a:rPr lang="fr-BE" b="0" i="0" dirty="0">
                <a:solidFill>
                  <a:srgbClr val="040C28"/>
                </a:solidFill>
                <a:effectLst/>
                <a:highlight>
                  <a:srgbClr val="D3E3FD"/>
                </a:highlight>
                <a:latin typeface="Google Sans"/>
              </a:rPr>
              <a:t>synthèse insuffisante des hormones sexuelles (d'origine testiculaire)</a:t>
            </a:r>
            <a:endParaRPr lang="fr-FR" dirty="0"/>
          </a:p>
        </p:txBody>
      </p:sp>
      <p:sp>
        <p:nvSpPr>
          <p:cNvPr id="4" name="Espace réservé du numéro de diapositive 3"/>
          <p:cNvSpPr>
            <a:spLocks noGrp="1"/>
          </p:cNvSpPr>
          <p:nvPr>
            <p:ph type="sldNum" sz="quarter" idx="5"/>
          </p:nvPr>
        </p:nvSpPr>
        <p:spPr/>
        <p:txBody>
          <a:bodyPr/>
          <a:lstStyle/>
          <a:p>
            <a:fld id="{685ADDD2-F931-494A-B91F-1B22C969DA78}" type="slidenum">
              <a:rPr lang="fr-BE" smtClean="0"/>
              <a:t>23</a:t>
            </a:fld>
            <a:endParaRPr lang="fr-BE"/>
          </a:p>
        </p:txBody>
      </p:sp>
    </p:spTree>
    <p:extLst>
      <p:ext uri="{BB962C8B-B14F-4D97-AF65-F5344CB8AC3E}">
        <p14:creationId xmlns:p14="http://schemas.microsoft.com/office/powerpoint/2010/main" val="3886671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Such differences might be related to several factors, including hormonal status or sex differences in the gut microbiota composition (</a:t>
            </a:r>
            <a:r>
              <a:rPr lang="en-US" dirty="0">
                <a:latin typeface="+mn-lt"/>
                <a:hlinkClick r:id="rId3">
                  <a:extLst>
                    <a:ext uri="{A12FA001-AC4F-418D-AE19-62706E023703}">
                      <ahyp:hlinkClr xmlns:ahyp="http://schemas.microsoft.com/office/drawing/2018/hyperlinkcolor" val="tx"/>
                    </a:ext>
                  </a:extLst>
                </a:hlinkClick>
              </a:rPr>
              <a:t>36</a:t>
            </a:r>
            <a:r>
              <a:rPr lang="en-US" dirty="0">
                <a:latin typeface="+mn-lt"/>
              </a:rPr>
              <a:t>), which of course deserve further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recognized that an impaired motility of the GI smooth muscle, either caused by primary myofiber dysfunction or secondary to neural damage (</a:t>
            </a:r>
            <a:r>
              <a:rPr lang="en-US" dirty="0">
                <a:hlinkClick r:id="rId4"/>
              </a:rPr>
              <a:t>11</a:t>
            </a:r>
            <a:r>
              <a:rPr lang="en-US" dirty="0"/>
              <a:t>, </a:t>
            </a:r>
            <a:r>
              <a:rPr lang="en-US" dirty="0">
                <a:hlinkClick r:id="rId5"/>
              </a:rPr>
              <a:t>29</a:t>
            </a:r>
            <a:r>
              <a:rPr lang="en-US" dirty="0"/>
              <a:t>), and with a possible concomitant contribution from endocrine dysfunctions (</a:t>
            </a:r>
            <a:r>
              <a:rPr lang="en-US" dirty="0">
                <a:hlinkClick r:id="rId5"/>
              </a:rPr>
              <a:t>29</a:t>
            </a:r>
            <a:r>
              <a:rPr lang="en-US" dirty="0"/>
              <a:t>), underlies the various GI disturbances affecting DM1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endParaRPr lang="fr-FR" dirty="0"/>
          </a:p>
        </p:txBody>
      </p:sp>
      <p:sp>
        <p:nvSpPr>
          <p:cNvPr id="4" name="Espace réservé du numéro de diapositive 3"/>
          <p:cNvSpPr>
            <a:spLocks noGrp="1"/>
          </p:cNvSpPr>
          <p:nvPr>
            <p:ph type="sldNum" sz="quarter" idx="5"/>
          </p:nvPr>
        </p:nvSpPr>
        <p:spPr/>
        <p:txBody>
          <a:bodyPr/>
          <a:lstStyle/>
          <a:p>
            <a:fld id="{685ADDD2-F931-494A-B91F-1B22C969DA78}" type="slidenum">
              <a:rPr lang="fr-BE" smtClean="0"/>
              <a:t>25</a:t>
            </a:fld>
            <a:endParaRPr lang="fr-BE"/>
          </a:p>
        </p:txBody>
      </p:sp>
    </p:spTree>
    <p:extLst>
      <p:ext uri="{BB962C8B-B14F-4D97-AF65-F5344CB8AC3E}">
        <p14:creationId xmlns:p14="http://schemas.microsoft.com/office/powerpoint/2010/main" val="3208935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f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garde V1">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b="0" dirty="0">
              <a:latin typeface="Segoe UI" panose="020B0502040204020203" pitchFamily="34" charset="0"/>
              <a:cs typeface="Segoe UI" panose="020B0502040204020203" pitchFamily="34" charset="0"/>
            </a:endParaRPr>
          </a:p>
        </p:txBody>
      </p:sp>
      <p:sp>
        <p:nvSpPr>
          <p:cNvPr id="14" name="Espace réservé pour une image  13"/>
          <p:cNvSpPr>
            <a:spLocks noGrp="1"/>
          </p:cNvSpPr>
          <p:nvPr>
            <p:ph type="pic" sz="quarter" idx="10"/>
          </p:nvPr>
        </p:nvSpPr>
        <p:spPr>
          <a:xfrm rot="-840000">
            <a:off x="5003321" y="688550"/>
            <a:ext cx="9436400" cy="8878672"/>
          </a:xfrm>
          <a:custGeom>
            <a:avLst/>
            <a:gdLst>
              <a:gd name="connsiteX0" fmla="*/ 4524437 w 9436400"/>
              <a:gd name="connsiteY0" fmla="*/ 734 h 8878672"/>
              <a:gd name="connsiteX1" fmla="*/ 4854833 w 9436400"/>
              <a:gd name="connsiteY1" fmla="*/ 98912 h 8878672"/>
              <a:gd name="connsiteX2" fmla="*/ 9216968 w 9436400"/>
              <a:gd name="connsiteY2" fmla="*/ 3270869 h 8878672"/>
              <a:gd name="connsiteX3" fmla="*/ 9285153 w 9436400"/>
              <a:gd name="connsiteY3" fmla="*/ 4085747 h 8878672"/>
              <a:gd name="connsiteX4" fmla="*/ 6547194 w 9436400"/>
              <a:gd name="connsiteY4" fmla="*/ 8707235 h 8878672"/>
              <a:gd name="connsiteX5" fmla="*/ 6505742 w 9436400"/>
              <a:gd name="connsiteY5" fmla="*/ 8878671 h 8878672"/>
              <a:gd name="connsiteX6" fmla="*/ 0 w 9436400"/>
              <a:gd name="connsiteY6" fmla="*/ 8878672 h 8878672"/>
              <a:gd name="connsiteX7" fmla="*/ 24629 w 9436400"/>
              <a:gd name="connsiteY7" fmla="*/ 8678856 h 8878672"/>
              <a:gd name="connsiteX8" fmla="*/ 4204272 w 9436400"/>
              <a:gd name="connsiteY8" fmla="*/ 133246 h 8878672"/>
              <a:gd name="connsiteX9" fmla="*/ 4524437 w 9436400"/>
              <a:gd name="connsiteY9" fmla="*/ 734 h 88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36400" h="8878672">
                <a:moveTo>
                  <a:pt x="4524437" y="734"/>
                </a:moveTo>
                <a:cubicBezTo>
                  <a:pt x="4639340" y="-5401"/>
                  <a:pt x="4755949" y="26910"/>
                  <a:pt x="4854833" y="98912"/>
                </a:cubicBezTo>
                <a:lnTo>
                  <a:pt x="9216968" y="3270869"/>
                </a:lnTo>
                <a:cubicBezTo>
                  <a:pt x="9479643" y="3461949"/>
                  <a:pt x="9511603" y="3848420"/>
                  <a:pt x="9285153" y="4085747"/>
                </a:cubicBezTo>
                <a:cubicBezTo>
                  <a:pt x="8557405" y="4848701"/>
                  <a:pt x="7139342" y="6545304"/>
                  <a:pt x="6547194" y="8707235"/>
                </a:cubicBezTo>
                <a:lnTo>
                  <a:pt x="6505742" y="8878671"/>
                </a:lnTo>
                <a:lnTo>
                  <a:pt x="0" y="8878672"/>
                </a:lnTo>
                <a:lnTo>
                  <a:pt x="24629" y="8678856"/>
                </a:lnTo>
                <a:cubicBezTo>
                  <a:pt x="745763" y="3611612"/>
                  <a:pt x="3293356" y="942691"/>
                  <a:pt x="4204272" y="133246"/>
                </a:cubicBezTo>
                <a:cubicBezTo>
                  <a:pt x="4296337" y="51454"/>
                  <a:pt x="4409535" y="6870"/>
                  <a:pt x="4524437" y="734"/>
                </a:cubicBezTo>
                <a:close/>
              </a:path>
            </a:pathLst>
          </a:custGeom>
        </p:spPr>
        <p:txBody>
          <a:bodyPr wrap="square">
            <a:noAutofit/>
          </a:bodyPr>
          <a:lstStyle/>
          <a:p>
            <a:r>
              <a:rPr lang="fr-FR"/>
              <a:t>Cliquez sur l'icône pour ajouter une image</a:t>
            </a:r>
            <a:endParaRPr lang="fr-BE"/>
          </a:p>
        </p:txBody>
      </p:sp>
      <p:sp>
        <p:nvSpPr>
          <p:cNvPr id="15" name="Espace réservé du texte 8"/>
          <p:cNvSpPr>
            <a:spLocks noGrp="1"/>
          </p:cNvSpPr>
          <p:nvPr>
            <p:ph type="body" sz="quarter" idx="11"/>
          </p:nvPr>
        </p:nvSpPr>
        <p:spPr>
          <a:xfrm>
            <a:off x="703281" y="4668929"/>
            <a:ext cx="4953000" cy="477111"/>
          </a:xfrm>
          <a:prstGeom prst="rect">
            <a:avLst/>
          </a:prstGeom>
        </p:spPr>
        <p:txBody>
          <a:bodyPr lIns="0" tIns="0" rIns="0" bIns="0">
            <a:noAutofit/>
          </a:bodyPr>
          <a:lstStyle>
            <a:lvl1pPr marL="0" indent="0">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600">
                <a:solidFill>
                  <a:schemeClr val="bg1"/>
                </a:solidFill>
                <a:latin typeface="Segoe UI Light" panose="020B0502040204020203" pitchFamily="34" charset="0"/>
                <a:cs typeface="Segoe UI Light" panose="020B0502040204020203" pitchFamily="34" charset="0"/>
              </a:defRPr>
            </a:lvl2pPr>
            <a:lvl3pPr marL="914400" indent="0">
              <a:buNone/>
              <a:defRPr sz="1600">
                <a:solidFill>
                  <a:schemeClr val="bg1"/>
                </a:solidFill>
                <a:latin typeface="Segoe UI Light" panose="020B0502040204020203" pitchFamily="34" charset="0"/>
                <a:cs typeface="Segoe UI Light" panose="020B0502040204020203" pitchFamily="34" charset="0"/>
              </a:defRPr>
            </a:lvl3pPr>
            <a:lvl4pPr marL="1371600" indent="0">
              <a:buNone/>
              <a:defRPr sz="1600">
                <a:solidFill>
                  <a:schemeClr val="bg1"/>
                </a:solidFill>
                <a:latin typeface="Segoe UI Light" panose="020B0502040204020203" pitchFamily="34" charset="0"/>
                <a:cs typeface="Segoe UI Light" panose="020B0502040204020203" pitchFamily="34" charset="0"/>
              </a:defRPr>
            </a:lvl4pPr>
            <a:lvl5pPr marL="1828800" indent="0">
              <a:buNone/>
              <a:defRPr sz="1600">
                <a:solidFill>
                  <a:schemeClr val="bg1"/>
                </a:solidFill>
                <a:latin typeface="Segoe UI Light" panose="020B0502040204020203" pitchFamily="34" charset="0"/>
                <a:cs typeface="Segoe UI Light" panose="020B0502040204020203" pitchFamily="34" charset="0"/>
              </a:defRPr>
            </a:lvl5pPr>
          </a:lstStyle>
          <a:p>
            <a:pPr lvl="0"/>
            <a:r>
              <a:rPr lang="fr-FR"/>
              <a:t>Modifier les styles du texte du masque</a:t>
            </a:r>
          </a:p>
        </p:txBody>
      </p:sp>
      <p:sp>
        <p:nvSpPr>
          <p:cNvPr id="16" name="Espace réservé du texte 8"/>
          <p:cNvSpPr>
            <a:spLocks noGrp="1"/>
          </p:cNvSpPr>
          <p:nvPr>
            <p:ph type="body" sz="quarter" idx="12"/>
          </p:nvPr>
        </p:nvSpPr>
        <p:spPr>
          <a:xfrm>
            <a:off x="703281" y="2090420"/>
            <a:ext cx="4953000" cy="2460399"/>
          </a:xfrm>
          <a:prstGeom prst="rect">
            <a:avLst/>
          </a:prstGeom>
        </p:spPr>
        <p:txBody>
          <a:bodyPr lIns="0" tIns="0" rIns="0" bIns="0" anchor="b">
            <a:noAutofit/>
          </a:bodyPr>
          <a:lstStyle>
            <a:lvl1pPr marL="0" indent="0">
              <a:buNone/>
              <a:defRPr sz="3200" b="1">
                <a:solidFill>
                  <a:schemeClr val="bg1"/>
                </a:solidFill>
                <a:latin typeface="Segoe UI" panose="020B0502040204020203" pitchFamily="34" charset="0"/>
                <a:cs typeface="Segoe UI" panose="020B0502040204020203" pitchFamily="34" charset="0"/>
              </a:defRPr>
            </a:lvl1pPr>
          </a:lstStyle>
          <a:p>
            <a:pPr lvl="0"/>
            <a:r>
              <a:rPr lang="fr-FR"/>
              <a:t>Modifier les styles du texte du masque</a:t>
            </a:r>
          </a:p>
        </p:txBody>
      </p:sp>
      <p:sp>
        <p:nvSpPr>
          <p:cNvPr id="13" name="Forme libre 12"/>
          <p:cNvSpPr/>
          <p:nvPr userDrawn="1"/>
        </p:nvSpPr>
        <p:spPr>
          <a:xfrm rot="20965702">
            <a:off x="-1529390" y="-2064027"/>
            <a:ext cx="3622651" cy="1966288"/>
          </a:xfrm>
          <a:custGeom>
            <a:avLst/>
            <a:gdLst>
              <a:gd name="connsiteX0" fmla="*/ 3592342 w 3622651"/>
              <a:gd name="connsiteY0" fmla="*/ 0 h 1966288"/>
              <a:gd name="connsiteX1" fmla="*/ 3612342 w 3622651"/>
              <a:gd name="connsiteY1" fmla="*/ 925701 h 1966288"/>
              <a:gd name="connsiteX2" fmla="*/ 3622651 w 3622651"/>
              <a:gd name="connsiteY2" fmla="*/ 925422 h 1966288"/>
              <a:gd name="connsiteX3" fmla="*/ 3622236 w 3622651"/>
              <a:gd name="connsiteY3" fmla="*/ 929022 h 1966288"/>
              <a:gd name="connsiteX4" fmla="*/ 3455743 w 3622651"/>
              <a:gd name="connsiteY4" fmla="*/ 1758207 h 1966288"/>
              <a:gd name="connsiteX5" fmla="*/ 3165650 w 3622651"/>
              <a:gd name="connsiteY5" fmla="*/ 1965980 h 1966288"/>
              <a:gd name="connsiteX6" fmla="*/ 1185510 w 3622651"/>
              <a:gd name="connsiteY6" fmla="*/ 1876019 h 1966288"/>
              <a:gd name="connsiteX7" fmla="*/ 1185510 w 3622651"/>
              <a:gd name="connsiteY7" fmla="*/ 1878670 h 1966288"/>
              <a:gd name="connsiteX8" fmla="*/ 1136704 w 3622651"/>
              <a:gd name="connsiteY8" fmla="*/ 1878670 h 1966288"/>
              <a:gd name="connsiteX9" fmla="*/ 33075 w 3622651"/>
              <a:gd name="connsiteY9" fmla="*/ 1823594 h 1966288"/>
              <a:gd name="connsiteX10" fmla="*/ 33075 w 3622651"/>
              <a:gd name="connsiteY10" fmla="*/ 1021245 h 1966288"/>
              <a:gd name="connsiteX11" fmla="*/ 20393 w 3622651"/>
              <a:gd name="connsiteY11" fmla="*/ 1021519 h 1966288"/>
              <a:gd name="connsiteX12" fmla="*/ 0 w 3622651"/>
              <a:gd name="connsiteY12" fmla="*/ 77614 h 19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2651" h="1966288">
                <a:moveTo>
                  <a:pt x="3592342" y="0"/>
                </a:moveTo>
                <a:lnTo>
                  <a:pt x="3612342" y="925701"/>
                </a:lnTo>
                <a:lnTo>
                  <a:pt x="3622651" y="925422"/>
                </a:lnTo>
                <a:lnTo>
                  <a:pt x="3622236" y="929022"/>
                </a:lnTo>
                <a:cubicBezTo>
                  <a:pt x="3575981" y="1298100"/>
                  <a:pt x="3507469" y="1580295"/>
                  <a:pt x="3455743" y="1758207"/>
                </a:cubicBezTo>
                <a:cubicBezTo>
                  <a:pt x="3418554" y="1886059"/>
                  <a:pt x="3298923" y="1972122"/>
                  <a:pt x="3165650" y="1965980"/>
                </a:cubicBezTo>
                <a:lnTo>
                  <a:pt x="1185510" y="1876019"/>
                </a:lnTo>
                <a:lnTo>
                  <a:pt x="1185510" y="1878670"/>
                </a:lnTo>
                <a:lnTo>
                  <a:pt x="1136704" y="1878670"/>
                </a:lnTo>
                <a:lnTo>
                  <a:pt x="33075" y="1823594"/>
                </a:lnTo>
                <a:lnTo>
                  <a:pt x="33075" y="1021245"/>
                </a:lnTo>
                <a:lnTo>
                  <a:pt x="20393" y="1021519"/>
                </a:lnTo>
                <a:lnTo>
                  <a:pt x="0" y="7761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sp>
        <p:nvSpPr>
          <p:cNvPr id="17" name="Espace réservé du texte 8"/>
          <p:cNvSpPr>
            <a:spLocks noGrp="1"/>
          </p:cNvSpPr>
          <p:nvPr>
            <p:ph type="body" sz="quarter" idx="13" hasCustomPrompt="1"/>
          </p:nvPr>
        </p:nvSpPr>
        <p:spPr>
          <a:xfrm>
            <a:off x="703281" y="5264150"/>
            <a:ext cx="4953000" cy="361950"/>
          </a:xfrm>
          <a:prstGeom prst="rect">
            <a:avLst/>
          </a:prstGeom>
        </p:spPr>
        <p:txBody>
          <a:bodyPr lIns="0" tIns="0" rIns="0" bIns="0">
            <a:noAutofit/>
          </a:bodyPr>
          <a:lstStyle>
            <a:lvl1pPr marL="0" indent="0" algn="l">
              <a:buNone/>
              <a:defRPr sz="1400">
                <a:solidFill>
                  <a:schemeClr val="bg1"/>
                </a:solidFill>
                <a:latin typeface="Segoe UI" panose="020B0502040204020203" pitchFamily="34" charset="0"/>
                <a:cs typeface="Segoe UI" panose="020B0502040204020203" pitchFamily="34" charset="0"/>
              </a:defRPr>
            </a:lvl1pPr>
            <a:lvl2pPr marL="457200" indent="0" algn="r">
              <a:buNone/>
              <a:defRPr sz="1600">
                <a:solidFill>
                  <a:schemeClr val="bg1"/>
                </a:solidFill>
                <a:latin typeface="Segoe UI Light" panose="020B0502040204020203" pitchFamily="34" charset="0"/>
                <a:cs typeface="Segoe UI Light" panose="020B0502040204020203" pitchFamily="34" charset="0"/>
              </a:defRPr>
            </a:lvl2pPr>
            <a:lvl3pPr marL="914400" indent="0" algn="r">
              <a:buNone/>
              <a:defRPr sz="1600">
                <a:solidFill>
                  <a:schemeClr val="bg1"/>
                </a:solidFill>
                <a:latin typeface="Segoe UI Light" panose="020B0502040204020203" pitchFamily="34" charset="0"/>
                <a:cs typeface="Segoe UI Light" panose="020B0502040204020203" pitchFamily="34" charset="0"/>
              </a:defRPr>
            </a:lvl3pPr>
            <a:lvl4pPr marL="1371600" indent="0" algn="r">
              <a:buNone/>
              <a:defRPr sz="1600">
                <a:solidFill>
                  <a:schemeClr val="bg1"/>
                </a:solidFill>
                <a:latin typeface="Segoe UI Light" panose="020B0502040204020203" pitchFamily="34" charset="0"/>
                <a:cs typeface="Segoe UI Light" panose="020B0502040204020203" pitchFamily="34" charset="0"/>
              </a:defRPr>
            </a:lvl4pPr>
            <a:lvl5pPr marL="1828800" indent="0" algn="r">
              <a:buNone/>
              <a:defRPr sz="1600">
                <a:solidFill>
                  <a:schemeClr val="bg1"/>
                </a:solidFill>
                <a:latin typeface="Segoe UI Light" panose="020B0502040204020203" pitchFamily="34" charset="0"/>
                <a:cs typeface="Segoe UI Light" panose="020B0502040204020203" pitchFamily="34" charset="0"/>
              </a:defRPr>
            </a:lvl5pPr>
          </a:lstStyle>
          <a:p>
            <a:pPr lvl="0"/>
            <a:r>
              <a:rPr lang="fr-FR" dirty="0"/>
              <a:t>Date</a:t>
            </a:r>
            <a:endParaRPr lang="fr-BE" dirty="0"/>
          </a:p>
        </p:txBody>
      </p:sp>
      <p:pic>
        <p:nvPicPr>
          <p:cNvPr id="20" name="Imag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170" y="243288"/>
            <a:ext cx="1619250" cy="413808"/>
          </a:xfrm>
          <a:prstGeom prst="rect">
            <a:avLst/>
          </a:prstGeom>
        </p:spPr>
      </p:pic>
    </p:spTree>
    <p:extLst>
      <p:ext uri="{BB962C8B-B14F-4D97-AF65-F5344CB8AC3E}">
        <p14:creationId xmlns:p14="http://schemas.microsoft.com/office/powerpoint/2010/main" val="318959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2.91667E-6 -1.11111E-6 L 0.02474 0.15394 " pathEditMode="relative" rAng="0" ptsTypes="AA">
                                      <p:cBhvr>
                                        <p:cTn id="6" dur="2000" fill="hold"/>
                                        <p:tgtEl>
                                          <p:spTgt spid="13"/>
                                        </p:tgtEl>
                                        <p:attrNameLst>
                                          <p:attrName>ppt_x</p:attrName>
                                          <p:attrName>ppt_y</p:attrName>
                                        </p:attrNameLst>
                                      </p:cBhvr>
                                      <p:rCtr x="1237" y="7708"/>
                                    </p:animMotion>
                                  </p:childTnLst>
                                </p:cTn>
                              </p:par>
                              <p:par>
                                <p:cTn id="7" presetID="8" presetClass="emph" presetSubtype="0" decel="41000" fill="hold" grpId="1" nodeType="withEffect">
                                  <p:stCondLst>
                                    <p:cond delay="0"/>
                                  </p:stCondLst>
                                  <p:childTnLst>
                                    <p:animRot by="720000">
                                      <p:cBhvr>
                                        <p:cTn id="8" dur="2000" fill="hold"/>
                                        <p:tgtEl>
                                          <p:spTgt spid="13"/>
                                        </p:tgtEl>
                                        <p:attrNameLst>
                                          <p:attrName>r</p:attrName>
                                        </p:attrNameLst>
                                      </p:cBhvr>
                                    </p:animRot>
                                  </p:childTnLst>
                                </p:cTn>
                              </p:par>
                              <p:par>
                                <p:cTn id="9" presetID="10" presetClass="entr" presetSubtype="0" fill="hold" nodeType="withEffect">
                                  <p:stCondLst>
                                    <p:cond delay="15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2000"/>
                                        <p:tgtEl>
                                          <p:spTgt spid="16"/>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par>
                                <p:cTn id="21" presetID="63" presetClass="path" presetSubtype="0" accel="50000" decel="50000" fill="hold" grpId="1" nodeType="withEffect">
                                  <p:stCondLst>
                                    <p:cond delay="0"/>
                                  </p:stCondLst>
                                  <p:childTnLst>
                                    <p:animMotion origin="layout" path="M -0.04688 7.40741E-7 L -0.00873 7.40741E-7 " pathEditMode="relative" rAng="0" ptsTypes="AA">
                                      <p:cBhvr>
                                        <p:cTn id="22" dur="1000" fill="hold"/>
                                        <p:tgtEl>
                                          <p:spTgt spid="16"/>
                                        </p:tgtEl>
                                        <p:attrNameLst>
                                          <p:attrName>ppt_x</p:attrName>
                                          <p:attrName>ppt_y</p:attrName>
                                        </p:attrNameLst>
                                      </p:cBhvr>
                                      <p:rCtr x="1901" y="0"/>
                                    </p:animMotion>
                                  </p:childTnLst>
                                </p:cTn>
                              </p:par>
                              <p:par>
                                <p:cTn id="23" presetID="63" presetClass="path" presetSubtype="0" accel="50000" decel="50000" fill="hold" grpId="1" nodeType="withEffect">
                                  <p:stCondLst>
                                    <p:cond delay="250"/>
                                  </p:stCondLst>
                                  <p:childTnLst>
                                    <p:animMotion origin="layout" path="M -0.04688 7.40741E-7 L -0.00873 7.40741E-7 " pathEditMode="relative" rAng="0" ptsTypes="AA">
                                      <p:cBhvr>
                                        <p:cTn id="24" dur="1000" fill="hold"/>
                                        <p:tgtEl>
                                          <p:spTgt spid="15"/>
                                        </p:tgtEl>
                                        <p:attrNameLst>
                                          <p:attrName>ppt_x</p:attrName>
                                          <p:attrName>ppt_y</p:attrName>
                                        </p:attrNameLst>
                                      </p:cBhvr>
                                      <p:rCtr x="1901" y="0"/>
                                    </p:animMotion>
                                  </p:childTnLst>
                                </p:cTn>
                              </p:par>
                              <p:par>
                                <p:cTn id="25" presetID="63" presetClass="path" presetSubtype="0" accel="50000" decel="50000" fill="hold" grpId="1" nodeType="withEffect">
                                  <p:stCondLst>
                                    <p:cond delay="500"/>
                                  </p:stCondLst>
                                  <p:childTnLst>
                                    <p:animMotion origin="layout" path="M -0.04688 -1.48148E-6 L -0.00873 -1.48148E-6 " pathEditMode="relative" rAng="0" ptsTypes="AA">
                                      <p:cBhvr>
                                        <p:cTn id="26" dur="1000" fill="hold"/>
                                        <p:tgtEl>
                                          <p:spTgt spid="17"/>
                                        </p:tgtEl>
                                        <p:attrNameLst>
                                          <p:attrName>ppt_x</p:attrName>
                                          <p:attrName>ppt_y</p:attrName>
                                        </p:attrNameLst>
                                      </p:cBhvr>
                                      <p:rCtr x="1901" y="0"/>
                                    </p:animMotion>
                                  </p:childTnLst>
                                </p:cTn>
                              </p:par>
                              <p:par>
                                <p:cTn id="27" presetID="10" presetClass="entr" presetSubtype="0" fill="hold" grpId="1" nodeType="withEffect" nodePh="1">
                                  <p:stCondLst>
                                    <p:cond delay="1000"/>
                                  </p:stCondLst>
                                  <p:endCondLst>
                                    <p:cond evt="begin" delay="0">
                                      <p:tn val="27"/>
                                    </p:cond>
                                  </p:end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50"/>
                                        <p:tgtEl>
                                          <p:spTgt spid="14"/>
                                        </p:tgtEl>
                                      </p:cBhvr>
                                    </p:animEffect>
                                  </p:childTnLst>
                                </p:cTn>
                              </p:par>
                              <p:par>
                                <p:cTn id="30" presetID="64" presetClass="path" presetSubtype="0" accel="50000" decel="50000" fill="hold" grpId="0" nodeType="withEffect" nodePh="1">
                                  <p:stCondLst>
                                    <p:cond delay="1000"/>
                                  </p:stCondLst>
                                  <p:endCondLst>
                                    <p:cond evt="begin" delay="0">
                                      <p:tn val="30"/>
                                    </p:cond>
                                  </p:endCondLst>
                                  <p:childTnLst>
                                    <p:animMotion origin="layout" path="M -0.26276 0.9125 L 2.5E-6 -2.96296E-6 " pathEditMode="relative" rAng="0" ptsTypes="AA">
                                      <p:cBhvr>
                                        <p:cTn id="31" dur="2000" fill="hold"/>
                                        <p:tgtEl>
                                          <p:spTgt spid="14"/>
                                        </p:tgtEl>
                                        <p:attrNameLst>
                                          <p:attrName>ppt_x</p:attrName>
                                          <p:attrName>ppt_y</p:attrName>
                                        </p:attrNameLst>
                                      </p:cBhvr>
                                      <p:rCtr x="13190" y="-45486"/>
                                    </p:animMotion>
                                  </p:childTnLst>
                                </p:cTn>
                              </p:par>
                              <p:par>
                                <p:cTn id="32" presetID="8" presetClass="emph" presetSubtype="0" decel="31000" fill="hold" grpId="2" nodeType="withEffect" nodePh="1">
                                  <p:stCondLst>
                                    <p:cond delay="1000"/>
                                  </p:stCondLst>
                                  <p:endCondLst>
                                    <p:cond evt="begin" delay="0">
                                      <p:tn val="32"/>
                                    </p:cond>
                                  </p:endCondLst>
                                  <p:childTnLst>
                                    <p:animRot by="900000">
                                      <p:cBhvr>
                                        <p:cTn id="33"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5" grpId="0">
        <p:tmplLst>
          <p:tmpl>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2000"/>
                        <p:tgtEl>
                          <p:spTgt spid="15"/>
                        </p:tgtEl>
                      </p:cBhvr>
                    </p:animEffect>
                  </p:childTnLst>
                </p:cTn>
              </p:par>
            </p:tnLst>
          </p:tmpl>
        </p:tmplLst>
      </p:bldP>
      <p:bldP spid="15" grpId="1">
        <p:tmplLst>
          <p:tmpl>
            <p:tnLst>
              <p:par>
                <p:cTn presetID="63" presetClass="path" presetSubtype="0" accel="50000" decel="50000" fill="hold" nodeType="withEffect">
                  <p:stCondLst>
                    <p:cond delay="250"/>
                  </p:stCondLst>
                  <p:childTnLst>
                    <p:animMotion origin="layout" path="M -0.04688 7.40741E-7 L -0.00873 7.40741E-7 " pathEditMode="relative" rAng="0" ptsTypes="AA">
                      <p:cBhvr>
                        <p:cTn dur="1000" fill="hold"/>
                        <p:tgtEl>
                          <p:spTgt spid="15"/>
                        </p:tgtEl>
                        <p:attrNameLst>
                          <p:attrName>ppt_x</p:attrName>
                          <p:attrName>ppt_y</p:attrName>
                        </p:attrNameLst>
                      </p:cBhvr>
                      <p:rCtr x="1901" y="0"/>
                    </p:animMotion>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2000"/>
                        <p:tgtEl>
                          <p:spTgt spid="16"/>
                        </p:tgtEl>
                      </p:cBhvr>
                    </p:animEffect>
                  </p:childTnLst>
                </p:cTn>
              </p:par>
            </p:tnLst>
          </p:tmpl>
        </p:tmplLst>
      </p:bldP>
      <p:bldP spid="16" grpId="1">
        <p:tmplLst>
          <p:tmpl>
            <p:tnLst>
              <p:par>
                <p:cTn presetID="63" presetClass="path" presetSubtype="0" accel="50000" decel="50000" fill="hold" nodeType="withEffect">
                  <p:stCondLst>
                    <p:cond delay="0"/>
                  </p:stCondLst>
                  <p:childTnLst>
                    <p:animMotion origin="layout" path="M -0.04688 7.40741E-7 L -0.00873 7.40741E-7 " pathEditMode="relative" rAng="0" ptsTypes="AA">
                      <p:cBhvr>
                        <p:cTn dur="1000" fill="hold"/>
                        <p:tgtEl>
                          <p:spTgt spid="16"/>
                        </p:tgtEl>
                        <p:attrNameLst>
                          <p:attrName>ppt_x</p:attrName>
                          <p:attrName>ppt_y</p:attrName>
                        </p:attrNameLst>
                      </p:cBhvr>
                      <p:rCtr x="1901" y="0"/>
                    </p:animMotion>
                  </p:childTnLst>
                </p:cTn>
              </p:par>
            </p:tnLst>
          </p:tmpl>
        </p:tmplLst>
      </p:bldP>
      <p:bldP spid="13" grpId="0" animBg="1"/>
      <p:bldP spid="13" grpId="1" animBg="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2000"/>
                        <p:tgtEl>
                          <p:spTgt spid="17"/>
                        </p:tgtEl>
                      </p:cBhvr>
                    </p:animEffect>
                  </p:childTnLst>
                </p:cTn>
              </p:par>
            </p:tnLst>
          </p:tmpl>
        </p:tmplLst>
      </p:bldP>
      <p:bldP spid="17" grpId="1">
        <p:tmplLst>
          <p:tmpl>
            <p:tnLst>
              <p:par>
                <p:cTn presetID="63" presetClass="path" presetSubtype="0" accel="50000" decel="50000" fill="hold" nodeType="withEffect">
                  <p:stCondLst>
                    <p:cond delay="500"/>
                  </p:stCondLst>
                  <p:childTnLst>
                    <p:animMotion origin="layout" path="M -0.04688 -1.48148E-6 L -0.00873 -1.48148E-6 " pathEditMode="relative" rAng="0" ptsTypes="AA">
                      <p:cBhvr>
                        <p:cTn dur="1000" fill="hold"/>
                        <p:tgtEl>
                          <p:spTgt spid="17"/>
                        </p:tgtEl>
                        <p:attrNameLst>
                          <p:attrName>ppt_x</p:attrName>
                          <p:attrName>ppt_y</p:attrName>
                        </p:attrNameLst>
                      </p:cBhvr>
                      <p:rCtr x="1901" y="0"/>
                    </p:animMotion>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Titre-texte-img droite">
    <p:spTree>
      <p:nvGrpSpPr>
        <p:cNvPr id="1" name=""/>
        <p:cNvGrpSpPr/>
        <p:nvPr/>
      </p:nvGrpSpPr>
      <p:grpSpPr>
        <a:xfrm>
          <a:off x="0" y="0"/>
          <a:ext cx="0" cy="0"/>
          <a:chOff x="0" y="0"/>
          <a:chExt cx="0" cy="0"/>
        </a:xfrm>
      </p:grpSpPr>
      <p:sp>
        <p:nvSpPr>
          <p:cNvPr id="13" name="Forme libre 12">
            <a:extLst>
              <a:ext uri="{FF2B5EF4-FFF2-40B4-BE49-F238E27FC236}">
                <a16:creationId xmlns:a16="http://schemas.microsoft.com/office/drawing/2014/main" id="{5D1EA9D8-7A10-CC4D-BE05-CEAFDAB35D07}"/>
              </a:ext>
            </a:extLst>
          </p:cNvPr>
          <p:cNvSpPr/>
          <p:nvPr userDrawn="1"/>
        </p:nvSpPr>
        <p:spPr>
          <a:xfrm rot="3153023">
            <a:off x="146113" y="4696730"/>
            <a:ext cx="5095127" cy="6443680"/>
          </a:xfrm>
          <a:custGeom>
            <a:avLst/>
            <a:gdLst>
              <a:gd name="connsiteX0" fmla="*/ 41015 w 5095127"/>
              <a:gd name="connsiteY0" fmla="*/ 4202054 h 6443680"/>
              <a:gd name="connsiteX1" fmla="*/ 82958 w 5095127"/>
              <a:gd name="connsiteY1" fmla="*/ 4128020 h 6443680"/>
              <a:gd name="connsiteX2" fmla="*/ 2799579 w 5095127"/>
              <a:gd name="connsiteY2" fmla="*/ 200454 h 6443680"/>
              <a:gd name="connsiteX3" fmla="*/ 3468180 w 5095127"/>
              <a:gd name="connsiteY3" fmla="*/ 99594 h 6443680"/>
              <a:gd name="connsiteX4" fmla="*/ 4979733 w 5095127"/>
              <a:gd name="connsiteY4" fmla="*/ 1125219 h 6443680"/>
              <a:gd name="connsiteX5" fmla="*/ 5095127 w 5095127"/>
              <a:gd name="connsiteY5" fmla="*/ 1189432 h 6443680"/>
              <a:gd name="connsiteX6" fmla="*/ 2598243 w 5095127"/>
              <a:gd name="connsiteY6" fmla="*/ 6443680 h 6443680"/>
              <a:gd name="connsiteX7" fmla="*/ 2560695 w 5095127"/>
              <a:gd name="connsiteY7" fmla="*/ 6424002 h 6443680"/>
              <a:gd name="connsiteX8" fmla="*/ 148526 w 5095127"/>
              <a:gd name="connsiteY8" fmla="*/ 4732189 h 6443680"/>
              <a:gd name="connsiteX9" fmla="*/ 41015 w 5095127"/>
              <a:gd name="connsiteY9" fmla="*/ 4202054 h 644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5127" h="6443680">
                <a:moveTo>
                  <a:pt x="41015" y="4202054"/>
                </a:moveTo>
                <a:cubicBezTo>
                  <a:pt x="52534" y="4176535"/>
                  <a:pt x="66504" y="4151746"/>
                  <a:pt x="82958" y="4128020"/>
                </a:cubicBezTo>
                <a:lnTo>
                  <a:pt x="2799579" y="200454"/>
                </a:lnTo>
                <a:cubicBezTo>
                  <a:pt x="2952079" y="-19650"/>
                  <a:pt x="3258062" y="-66353"/>
                  <a:pt x="3468180" y="99594"/>
                </a:cubicBezTo>
                <a:cubicBezTo>
                  <a:pt x="3796396" y="359321"/>
                  <a:pt x="4321455" y="744811"/>
                  <a:pt x="4979733" y="1125219"/>
                </a:cubicBezTo>
                <a:lnTo>
                  <a:pt x="5095127" y="1189432"/>
                </a:lnTo>
                <a:lnTo>
                  <a:pt x="2598243" y="6443680"/>
                </a:lnTo>
                <a:lnTo>
                  <a:pt x="2560695" y="6424002"/>
                </a:lnTo>
                <a:cubicBezTo>
                  <a:pt x="1363302" y="5779285"/>
                  <a:pt x="549264" y="5102151"/>
                  <a:pt x="148526" y="4732189"/>
                </a:cubicBezTo>
                <a:cubicBezTo>
                  <a:pt x="-117" y="4595247"/>
                  <a:pt x="-39616" y="4380702"/>
                  <a:pt x="41015" y="4202054"/>
                </a:cubicBezTo>
                <a:close/>
              </a:path>
            </a:pathLst>
          </a:custGeom>
          <a:noFill/>
          <a:ln w="101600" cap="flat">
            <a:solidFill>
              <a:srgbClr val="0069B8"/>
            </a:solidFill>
            <a:prstDash val="solid"/>
            <a:miter/>
          </a:ln>
        </p:spPr>
        <p:txBody>
          <a:bodyPr wrap="square" rtlCol="0" anchor="ctr">
            <a:noAutofit/>
          </a:bodyPr>
          <a:lstStyle/>
          <a:p>
            <a:endParaRPr lang="fr-FR"/>
          </a:p>
        </p:txBody>
      </p:sp>
      <p:sp>
        <p:nvSpPr>
          <p:cNvPr id="15" name="Titre 1">
            <a:extLst>
              <a:ext uri="{FF2B5EF4-FFF2-40B4-BE49-F238E27FC236}">
                <a16:creationId xmlns:a16="http://schemas.microsoft.com/office/drawing/2014/main" id="{B58771CB-608F-144C-9F65-9270B65AA13D}"/>
              </a:ext>
            </a:extLst>
          </p:cNvPr>
          <p:cNvSpPr>
            <a:spLocks noGrp="1"/>
          </p:cNvSpPr>
          <p:nvPr>
            <p:ph type="title"/>
          </p:nvPr>
        </p:nvSpPr>
        <p:spPr>
          <a:xfrm>
            <a:off x="696947" y="1486352"/>
            <a:ext cx="6127750" cy="1325563"/>
          </a:xfrm>
          <a:prstGeom prst="rect">
            <a:avLst/>
          </a:prstGeom>
        </p:spPr>
        <p:txBody>
          <a:bodyPr lIns="0" tIns="0" rIns="0" bIns="0" anchor="b">
            <a:noAutofit/>
          </a:bodyPr>
          <a:lstStyle>
            <a:lvl1pPr>
              <a:defRPr sz="4000" b="1" i="0">
                <a:solidFill>
                  <a:srgbClr val="0069B8"/>
                </a:solidFill>
                <a:latin typeface="Segoe UI" panose="020B0502040204020203" pitchFamily="34" charset="0"/>
                <a:cs typeface="Segoe UI" panose="020B0502040204020203" pitchFamily="34" charset="0"/>
              </a:defRPr>
            </a:lvl1pPr>
          </a:lstStyle>
          <a:p>
            <a:r>
              <a:rPr lang="fr-FR"/>
              <a:t>Modifiez le style du titre</a:t>
            </a:r>
            <a:endParaRPr lang="fr-FR" dirty="0"/>
          </a:p>
        </p:txBody>
      </p:sp>
      <p:sp>
        <p:nvSpPr>
          <p:cNvPr id="12" name="Espace réservé du contenu 2">
            <a:extLst>
              <a:ext uri="{FF2B5EF4-FFF2-40B4-BE49-F238E27FC236}">
                <a16:creationId xmlns:a16="http://schemas.microsoft.com/office/drawing/2014/main" id="{3E3D732D-7E05-6A4A-B607-7D3CA3C25511}"/>
              </a:ext>
            </a:extLst>
          </p:cNvPr>
          <p:cNvSpPr>
            <a:spLocks noGrp="1"/>
          </p:cNvSpPr>
          <p:nvPr>
            <p:ph idx="1"/>
          </p:nvPr>
        </p:nvSpPr>
        <p:spPr>
          <a:xfrm>
            <a:off x="696947" y="2909888"/>
            <a:ext cx="6127750" cy="3225441"/>
          </a:xfrm>
          <a:prstGeom prst="rect">
            <a:avLst/>
          </a:prstGeom>
        </p:spPr>
        <p:txBody>
          <a:bodyPr lIns="0" tIns="0" rIns="0" bIns="0">
            <a:noAutofit/>
          </a:bodyPr>
          <a:lstStyle>
            <a:lvl1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1pPr>
            <a:lvl2pPr>
              <a:spcAft>
                <a:spcPts val="600"/>
              </a:spcAft>
              <a:buClr>
                <a:schemeClr val="tx2"/>
              </a:buClr>
              <a:defRPr sz="1400">
                <a:solidFill>
                  <a:srgbClr val="58585A"/>
                </a:solidFill>
                <a:latin typeface="Segoe UI Light" panose="020B0502040204020203" pitchFamily="34" charset="0"/>
                <a:cs typeface="Segoe UI Light" panose="020B0502040204020203" pitchFamily="34" charset="0"/>
              </a:defRPr>
            </a:lvl2pPr>
            <a:lvl3pPr>
              <a:spcAft>
                <a:spcPts val="600"/>
              </a:spcAft>
              <a:buClr>
                <a:schemeClr val="tx2"/>
              </a:buClr>
              <a:defRPr sz="1400">
                <a:solidFill>
                  <a:srgbClr val="58585A"/>
                </a:solidFill>
                <a:latin typeface="Segoe UI Light" panose="020B0502040204020203" pitchFamily="34" charset="0"/>
                <a:cs typeface="Segoe UI Light" panose="020B0502040204020203" pitchFamily="34" charset="0"/>
              </a:defRPr>
            </a:lvl3pPr>
            <a:lvl4pPr>
              <a:spcAft>
                <a:spcPts val="600"/>
              </a:spcAft>
              <a:buClr>
                <a:schemeClr val="tx2"/>
              </a:buClr>
              <a:defRPr sz="1400">
                <a:solidFill>
                  <a:srgbClr val="58585A"/>
                </a:solidFill>
                <a:latin typeface="Segoe UI Light" panose="020B0502040204020203" pitchFamily="34" charset="0"/>
                <a:cs typeface="Segoe UI Light" panose="020B0502040204020203" pitchFamily="34" charset="0"/>
              </a:defRPr>
            </a:lvl4pPr>
            <a:lvl5pPr>
              <a:spcAft>
                <a:spcPts val="600"/>
              </a:spcAft>
              <a:buClr>
                <a:schemeClr val="tx2"/>
              </a:buClr>
              <a:defRPr sz="1400">
                <a:solidFill>
                  <a:srgbClr val="58585A"/>
                </a:solidFill>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pour une image  2"/>
          <p:cNvSpPr>
            <a:spLocks noGrp="1"/>
          </p:cNvSpPr>
          <p:nvPr>
            <p:ph type="pic" sz="quarter" idx="13"/>
          </p:nvPr>
        </p:nvSpPr>
        <p:spPr>
          <a:xfrm>
            <a:off x="7521574" y="1485900"/>
            <a:ext cx="3923665" cy="4649788"/>
          </a:xfrm>
          <a:prstGeom prst="rect">
            <a:avLst/>
          </a:prstGeom>
        </p:spPr>
        <p:txBody>
          <a:bodyPr/>
          <a:lstStyle/>
          <a:p>
            <a:r>
              <a:rPr lang="fr-FR"/>
              <a:t>Cliquez sur l'icône pour ajouter une image</a:t>
            </a:r>
            <a:endParaRPr lang="fr-BE"/>
          </a:p>
        </p:txBody>
      </p:sp>
      <p:sp>
        <p:nvSpPr>
          <p:cNvPr id="18"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4"/>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19" name="Imag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20" name="Connecteur droit 19"/>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pic>
        <p:nvPicPr>
          <p:cNvPr id="14" name="Image 13">
            <a:extLst>
              <a:ext uri="{FF2B5EF4-FFF2-40B4-BE49-F238E27FC236}">
                <a16:creationId xmlns:a16="http://schemas.microsoft.com/office/drawing/2014/main" id="{49C1B4CF-0560-BF46-9826-65DCD3DE79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92325" y="243288"/>
            <a:ext cx="1619250" cy="413808"/>
          </a:xfrm>
          <a:prstGeom prst="rect">
            <a:avLst/>
          </a:prstGeom>
        </p:spPr>
      </p:pic>
    </p:spTree>
    <p:extLst>
      <p:ext uri="{BB962C8B-B14F-4D97-AF65-F5344CB8AC3E}">
        <p14:creationId xmlns:p14="http://schemas.microsoft.com/office/powerpoint/2010/main" val="15923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64" presetClass="path" presetSubtype="0" accel="50000" decel="50000" fill="hold" grpId="0" nodeType="withEffect">
                                  <p:stCondLst>
                                    <p:cond delay="0"/>
                                  </p:stCondLst>
                                  <p:childTnLst>
                                    <p:animMotion origin="layout" path="M 0.003 0.14468 L -2.5E-6 -1.48148E-6 " pathEditMode="relative" rAng="0" ptsTypes="AA">
                                      <p:cBhvr>
                                        <p:cTn id="12" dur="2000" fill="hold"/>
                                        <p:tgtEl>
                                          <p:spTgt spid="13"/>
                                        </p:tgtEl>
                                        <p:attrNameLst>
                                          <p:attrName>ppt_x</p:attrName>
                                          <p:attrName>ppt_y</p:attrName>
                                        </p:attrNameLst>
                                      </p:cBhvr>
                                      <p:rCtr x="-156" y="-7245"/>
                                    </p:animMotion>
                                  </p:childTnLst>
                                </p:cTn>
                              </p:par>
                              <p:par>
                                <p:cTn id="13" presetID="8" presetClass="emph" presetSubtype="0" decel="48000" fill="hold" grpId="2" nodeType="withEffect">
                                  <p:stCondLst>
                                    <p:cond delay="0"/>
                                  </p:stCondLst>
                                  <p:childTnLst>
                                    <p:animRot by="600000">
                                      <p:cBhvr>
                                        <p:cTn id="14"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3"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apositive Titre-sous-titre-texte-laptop gauche (video)">
    <p:spTree>
      <p:nvGrpSpPr>
        <p:cNvPr id="1" name=""/>
        <p:cNvGrpSpPr/>
        <p:nvPr/>
      </p:nvGrpSpPr>
      <p:grpSpPr>
        <a:xfrm>
          <a:off x="0" y="0"/>
          <a:ext cx="0" cy="0"/>
          <a:chOff x="0" y="0"/>
          <a:chExt cx="0" cy="0"/>
        </a:xfrm>
      </p:grpSpPr>
      <p:sp>
        <p:nvSpPr>
          <p:cNvPr id="29" name="Titre 1">
            <a:extLst>
              <a:ext uri="{FF2B5EF4-FFF2-40B4-BE49-F238E27FC236}">
                <a16:creationId xmlns:a16="http://schemas.microsoft.com/office/drawing/2014/main" id="{B58771CB-608F-144C-9F65-9270B65AA13D}"/>
              </a:ext>
            </a:extLst>
          </p:cNvPr>
          <p:cNvSpPr>
            <a:spLocks noGrp="1"/>
          </p:cNvSpPr>
          <p:nvPr userDrawn="1">
            <p:ph type="title"/>
          </p:nvPr>
        </p:nvSpPr>
        <p:spPr>
          <a:xfrm>
            <a:off x="696947" y="332255"/>
            <a:ext cx="9303449" cy="714780"/>
          </a:xfrm>
          <a:prstGeom prst="rect">
            <a:avLst/>
          </a:prstGeom>
        </p:spPr>
        <p:txBody>
          <a:bodyPr wrap="square" lIns="0" tIns="0" rIns="0" bIns="0" anchor="b">
            <a:noAutofit/>
          </a:bodyPr>
          <a:lstStyle>
            <a:lvl1pPr>
              <a:defRPr sz="4000" b="1">
                <a:solidFill>
                  <a:srgbClr val="0066B3"/>
                </a:solidFill>
                <a:latin typeface="Segoe UI" panose="020B0502040204020203" pitchFamily="34" charset="0"/>
                <a:cs typeface="Segoe UI" panose="020B0502040204020203" pitchFamily="34" charset="0"/>
              </a:defRPr>
            </a:lvl1pPr>
          </a:lstStyle>
          <a:p>
            <a:r>
              <a:rPr lang="fr-FR"/>
              <a:t>Modifiez le style du titre</a:t>
            </a:r>
            <a:endParaRPr lang="fr-FR" dirty="0"/>
          </a:p>
        </p:txBody>
      </p:sp>
      <p:sp>
        <p:nvSpPr>
          <p:cNvPr id="30" name="Forme libre 29"/>
          <p:cNvSpPr/>
          <p:nvPr userDrawn="1"/>
        </p:nvSpPr>
        <p:spPr>
          <a:xfrm>
            <a:off x="9721355" y="0"/>
            <a:ext cx="2470645" cy="1028612"/>
          </a:xfrm>
          <a:custGeom>
            <a:avLst/>
            <a:gdLst>
              <a:gd name="connsiteX0" fmla="*/ 0 w 2470645"/>
              <a:gd name="connsiteY0" fmla="*/ 0 h 1028612"/>
              <a:gd name="connsiteX1" fmla="*/ 2470645 w 2470645"/>
              <a:gd name="connsiteY1" fmla="*/ 0 h 1028612"/>
              <a:gd name="connsiteX2" fmla="*/ 2470645 w 2470645"/>
              <a:gd name="connsiteY2" fmla="*/ 883801 h 1028612"/>
              <a:gd name="connsiteX3" fmla="*/ 484935 w 2470645"/>
              <a:gd name="connsiteY3" fmla="*/ 1027837 h 1028612"/>
              <a:gd name="connsiteX4" fmla="*/ 189337 w 2470645"/>
              <a:gd name="connsiteY4" fmla="*/ 827973 h 1028612"/>
              <a:gd name="connsiteX5" fmla="*/ 512 w 2470645"/>
              <a:gd name="connsiteY5" fmla="*/ 3587 h 10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45" h="1028612">
                <a:moveTo>
                  <a:pt x="0" y="0"/>
                </a:moveTo>
                <a:lnTo>
                  <a:pt x="2470645" y="0"/>
                </a:lnTo>
                <a:lnTo>
                  <a:pt x="2470645" y="883801"/>
                </a:lnTo>
                <a:lnTo>
                  <a:pt x="484935" y="1027837"/>
                </a:lnTo>
                <a:cubicBezTo>
                  <a:pt x="351877" y="1037575"/>
                  <a:pt x="229965" y="954775"/>
                  <a:pt x="189337" y="827973"/>
                </a:cubicBezTo>
                <a:cubicBezTo>
                  <a:pt x="132825" y="651523"/>
                  <a:pt x="56717" y="371281"/>
                  <a:pt x="512" y="3587"/>
                </a:cubicBezTo>
                <a:close/>
              </a:path>
            </a:pathLst>
          </a:cu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Espace réservé du texte 8"/>
          <p:cNvSpPr>
            <a:spLocks noGrp="1"/>
          </p:cNvSpPr>
          <p:nvPr userDrawn="1">
            <p:ph type="body" sz="quarter" idx="13" hasCustomPrompt="1"/>
          </p:nvPr>
        </p:nvSpPr>
        <p:spPr>
          <a:xfrm>
            <a:off x="698309" y="1122538"/>
            <a:ext cx="10515600" cy="396000"/>
          </a:xfrm>
          <a:prstGeom prst="rect">
            <a:avLst/>
          </a:prstGeom>
        </p:spPr>
        <p:txBody>
          <a:bodyPr lIns="0" tIns="0" rIns="0" bIns="0" anchor="b">
            <a:noAutofit/>
          </a:bodyPr>
          <a:lstStyle>
            <a:lvl1pPr marL="0" indent="0">
              <a:buNone/>
              <a:defRPr sz="3200">
                <a:solidFill>
                  <a:srgbClr val="58585A"/>
                </a:solidFill>
                <a:latin typeface="Segoe UI Light" panose="020B0502040204020203" pitchFamily="34" charset="0"/>
                <a:cs typeface="Segoe UI Light" panose="020B0502040204020203" pitchFamily="34" charset="0"/>
              </a:defRPr>
            </a:lvl1pPr>
          </a:lstStyle>
          <a:p>
            <a:pPr lvl="0"/>
            <a:r>
              <a:rPr lang="fr-FR" dirty="0"/>
              <a:t>Modifiez le style du sous-titre</a:t>
            </a:r>
            <a:endParaRPr lang="fr-BE" dirty="0"/>
          </a:p>
        </p:txBody>
      </p:sp>
      <p:pic>
        <p:nvPicPr>
          <p:cNvPr id="32" name="Image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3007" y="238525"/>
            <a:ext cx="1637886" cy="418571"/>
          </a:xfrm>
          <a:prstGeom prst="rect">
            <a:avLst/>
          </a:prstGeom>
        </p:spPr>
      </p:pic>
      <p:sp>
        <p:nvSpPr>
          <p:cNvPr id="26"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4"/>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27" name="Imag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28" name="Connecteur droit 27"/>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Espace réservé du texte 3"/>
          <p:cNvSpPr>
            <a:spLocks noGrp="1"/>
          </p:cNvSpPr>
          <p:nvPr>
            <p:ph type="body" sz="quarter" idx="10" hasCustomPrompt="1"/>
          </p:nvPr>
        </p:nvSpPr>
        <p:spPr>
          <a:xfrm>
            <a:off x="698309" y="6524186"/>
            <a:ext cx="4549775" cy="191243"/>
          </a:xfrm>
          <a:prstGeom prst="rect">
            <a:avLst/>
          </a:prstGeom>
        </p:spPr>
        <p:txBody>
          <a:bodyPr vert="horz" lIns="0" tIns="0" rIns="0" bIns="0" rtlCol="0" anchor="ctr"/>
          <a:lstStyle>
            <a:lvl1pPr>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Note de bas de page</a:t>
            </a:r>
            <a:endParaRPr lang="fr-BE" dirty="0"/>
          </a:p>
        </p:txBody>
      </p:sp>
      <p:sp>
        <p:nvSpPr>
          <p:cNvPr id="40"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sp>
        <p:nvSpPr>
          <p:cNvPr id="5" name="Espace réservé pour une image  4"/>
          <p:cNvSpPr>
            <a:spLocks noGrp="1"/>
          </p:cNvSpPr>
          <p:nvPr>
            <p:ph type="pic" sz="quarter" idx="14"/>
          </p:nvPr>
        </p:nvSpPr>
        <p:spPr>
          <a:xfrm>
            <a:off x="696913" y="1612900"/>
            <a:ext cx="10516996" cy="4800600"/>
          </a:xfrm>
          <a:prstGeom prst="rect">
            <a:avLst/>
          </a:prstGeom>
        </p:spPr>
        <p:txBody>
          <a:bodyPr/>
          <a:lstStyle/>
          <a:p>
            <a:r>
              <a:rPr lang="fr-FR"/>
              <a:t>Cliquez sur l'icône pour ajouter une image</a:t>
            </a:r>
            <a:endParaRPr lang="fr-BE"/>
          </a:p>
        </p:txBody>
      </p:sp>
    </p:spTree>
    <p:extLst>
      <p:ext uri="{BB962C8B-B14F-4D97-AF65-F5344CB8AC3E}">
        <p14:creationId xmlns:p14="http://schemas.microsoft.com/office/powerpoint/2010/main" val="239389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Diapositive image full">
    <p:spTree>
      <p:nvGrpSpPr>
        <p:cNvPr id="1" name=""/>
        <p:cNvGrpSpPr/>
        <p:nvPr/>
      </p:nvGrpSpPr>
      <p:grpSpPr>
        <a:xfrm>
          <a:off x="0" y="0"/>
          <a:ext cx="0" cy="0"/>
          <a:chOff x="0" y="0"/>
          <a:chExt cx="0" cy="0"/>
        </a:xfrm>
      </p:grpSpPr>
      <p:sp>
        <p:nvSpPr>
          <p:cNvPr id="14" name="Espace réservé pour une image  13"/>
          <p:cNvSpPr>
            <a:spLocks noGrp="1"/>
          </p:cNvSpPr>
          <p:nvPr>
            <p:ph type="pic" sz="quarter" idx="14"/>
          </p:nvPr>
        </p:nvSpPr>
        <p:spPr>
          <a:xfrm>
            <a:off x="0" y="-12700"/>
            <a:ext cx="12192000" cy="6870700"/>
          </a:xfrm>
          <a:custGeom>
            <a:avLst/>
            <a:gdLst>
              <a:gd name="connsiteX0" fmla="*/ 0 w 12192000"/>
              <a:gd name="connsiteY0" fmla="*/ 0 h 6972300"/>
              <a:gd name="connsiteX1" fmla="*/ 12192000 w 12192000"/>
              <a:gd name="connsiteY1" fmla="*/ 0 h 6972300"/>
              <a:gd name="connsiteX2" fmla="*/ 12192000 w 12192000"/>
              <a:gd name="connsiteY2" fmla="*/ 12700 h 6972300"/>
              <a:gd name="connsiteX3" fmla="*/ 9721355 w 12192000"/>
              <a:gd name="connsiteY3" fmla="*/ 12700 h 6972300"/>
              <a:gd name="connsiteX4" fmla="*/ 9721867 w 12192000"/>
              <a:gd name="connsiteY4" fmla="*/ 16287 h 6972300"/>
              <a:gd name="connsiteX5" fmla="*/ 9910692 w 12192000"/>
              <a:gd name="connsiteY5" fmla="*/ 840673 h 6972300"/>
              <a:gd name="connsiteX6" fmla="*/ 10206290 w 12192000"/>
              <a:gd name="connsiteY6" fmla="*/ 1040537 h 6972300"/>
              <a:gd name="connsiteX7" fmla="*/ 12192000 w 12192000"/>
              <a:gd name="connsiteY7" fmla="*/ 896501 h 6972300"/>
              <a:gd name="connsiteX8" fmla="*/ 12192000 w 12192000"/>
              <a:gd name="connsiteY8" fmla="*/ 6972300 h 6972300"/>
              <a:gd name="connsiteX9" fmla="*/ 0 w 12192000"/>
              <a:gd name="connsiteY9" fmla="*/ 6972300 h 697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972300">
                <a:moveTo>
                  <a:pt x="0" y="0"/>
                </a:moveTo>
                <a:lnTo>
                  <a:pt x="12192000" y="0"/>
                </a:lnTo>
                <a:lnTo>
                  <a:pt x="12192000" y="12700"/>
                </a:lnTo>
                <a:lnTo>
                  <a:pt x="9721355" y="12700"/>
                </a:lnTo>
                <a:lnTo>
                  <a:pt x="9721867" y="16287"/>
                </a:lnTo>
                <a:cubicBezTo>
                  <a:pt x="9778072" y="383981"/>
                  <a:pt x="9854180" y="664223"/>
                  <a:pt x="9910692" y="840673"/>
                </a:cubicBezTo>
                <a:cubicBezTo>
                  <a:pt x="9951320" y="967475"/>
                  <a:pt x="10073232" y="1050275"/>
                  <a:pt x="10206290" y="1040537"/>
                </a:cubicBezTo>
                <a:lnTo>
                  <a:pt x="12192000" y="896501"/>
                </a:lnTo>
                <a:lnTo>
                  <a:pt x="12192000" y="6972300"/>
                </a:lnTo>
                <a:lnTo>
                  <a:pt x="0" y="6972300"/>
                </a:lnTo>
                <a:close/>
              </a:path>
            </a:pathLst>
          </a:custGeom>
        </p:spPr>
        <p:txBody>
          <a:bodyPr wrap="square">
            <a:noAutofit/>
          </a:bodyPr>
          <a:lstStyle/>
          <a:p>
            <a:r>
              <a:rPr lang="fr-FR"/>
              <a:t>Cliquez sur l'icône pour ajouter une image</a:t>
            </a:r>
            <a:endParaRPr lang="fr-BE"/>
          </a:p>
        </p:txBody>
      </p:sp>
      <p:pic>
        <p:nvPicPr>
          <p:cNvPr id="32" name="Image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3007" y="238525"/>
            <a:ext cx="1637886" cy="418571"/>
          </a:xfrm>
          <a:prstGeom prst="rect">
            <a:avLst/>
          </a:prstGeom>
        </p:spPr>
      </p:pic>
      <p:pic>
        <p:nvPicPr>
          <p:cNvPr id="15" name="Image 14">
            <a:extLst>
              <a:ext uri="{FF2B5EF4-FFF2-40B4-BE49-F238E27FC236}">
                <a16:creationId xmlns:a16="http://schemas.microsoft.com/office/drawing/2014/main" id="{04837C63-72DD-C248-A287-16DA76CE9E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3007" y="243288"/>
            <a:ext cx="1619250" cy="413808"/>
          </a:xfrm>
          <a:prstGeom prst="rect">
            <a:avLst/>
          </a:prstGeom>
        </p:spPr>
      </p:pic>
    </p:spTree>
    <p:extLst>
      <p:ext uri="{BB962C8B-B14F-4D97-AF65-F5344CB8AC3E}">
        <p14:creationId xmlns:p14="http://schemas.microsoft.com/office/powerpoint/2010/main" val="236701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Diapositive vidéo full">
    <p:spTree>
      <p:nvGrpSpPr>
        <p:cNvPr id="1" name=""/>
        <p:cNvGrpSpPr/>
        <p:nvPr/>
      </p:nvGrpSpPr>
      <p:grpSpPr>
        <a:xfrm>
          <a:off x="0" y="0"/>
          <a:ext cx="0" cy="0"/>
          <a:chOff x="0" y="0"/>
          <a:chExt cx="0" cy="0"/>
        </a:xfrm>
      </p:grpSpPr>
      <p:pic>
        <p:nvPicPr>
          <p:cNvPr id="32" name="Image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3007" y="238525"/>
            <a:ext cx="1637886" cy="418571"/>
          </a:xfrm>
          <a:prstGeom prst="rect">
            <a:avLst/>
          </a:prstGeom>
        </p:spPr>
      </p:pic>
      <p:pic>
        <p:nvPicPr>
          <p:cNvPr id="15" name="Image 14">
            <a:extLst>
              <a:ext uri="{FF2B5EF4-FFF2-40B4-BE49-F238E27FC236}">
                <a16:creationId xmlns:a16="http://schemas.microsoft.com/office/drawing/2014/main" id="{04837C63-72DD-C248-A287-16DA76CE9E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3007" y="243288"/>
            <a:ext cx="1619250" cy="413808"/>
          </a:xfrm>
          <a:prstGeom prst="rect">
            <a:avLst/>
          </a:prstGeom>
        </p:spPr>
      </p:pic>
      <p:sp>
        <p:nvSpPr>
          <p:cNvPr id="8" name="Espace réservé de l'élément multimédia 7"/>
          <p:cNvSpPr>
            <a:spLocks noGrp="1"/>
          </p:cNvSpPr>
          <p:nvPr>
            <p:ph type="media" sz="quarter" idx="10"/>
          </p:nvPr>
        </p:nvSpPr>
        <p:spPr>
          <a:xfrm>
            <a:off x="0" y="0"/>
            <a:ext cx="12192000" cy="6858000"/>
          </a:xfrm>
          <a:custGeom>
            <a:avLst/>
            <a:gdLst>
              <a:gd name="connsiteX0" fmla="*/ 0 w 12192000"/>
              <a:gd name="connsiteY0" fmla="*/ 0 h 6858000"/>
              <a:gd name="connsiteX1" fmla="*/ 9721355 w 12192000"/>
              <a:gd name="connsiteY1" fmla="*/ 0 h 6858000"/>
              <a:gd name="connsiteX2" fmla="*/ 9721867 w 12192000"/>
              <a:gd name="connsiteY2" fmla="*/ 3587 h 6858000"/>
              <a:gd name="connsiteX3" fmla="*/ 9910692 w 12192000"/>
              <a:gd name="connsiteY3" fmla="*/ 827973 h 6858000"/>
              <a:gd name="connsiteX4" fmla="*/ 10206290 w 12192000"/>
              <a:gd name="connsiteY4" fmla="*/ 1027837 h 6858000"/>
              <a:gd name="connsiteX5" fmla="*/ 12192000 w 12192000"/>
              <a:gd name="connsiteY5" fmla="*/ 883801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9721355" y="0"/>
                </a:lnTo>
                <a:lnTo>
                  <a:pt x="9721867" y="3587"/>
                </a:lnTo>
                <a:cubicBezTo>
                  <a:pt x="9778072" y="371281"/>
                  <a:pt x="9854180" y="651523"/>
                  <a:pt x="9910692" y="827973"/>
                </a:cubicBezTo>
                <a:cubicBezTo>
                  <a:pt x="9951320" y="954775"/>
                  <a:pt x="10073232" y="1037575"/>
                  <a:pt x="10206290" y="1027837"/>
                </a:cubicBezTo>
                <a:lnTo>
                  <a:pt x="12192000" y="883801"/>
                </a:lnTo>
                <a:lnTo>
                  <a:pt x="12192000" y="6858000"/>
                </a:lnTo>
                <a:lnTo>
                  <a:pt x="0" y="6858000"/>
                </a:lnTo>
                <a:close/>
              </a:path>
            </a:pathLst>
          </a:custGeom>
        </p:spPr>
        <p:txBody>
          <a:bodyPr wrap="square">
            <a:noAutofit/>
          </a:bodyPr>
          <a:lstStyle/>
          <a:p>
            <a:r>
              <a:rPr lang="fr-FR"/>
              <a:t>Cliquez sur l'icône pour ajouter l'élément multimédia</a:t>
            </a:r>
            <a:endParaRPr lang="fr-BE"/>
          </a:p>
        </p:txBody>
      </p:sp>
    </p:spTree>
    <p:extLst>
      <p:ext uri="{BB962C8B-B14F-4D97-AF65-F5344CB8AC3E}">
        <p14:creationId xmlns:p14="http://schemas.microsoft.com/office/powerpoint/2010/main" val="79818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Titre-texte-img-4 colonnes">
    <p:spTree>
      <p:nvGrpSpPr>
        <p:cNvPr id="1" name=""/>
        <p:cNvGrpSpPr/>
        <p:nvPr/>
      </p:nvGrpSpPr>
      <p:grpSpPr>
        <a:xfrm>
          <a:off x="0" y="0"/>
          <a:ext cx="0" cy="0"/>
          <a:chOff x="0" y="0"/>
          <a:chExt cx="0" cy="0"/>
        </a:xfrm>
      </p:grpSpPr>
      <p:sp>
        <p:nvSpPr>
          <p:cNvPr id="16" name="Espace réservé du contenu 2">
            <a:extLst>
              <a:ext uri="{FF2B5EF4-FFF2-40B4-BE49-F238E27FC236}">
                <a16:creationId xmlns:a16="http://schemas.microsoft.com/office/drawing/2014/main" id="{3E3D732D-7E05-6A4A-B607-7D3CA3C25511}"/>
              </a:ext>
            </a:extLst>
          </p:cNvPr>
          <p:cNvSpPr>
            <a:spLocks noGrp="1"/>
          </p:cNvSpPr>
          <p:nvPr>
            <p:ph idx="1" hasCustomPrompt="1"/>
          </p:nvPr>
        </p:nvSpPr>
        <p:spPr>
          <a:xfrm>
            <a:off x="696948" y="5393463"/>
            <a:ext cx="4887795" cy="867637"/>
          </a:xfrm>
          <a:prstGeom prst="rect">
            <a:avLst/>
          </a:prstGeom>
        </p:spPr>
        <p:txBody>
          <a:bodyPr lIns="0">
            <a:noAutofit/>
          </a:bodyPr>
          <a:lstStyle>
            <a:lvl1pPr marL="0" indent="0" algn="ctr">
              <a:lnSpc>
                <a:spcPct val="100000"/>
              </a:lnSpc>
              <a:spcAft>
                <a:spcPts val="600"/>
              </a:spcAft>
              <a:buNone/>
              <a:defRPr sz="1400">
                <a:solidFill>
                  <a:srgbClr val="58585A"/>
                </a:solidFill>
                <a:latin typeface="Segoe UI Light" panose="020B0502040204020203" pitchFamily="34" charset="0"/>
                <a:cs typeface="Segoe UI Light" panose="020B0502040204020203" pitchFamily="34" charset="0"/>
              </a:defRPr>
            </a:lvl1pPr>
            <a:lvl2pPr algn="ctr">
              <a:spcAft>
                <a:spcPts val="600"/>
              </a:spcAft>
              <a:defRPr sz="1400">
                <a:solidFill>
                  <a:srgbClr val="58585A"/>
                </a:solidFill>
                <a:latin typeface="Segoe UI Light" panose="020B0502040204020203" pitchFamily="34" charset="0"/>
                <a:cs typeface="Segoe UI Light" panose="020B0502040204020203" pitchFamily="34" charset="0"/>
              </a:defRPr>
            </a:lvl2pPr>
            <a:lvl3pPr algn="ctr">
              <a:spcAft>
                <a:spcPts val="600"/>
              </a:spcAft>
              <a:defRPr sz="1400">
                <a:solidFill>
                  <a:srgbClr val="58585A"/>
                </a:solidFill>
                <a:latin typeface="Segoe UI Light" panose="020B0502040204020203" pitchFamily="34" charset="0"/>
                <a:cs typeface="Segoe UI Light" panose="020B0502040204020203" pitchFamily="34" charset="0"/>
              </a:defRPr>
            </a:lvl3pPr>
            <a:lvl4pPr algn="ctr">
              <a:spcAft>
                <a:spcPts val="600"/>
              </a:spcAft>
              <a:defRPr sz="1400">
                <a:solidFill>
                  <a:srgbClr val="58585A"/>
                </a:solidFill>
                <a:latin typeface="Segoe UI Light" panose="020B0502040204020203" pitchFamily="34" charset="0"/>
                <a:cs typeface="Segoe UI Light" panose="020B0502040204020203" pitchFamily="34" charset="0"/>
              </a:defRPr>
            </a:lvl4pPr>
            <a:lvl5pPr algn="ctr">
              <a:spcAft>
                <a:spcPts val="600"/>
              </a:spcAft>
              <a:defRPr sz="14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p:txBody>
      </p:sp>
      <p:sp>
        <p:nvSpPr>
          <p:cNvPr id="20" name="Espace réservé du texte 8"/>
          <p:cNvSpPr>
            <a:spLocks noGrp="1"/>
          </p:cNvSpPr>
          <p:nvPr>
            <p:ph type="body" sz="quarter" idx="13" hasCustomPrompt="1"/>
          </p:nvPr>
        </p:nvSpPr>
        <p:spPr>
          <a:xfrm>
            <a:off x="696948" y="4857113"/>
            <a:ext cx="4887795" cy="485773"/>
          </a:xfrm>
          <a:prstGeom prst="rect">
            <a:avLst/>
          </a:prstGeom>
        </p:spPr>
        <p:txBody>
          <a:bodyPr lIns="0" tIns="0" rIns="0" bIns="0" anchor="b">
            <a:noAutofit/>
          </a:bodyPr>
          <a:lstStyle>
            <a:lvl1pPr marL="0" indent="0" algn="ctr">
              <a:buNone/>
              <a:defRPr sz="1800" b="1" i="0">
                <a:solidFill>
                  <a:schemeClr val="tx2"/>
                </a:solidFill>
                <a:latin typeface="Segoe UI" panose="020B0502040204020203" pitchFamily="34" charset="0"/>
                <a:cs typeface="Segoe UI" panose="020B0502040204020203" pitchFamily="34" charset="0"/>
              </a:defRPr>
            </a:lvl1pPr>
          </a:lstStyle>
          <a:p>
            <a:pPr lvl="0"/>
            <a:r>
              <a:rPr lang="fr-FR" dirty="0"/>
              <a:t>Modifiez le style du sous-titre</a:t>
            </a:r>
            <a:endParaRPr lang="fr-BE" dirty="0"/>
          </a:p>
        </p:txBody>
      </p:sp>
      <p:sp>
        <p:nvSpPr>
          <p:cNvPr id="21" name="Espace réservé du contenu 2">
            <a:extLst>
              <a:ext uri="{FF2B5EF4-FFF2-40B4-BE49-F238E27FC236}">
                <a16:creationId xmlns:a16="http://schemas.microsoft.com/office/drawing/2014/main" id="{3E3D732D-7E05-6A4A-B607-7D3CA3C25511}"/>
              </a:ext>
            </a:extLst>
          </p:cNvPr>
          <p:cNvSpPr>
            <a:spLocks noGrp="1"/>
          </p:cNvSpPr>
          <p:nvPr>
            <p:ph idx="18" hasCustomPrompt="1"/>
          </p:nvPr>
        </p:nvSpPr>
        <p:spPr>
          <a:xfrm>
            <a:off x="6326114" y="5393463"/>
            <a:ext cx="4887795" cy="867637"/>
          </a:xfrm>
          <a:prstGeom prst="rect">
            <a:avLst/>
          </a:prstGeom>
        </p:spPr>
        <p:txBody>
          <a:bodyPr lIns="0">
            <a:noAutofit/>
          </a:bodyPr>
          <a:lstStyle>
            <a:lvl1pPr marL="0" indent="0" algn="ctr">
              <a:lnSpc>
                <a:spcPct val="100000"/>
              </a:lnSpc>
              <a:spcAft>
                <a:spcPts val="600"/>
              </a:spcAft>
              <a:buNone/>
              <a:defRPr sz="1400">
                <a:solidFill>
                  <a:srgbClr val="58585A"/>
                </a:solidFill>
                <a:latin typeface="Segoe UI Light" panose="020B0502040204020203" pitchFamily="34" charset="0"/>
                <a:cs typeface="Segoe UI Light" panose="020B0502040204020203" pitchFamily="34" charset="0"/>
              </a:defRPr>
            </a:lvl1pPr>
            <a:lvl2pPr algn="ctr">
              <a:spcAft>
                <a:spcPts val="600"/>
              </a:spcAft>
              <a:defRPr sz="1400">
                <a:solidFill>
                  <a:srgbClr val="58585A"/>
                </a:solidFill>
                <a:latin typeface="Segoe UI Light" panose="020B0502040204020203" pitchFamily="34" charset="0"/>
                <a:cs typeface="Segoe UI Light" panose="020B0502040204020203" pitchFamily="34" charset="0"/>
              </a:defRPr>
            </a:lvl2pPr>
            <a:lvl3pPr algn="ctr">
              <a:spcAft>
                <a:spcPts val="600"/>
              </a:spcAft>
              <a:defRPr sz="1400">
                <a:solidFill>
                  <a:srgbClr val="58585A"/>
                </a:solidFill>
                <a:latin typeface="Segoe UI Light" panose="020B0502040204020203" pitchFamily="34" charset="0"/>
                <a:cs typeface="Segoe UI Light" panose="020B0502040204020203" pitchFamily="34" charset="0"/>
              </a:defRPr>
            </a:lvl3pPr>
            <a:lvl4pPr algn="ctr">
              <a:spcAft>
                <a:spcPts val="600"/>
              </a:spcAft>
              <a:defRPr sz="1400">
                <a:solidFill>
                  <a:srgbClr val="58585A"/>
                </a:solidFill>
                <a:latin typeface="Segoe UI Light" panose="020B0502040204020203" pitchFamily="34" charset="0"/>
                <a:cs typeface="Segoe UI Light" panose="020B0502040204020203" pitchFamily="34" charset="0"/>
              </a:defRPr>
            </a:lvl4pPr>
            <a:lvl5pPr algn="ctr">
              <a:spcAft>
                <a:spcPts val="600"/>
              </a:spcAft>
              <a:defRPr sz="14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p:txBody>
      </p:sp>
      <p:sp>
        <p:nvSpPr>
          <p:cNvPr id="22" name="Espace réservé du texte 8"/>
          <p:cNvSpPr>
            <a:spLocks noGrp="1"/>
          </p:cNvSpPr>
          <p:nvPr>
            <p:ph type="body" sz="quarter" idx="19" hasCustomPrompt="1"/>
          </p:nvPr>
        </p:nvSpPr>
        <p:spPr>
          <a:xfrm>
            <a:off x="6326114" y="4857113"/>
            <a:ext cx="4887795" cy="485773"/>
          </a:xfrm>
          <a:prstGeom prst="rect">
            <a:avLst/>
          </a:prstGeom>
        </p:spPr>
        <p:txBody>
          <a:bodyPr lIns="0" tIns="0" rIns="0" bIns="0" anchor="b">
            <a:noAutofit/>
          </a:bodyPr>
          <a:lstStyle>
            <a:lvl1pPr marL="0" indent="0" algn="ctr">
              <a:buNone/>
              <a:defRPr sz="1800" b="1" i="0">
                <a:solidFill>
                  <a:schemeClr val="tx2"/>
                </a:solidFill>
                <a:latin typeface="Segoe UI" panose="020B0502040204020203" pitchFamily="34" charset="0"/>
                <a:cs typeface="Segoe UI" panose="020B0502040204020203" pitchFamily="34" charset="0"/>
              </a:defRPr>
            </a:lvl1pPr>
          </a:lstStyle>
          <a:p>
            <a:pPr lvl="0"/>
            <a:r>
              <a:rPr lang="fr-FR" dirty="0"/>
              <a:t>Modifiez le style du sous-titre</a:t>
            </a:r>
            <a:endParaRPr lang="fr-BE" dirty="0"/>
          </a:p>
        </p:txBody>
      </p:sp>
      <p:sp>
        <p:nvSpPr>
          <p:cNvPr id="27" name="Forme libre 26"/>
          <p:cNvSpPr/>
          <p:nvPr userDrawn="1"/>
        </p:nvSpPr>
        <p:spPr>
          <a:xfrm>
            <a:off x="9721355" y="0"/>
            <a:ext cx="2470645" cy="1028612"/>
          </a:xfrm>
          <a:custGeom>
            <a:avLst/>
            <a:gdLst>
              <a:gd name="connsiteX0" fmla="*/ 0 w 2470645"/>
              <a:gd name="connsiteY0" fmla="*/ 0 h 1028612"/>
              <a:gd name="connsiteX1" fmla="*/ 2470645 w 2470645"/>
              <a:gd name="connsiteY1" fmla="*/ 0 h 1028612"/>
              <a:gd name="connsiteX2" fmla="*/ 2470645 w 2470645"/>
              <a:gd name="connsiteY2" fmla="*/ 883801 h 1028612"/>
              <a:gd name="connsiteX3" fmla="*/ 484935 w 2470645"/>
              <a:gd name="connsiteY3" fmla="*/ 1027837 h 1028612"/>
              <a:gd name="connsiteX4" fmla="*/ 189337 w 2470645"/>
              <a:gd name="connsiteY4" fmla="*/ 827973 h 1028612"/>
              <a:gd name="connsiteX5" fmla="*/ 512 w 2470645"/>
              <a:gd name="connsiteY5" fmla="*/ 3587 h 10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45" h="1028612">
                <a:moveTo>
                  <a:pt x="0" y="0"/>
                </a:moveTo>
                <a:lnTo>
                  <a:pt x="2470645" y="0"/>
                </a:lnTo>
                <a:lnTo>
                  <a:pt x="2470645" y="883801"/>
                </a:lnTo>
                <a:lnTo>
                  <a:pt x="484935" y="1027837"/>
                </a:lnTo>
                <a:cubicBezTo>
                  <a:pt x="351877" y="1037575"/>
                  <a:pt x="229965" y="954775"/>
                  <a:pt x="189337" y="827973"/>
                </a:cubicBezTo>
                <a:cubicBezTo>
                  <a:pt x="132825" y="651523"/>
                  <a:pt x="56717" y="371281"/>
                  <a:pt x="512" y="3587"/>
                </a:cubicBezTo>
                <a:close/>
              </a:path>
            </a:pathLst>
          </a:cu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9" name="Imag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3007" y="238525"/>
            <a:ext cx="1637886" cy="418571"/>
          </a:xfrm>
          <a:prstGeom prst="rect">
            <a:avLst/>
          </a:prstGeom>
        </p:spPr>
      </p:pic>
      <p:sp>
        <p:nvSpPr>
          <p:cNvPr id="36"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4"/>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37" name="Image 3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38" name="Connecteur droit 37"/>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pour une image  2"/>
          <p:cNvSpPr>
            <a:spLocks noGrp="1"/>
          </p:cNvSpPr>
          <p:nvPr>
            <p:ph type="pic" sz="quarter" idx="24"/>
          </p:nvPr>
        </p:nvSpPr>
        <p:spPr>
          <a:xfrm>
            <a:off x="696948" y="1930399"/>
            <a:ext cx="4887795" cy="2876855"/>
          </a:xfrm>
          <a:prstGeom prst="rect">
            <a:avLst/>
          </a:prstGeom>
        </p:spPr>
        <p:txBody>
          <a:bodyPr/>
          <a:lstStyle/>
          <a:p>
            <a:r>
              <a:rPr lang="fr-FR"/>
              <a:t>Cliquez sur l'icône pour ajouter une image</a:t>
            </a:r>
            <a:endParaRPr lang="fr-BE"/>
          </a:p>
        </p:txBody>
      </p:sp>
      <p:sp>
        <p:nvSpPr>
          <p:cNvPr id="41" name="Espace réservé pour une image  2"/>
          <p:cNvSpPr>
            <a:spLocks noGrp="1"/>
          </p:cNvSpPr>
          <p:nvPr>
            <p:ph type="pic" sz="quarter" idx="25"/>
          </p:nvPr>
        </p:nvSpPr>
        <p:spPr>
          <a:xfrm>
            <a:off x="6326114" y="1930399"/>
            <a:ext cx="4887795" cy="2876855"/>
          </a:xfrm>
          <a:prstGeom prst="rect">
            <a:avLst/>
          </a:prstGeom>
        </p:spPr>
        <p:txBody>
          <a:bodyPr/>
          <a:lstStyle/>
          <a:p>
            <a:r>
              <a:rPr lang="fr-FR"/>
              <a:t>Cliquez sur l'icône pour ajouter une image</a:t>
            </a:r>
            <a:endParaRPr lang="fr-BE"/>
          </a:p>
        </p:txBody>
      </p:sp>
      <p:sp>
        <p:nvSpPr>
          <p:cNvPr id="44" name="Espace réservé du texte 3"/>
          <p:cNvSpPr>
            <a:spLocks noGrp="1"/>
          </p:cNvSpPr>
          <p:nvPr>
            <p:ph type="body" sz="quarter" idx="10" hasCustomPrompt="1"/>
          </p:nvPr>
        </p:nvSpPr>
        <p:spPr>
          <a:xfrm>
            <a:off x="696947" y="6524186"/>
            <a:ext cx="4549775" cy="191243"/>
          </a:xfrm>
          <a:prstGeom prst="rect">
            <a:avLst/>
          </a:prstGeom>
        </p:spPr>
        <p:txBody>
          <a:bodyPr vert="horz" lIns="0" tIns="0" rIns="0" bIns="0" rtlCol="0" anchor="ctr"/>
          <a:lstStyle>
            <a:lvl1pPr>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Note de bas de page</a:t>
            </a:r>
            <a:endParaRPr lang="fr-BE" dirty="0"/>
          </a:p>
        </p:txBody>
      </p:sp>
      <p:sp>
        <p:nvSpPr>
          <p:cNvPr id="45"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sp>
        <p:nvSpPr>
          <p:cNvPr id="24" name="Titre 1">
            <a:extLst>
              <a:ext uri="{FF2B5EF4-FFF2-40B4-BE49-F238E27FC236}">
                <a16:creationId xmlns:a16="http://schemas.microsoft.com/office/drawing/2014/main" id="{B58771CB-608F-144C-9F65-9270B65AA13D}"/>
              </a:ext>
            </a:extLst>
          </p:cNvPr>
          <p:cNvSpPr>
            <a:spLocks noGrp="1"/>
          </p:cNvSpPr>
          <p:nvPr>
            <p:ph type="title"/>
          </p:nvPr>
        </p:nvSpPr>
        <p:spPr>
          <a:xfrm>
            <a:off x="696947" y="332255"/>
            <a:ext cx="9303449" cy="714780"/>
          </a:xfrm>
          <a:prstGeom prst="rect">
            <a:avLst/>
          </a:prstGeom>
        </p:spPr>
        <p:txBody>
          <a:bodyPr wrap="square" lIns="0" tIns="0" rIns="0" bIns="0" anchor="b">
            <a:noAutofit/>
          </a:bodyPr>
          <a:lstStyle>
            <a:lvl1pPr>
              <a:defRPr sz="4000" b="1">
                <a:solidFill>
                  <a:srgbClr val="0066B3"/>
                </a:solidFill>
                <a:latin typeface="Segoe UI" panose="020B0502040204020203" pitchFamily="34" charset="0"/>
                <a:cs typeface="Segoe UI" panose="020B0502040204020203" pitchFamily="34" charset="0"/>
              </a:defRPr>
            </a:lvl1pPr>
          </a:lstStyle>
          <a:p>
            <a:r>
              <a:rPr lang="fr-FR"/>
              <a:t>Modifiez le style du titre</a:t>
            </a:r>
            <a:endParaRPr lang="fr-FR" dirty="0"/>
          </a:p>
        </p:txBody>
      </p:sp>
      <p:sp>
        <p:nvSpPr>
          <p:cNvPr id="31" name="Espace réservé du texte 8"/>
          <p:cNvSpPr>
            <a:spLocks noGrp="1"/>
          </p:cNvSpPr>
          <p:nvPr>
            <p:ph type="body" sz="quarter" idx="27" hasCustomPrompt="1"/>
          </p:nvPr>
        </p:nvSpPr>
        <p:spPr>
          <a:xfrm>
            <a:off x="698309" y="1122538"/>
            <a:ext cx="10515600" cy="396000"/>
          </a:xfrm>
          <a:prstGeom prst="rect">
            <a:avLst/>
          </a:prstGeom>
        </p:spPr>
        <p:txBody>
          <a:bodyPr lIns="0" tIns="0" rIns="0" bIns="0" anchor="b">
            <a:noAutofit/>
          </a:bodyPr>
          <a:lstStyle>
            <a:lvl1pPr marL="0" indent="0">
              <a:buNone/>
              <a:defRPr sz="3200">
                <a:solidFill>
                  <a:srgbClr val="58585A"/>
                </a:solidFill>
                <a:latin typeface="Segoe UI Light" panose="020B0502040204020203" pitchFamily="34" charset="0"/>
                <a:cs typeface="Segoe UI Light" panose="020B0502040204020203" pitchFamily="34" charset="0"/>
              </a:defRPr>
            </a:lvl1pPr>
          </a:lstStyle>
          <a:p>
            <a:pPr lvl="0"/>
            <a:r>
              <a:rPr lang="fr-FR" dirty="0"/>
              <a:t>Modifiez le style du sous-titre</a:t>
            </a:r>
            <a:endParaRPr lang="fr-BE" dirty="0"/>
          </a:p>
        </p:txBody>
      </p:sp>
    </p:spTree>
    <p:extLst>
      <p:ext uri="{BB962C8B-B14F-4D97-AF65-F5344CB8AC3E}">
        <p14:creationId xmlns:p14="http://schemas.microsoft.com/office/powerpoint/2010/main" val="267675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apositive Titre-texte-img-4 colonnes">
    <p:spTree>
      <p:nvGrpSpPr>
        <p:cNvPr id="1" name=""/>
        <p:cNvGrpSpPr/>
        <p:nvPr/>
      </p:nvGrpSpPr>
      <p:grpSpPr>
        <a:xfrm>
          <a:off x="0" y="0"/>
          <a:ext cx="0" cy="0"/>
          <a:chOff x="0" y="0"/>
          <a:chExt cx="0" cy="0"/>
        </a:xfrm>
      </p:grpSpPr>
      <p:sp>
        <p:nvSpPr>
          <p:cNvPr id="16" name="Espace réservé du contenu 2">
            <a:extLst>
              <a:ext uri="{FF2B5EF4-FFF2-40B4-BE49-F238E27FC236}">
                <a16:creationId xmlns:a16="http://schemas.microsoft.com/office/drawing/2014/main" id="{3E3D732D-7E05-6A4A-B607-7D3CA3C25511}"/>
              </a:ext>
            </a:extLst>
          </p:cNvPr>
          <p:cNvSpPr>
            <a:spLocks noGrp="1"/>
          </p:cNvSpPr>
          <p:nvPr>
            <p:ph idx="1" hasCustomPrompt="1"/>
          </p:nvPr>
        </p:nvSpPr>
        <p:spPr>
          <a:xfrm>
            <a:off x="696948" y="4517163"/>
            <a:ext cx="3327370" cy="1540737"/>
          </a:xfrm>
          <a:prstGeom prst="rect">
            <a:avLst/>
          </a:prstGeom>
        </p:spPr>
        <p:txBody>
          <a:bodyPr lIns="0">
            <a:noAutofit/>
          </a:bodyPr>
          <a:lstStyle>
            <a:lvl1pPr marL="0" indent="0" algn="ctr">
              <a:lnSpc>
                <a:spcPct val="100000"/>
              </a:lnSpc>
              <a:spcAft>
                <a:spcPts val="600"/>
              </a:spcAft>
              <a:buNone/>
              <a:defRPr sz="1400">
                <a:solidFill>
                  <a:srgbClr val="58585A"/>
                </a:solidFill>
                <a:latin typeface="Segoe UI Light" panose="020B0502040204020203" pitchFamily="34" charset="0"/>
                <a:cs typeface="Segoe UI Light" panose="020B0502040204020203" pitchFamily="34" charset="0"/>
              </a:defRPr>
            </a:lvl1pPr>
            <a:lvl2pPr algn="ctr">
              <a:spcAft>
                <a:spcPts val="600"/>
              </a:spcAft>
              <a:defRPr sz="1400">
                <a:solidFill>
                  <a:srgbClr val="58585A"/>
                </a:solidFill>
                <a:latin typeface="Segoe UI Light" panose="020B0502040204020203" pitchFamily="34" charset="0"/>
                <a:cs typeface="Segoe UI Light" panose="020B0502040204020203" pitchFamily="34" charset="0"/>
              </a:defRPr>
            </a:lvl2pPr>
            <a:lvl3pPr algn="ctr">
              <a:spcAft>
                <a:spcPts val="600"/>
              </a:spcAft>
              <a:defRPr sz="1400">
                <a:solidFill>
                  <a:srgbClr val="58585A"/>
                </a:solidFill>
                <a:latin typeface="Segoe UI Light" panose="020B0502040204020203" pitchFamily="34" charset="0"/>
                <a:cs typeface="Segoe UI Light" panose="020B0502040204020203" pitchFamily="34" charset="0"/>
              </a:defRPr>
            </a:lvl3pPr>
            <a:lvl4pPr algn="ctr">
              <a:spcAft>
                <a:spcPts val="600"/>
              </a:spcAft>
              <a:defRPr sz="1400">
                <a:solidFill>
                  <a:srgbClr val="58585A"/>
                </a:solidFill>
                <a:latin typeface="Segoe UI Light" panose="020B0502040204020203" pitchFamily="34" charset="0"/>
                <a:cs typeface="Segoe UI Light" panose="020B0502040204020203" pitchFamily="34" charset="0"/>
              </a:defRPr>
            </a:lvl4pPr>
            <a:lvl5pPr algn="ctr">
              <a:spcAft>
                <a:spcPts val="600"/>
              </a:spcAft>
              <a:defRPr sz="14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p:txBody>
      </p:sp>
      <p:sp>
        <p:nvSpPr>
          <p:cNvPr id="20" name="Espace réservé du texte 8"/>
          <p:cNvSpPr>
            <a:spLocks noGrp="1"/>
          </p:cNvSpPr>
          <p:nvPr>
            <p:ph type="body" sz="quarter" idx="13" hasCustomPrompt="1"/>
          </p:nvPr>
        </p:nvSpPr>
        <p:spPr>
          <a:xfrm>
            <a:off x="696948" y="3980813"/>
            <a:ext cx="3327370" cy="485773"/>
          </a:xfrm>
          <a:prstGeom prst="rect">
            <a:avLst/>
          </a:prstGeom>
        </p:spPr>
        <p:txBody>
          <a:bodyPr lIns="0" tIns="0" rIns="0" bIns="0" anchor="b">
            <a:noAutofit/>
          </a:bodyPr>
          <a:lstStyle>
            <a:lvl1pPr marL="0" indent="0" algn="ctr">
              <a:buNone/>
              <a:defRPr sz="1800" b="1" i="0">
                <a:solidFill>
                  <a:schemeClr val="tx2"/>
                </a:solidFill>
                <a:latin typeface="Segoe UI" panose="020B0502040204020203" pitchFamily="34" charset="0"/>
                <a:cs typeface="Segoe UI" panose="020B0502040204020203" pitchFamily="34" charset="0"/>
              </a:defRPr>
            </a:lvl1pPr>
          </a:lstStyle>
          <a:p>
            <a:pPr lvl="0"/>
            <a:r>
              <a:rPr lang="fr-FR" dirty="0"/>
              <a:t>Modifiez le style du sous-titre</a:t>
            </a:r>
            <a:endParaRPr lang="fr-BE" dirty="0"/>
          </a:p>
        </p:txBody>
      </p:sp>
      <p:sp>
        <p:nvSpPr>
          <p:cNvPr id="21" name="Espace réservé du contenu 2">
            <a:extLst>
              <a:ext uri="{FF2B5EF4-FFF2-40B4-BE49-F238E27FC236}">
                <a16:creationId xmlns:a16="http://schemas.microsoft.com/office/drawing/2014/main" id="{3E3D732D-7E05-6A4A-B607-7D3CA3C25511}"/>
              </a:ext>
            </a:extLst>
          </p:cNvPr>
          <p:cNvSpPr>
            <a:spLocks noGrp="1"/>
          </p:cNvSpPr>
          <p:nvPr>
            <p:ph idx="18" hasCustomPrompt="1"/>
          </p:nvPr>
        </p:nvSpPr>
        <p:spPr>
          <a:xfrm>
            <a:off x="4281605" y="4517163"/>
            <a:ext cx="3327370" cy="1540737"/>
          </a:xfrm>
          <a:prstGeom prst="rect">
            <a:avLst/>
          </a:prstGeom>
        </p:spPr>
        <p:txBody>
          <a:bodyPr lIns="0">
            <a:noAutofit/>
          </a:bodyPr>
          <a:lstStyle>
            <a:lvl1pPr marL="0" indent="0" algn="ctr">
              <a:lnSpc>
                <a:spcPct val="100000"/>
              </a:lnSpc>
              <a:spcAft>
                <a:spcPts val="600"/>
              </a:spcAft>
              <a:buNone/>
              <a:defRPr sz="1400">
                <a:solidFill>
                  <a:srgbClr val="58585A"/>
                </a:solidFill>
                <a:latin typeface="Segoe UI Light" panose="020B0502040204020203" pitchFamily="34" charset="0"/>
                <a:cs typeface="Segoe UI Light" panose="020B0502040204020203" pitchFamily="34" charset="0"/>
              </a:defRPr>
            </a:lvl1pPr>
            <a:lvl2pPr algn="ctr">
              <a:spcAft>
                <a:spcPts val="600"/>
              </a:spcAft>
              <a:defRPr sz="1400">
                <a:solidFill>
                  <a:srgbClr val="58585A"/>
                </a:solidFill>
                <a:latin typeface="Segoe UI Light" panose="020B0502040204020203" pitchFamily="34" charset="0"/>
                <a:cs typeface="Segoe UI Light" panose="020B0502040204020203" pitchFamily="34" charset="0"/>
              </a:defRPr>
            </a:lvl2pPr>
            <a:lvl3pPr algn="ctr">
              <a:spcAft>
                <a:spcPts val="600"/>
              </a:spcAft>
              <a:defRPr sz="1400">
                <a:solidFill>
                  <a:srgbClr val="58585A"/>
                </a:solidFill>
                <a:latin typeface="Segoe UI Light" panose="020B0502040204020203" pitchFamily="34" charset="0"/>
                <a:cs typeface="Segoe UI Light" panose="020B0502040204020203" pitchFamily="34" charset="0"/>
              </a:defRPr>
            </a:lvl3pPr>
            <a:lvl4pPr algn="ctr">
              <a:spcAft>
                <a:spcPts val="600"/>
              </a:spcAft>
              <a:defRPr sz="1400">
                <a:solidFill>
                  <a:srgbClr val="58585A"/>
                </a:solidFill>
                <a:latin typeface="Segoe UI Light" panose="020B0502040204020203" pitchFamily="34" charset="0"/>
                <a:cs typeface="Segoe UI Light" panose="020B0502040204020203" pitchFamily="34" charset="0"/>
              </a:defRPr>
            </a:lvl4pPr>
            <a:lvl5pPr algn="ctr">
              <a:spcAft>
                <a:spcPts val="600"/>
              </a:spcAft>
              <a:defRPr sz="14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p:txBody>
      </p:sp>
      <p:sp>
        <p:nvSpPr>
          <p:cNvPr id="22" name="Espace réservé du texte 8"/>
          <p:cNvSpPr>
            <a:spLocks noGrp="1"/>
          </p:cNvSpPr>
          <p:nvPr>
            <p:ph type="body" sz="quarter" idx="19" hasCustomPrompt="1"/>
          </p:nvPr>
        </p:nvSpPr>
        <p:spPr>
          <a:xfrm>
            <a:off x="4281605" y="3980813"/>
            <a:ext cx="3327370" cy="485773"/>
          </a:xfrm>
          <a:prstGeom prst="rect">
            <a:avLst/>
          </a:prstGeom>
        </p:spPr>
        <p:txBody>
          <a:bodyPr lIns="0" tIns="0" rIns="0" bIns="0" anchor="b">
            <a:noAutofit/>
          </a:bodyPr>
          <a:lstStyle>
            <a:lvl1pPr marL="0" indent="0" algn="ctr">
              <a:buNone/>
              <a:defRPr sz="1800" b="1" i="0">
                <a:solidFill>
                  <a:schemeClr val="tx2"/>
                </a:solidFill>
                <a:latin typeface="Segoe UI" panose="020B0502040204020203" pitchFamily="34" charset="0"/>
                <a:cs typeface="Segoe UI" panose="020B0502040204020203" pitchFamily="34" charset="0"/>
              </a:defRPr>
            </a:lvl1pPr>
          </a:lstStyle>
          <a:p>
            <a:pPr lvl="0"/>
            <a:r>
              <a:rPr lang="fr-FR" dirty="0"/>
              <a:t>Modifiez le style du sous-titre</a:t>
            </a:r>
            <a:endParaRPr lang="fr-BE" dirty="0"/>
          </a:p>
        </p:txBody>
      </p:sp>
      <p:sp>
        <p:nvSpPr>
          <p:cNvPr id="23" name="Espace réservé du contenu 2">
            <a:extLst>
              <a:ext uri="{FF2B5EF4-FFF2-40B4-BE49-F238E27FC236}">
                <a16:creationId xmlns:a16="http://schemas.microsoft.com/office/drawing/2014/main" id="{3E3D732D-7E05-6A4A-B607-7D3CA3C25511}"/>
              </a:ext>
            </a:extLst>
          </p:cNvPr>
          <p:cNvSpPr>
            <a:spLocks noGrp="1"/>
          </p:cNvSpPr>
          <p:nvPr>
            <p:ph idx="20" hasCustomPrompt="1"/>
          </p:nvPr>
        </p:nvSpPr>
        <p:spPr>
          <a:xfrm>
            <a:off x="7873839" y="4517163"/>
            <a:ext cx="3327370" cy="1540737"/>
          </a:xfrm>
          <a:prstGeom prst="rect">
            <a:avLst/>
          </a:prstGeom>
        </p:spPr>
        <p:txBody>
          <a:bodyPr lIns="0">
            <a:noAutofit/>
          </a:bodyPr>
          <a:lstStyle>
            <a:lvl1pPr marL="0" indent="0" algn="ctr">
              <a:lnSpc>
                <a:spcPct val="100000"/>
              </a:lnSpc>
              <a:spcAft>
                <a:spcPts val="600"/>
              </a:spcAft>
              <a:buNone/>
              <a:defRPr sz="1400">
                <a:solidFill>
                  <a:srgbClr val="58585A"/>
                </a:solidFill>
                <a:latin typeface="Segoe UI Light" panose="020B0502040204020203" pitchFamily="34" charset="0"/>
                <a:cs typeface="Segoe UI Light" panose="020B0502040204020203" pitchFamily="34" charset="0"/>
              </a:defRPr>
            </a:lvl1pPr>
            <a:lvl2pPr algn="ctr">
              <a:spcAft>
                <a:spcPts val="600"/>
              </a:spcAft>
              <a:defRPr sz="1400">
                <a:solidFill>
                  <a:srgbClr val="58585A"/>
                </a:solidFill>
                <a:latin typeface="Segoe UI Light" panose="020B0502040204020203" pitchFamily="34" charset="0"/>
                <a:cs typeface="Segoe UI Light" panose="020B0502040204020203" pitchFamily="34" charset="0"/>
              </a:defRPr>
            </a:lvl2pPr>
            <a:lvl3pPr algn="ctr">
              <a:spcAft>
                <a:spcPts val="600"/>
              </a:spcAft>
              <a:defRPr sz="1400">
                <a:solidFill>
                  <a:srgbClr val="58585A"/>
                </a:solidFill>
                <a:latin typeface="Segoe UI Light" panose="020B0502040204020203" pitchFamily="34" charset="0"/>
                <a:cs typeface="Segoe UI Light" panose="020B0502040204020203" pitchFamily="34" charset="0"/>
              </a:defRPr>
            </a:lvl3pPr>
            <a:lvl4pPr algn="ctr">
              <a:spcAft>
                <a:spcPts val="600"/>
              </a:spcAft>
              <a:defRPr sz="1400">
                <a:solidFill>
                  <a:srgbClr val="58585A"/>
                </a:solidFill>
                <a:latin typeface="Segoe UI Light" panose="020B0502040204020203" pitchFamily="34" charset="0"/>
                <a:cs typeface="Segoe UI Light" panose="020B0502040204020203" pitchFamily="34" charset="0"/>
              </a:defRPr>
            </a:lvl4pPr>
            <a:lvl5pPr algn="ctr">
              <a:spcAft>
                <a:spcPts val="600"/>
              </a:spcAft>
              <a:defRPr sz="14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p:txBody>
      </p:sp>
      <p:sp>
        <p:nvSpPr>
          <p:cNvPr id="26" name="Espace réservé du texte 8"/>
          <p:cNvSpPr>
            <a:spLocks noGrp="1"/>
          </p:cNvSpPr>
          <p:nvPr>
            <p:ph type="body" sz="quarter" idx="21" hasCustomPrompt="1"/>
          </p:nvPr>
        </p:nvSpPr>
        <p:spPr>
          <a:xfrm>
            <a:off x="7873839" y="3980813"/>
            <a:ext cx="3327370" cy="485773"/>
          </a:xfrm>
          <a:prstGeom prst="rect">
            <a:avLst/>
          </a:prstGeom>
        </p:spPr>
        <p:txBody>
          <a:bodyPr lIns="0" tIns="0" rIns="0" bIns="0" anchor="b">
            <a:noAutofit/>
          </a:bodyPr>
          <a:lstStyle>
            <a:lvl1pPr marL="0" indent="0" algn="ctr">
              <a:buNone/>
              <a:defRPr sz="1800" b="1" i="0">
                <a:solidFill>
                  <a:schemeClr val="tx2"/>
                </a:solidFill>
                <a:latin typeface="Segoe UI" panose="020B0502040204020203" pitchFamily="34" charset="0"/>
                <a:cs typeface="Segoe UI" panose="020B0502040204020203" pitchFamily="34" charset="0"/>
              </a:defRPr>
            </a:lvl1pPr>
          </a:lstStyle>
          <a:p>
            <a:pPr lvl="0"/>
            <a:r>
              <a:rPr lang="fr-FR" dirty="0"/>
              <a:t>Modifiez le style du sous-titre</a:t>
            </a:r>
            <a:endParaRPr lang="fr-BE" dirty="0"/>
          </a:p>
        </p:txBody>
      </p:sp>
      <p:sp>
        <p:nvSpPr>
          <p:cNvPr id="27" name="Forme libre 26"/>
          <p:cNvSpPr/>
          <p:nvPr userDrawn="1"/>
        </p:nvSpPr>
        <p:spPr>
          <a:xfrm>
            <a:off x="9721355" y="0"/>
            <a:ext cx="2470645" cy="1028612"/>
          </a:xfrm>
          <a:custGeom>
            <a:avLst/>
            <a:gdLst>
              <a:gd name="connsiteX0" fmla="*/ 0 w 2470645"/>
              <a:gd name="connsiteY0" fmla="*/ 0 h 1028612"/>
              <a:gd name="connsiteX1" fmla="*/ 2470645 w 2470645"/>
              <a:gd name="connsiteY1" fmla="*/ 0 h 1028612"/>
              <a:gd name="connsiteX2" fmla="*/ 2470645 w 2470645"/>
              <a:gd name="connsiteY2" fmla="*/ 883801 h 1028612"/>
              <a:gd name="connsiteX3" fmla="*/ 484935 w 2470645"/>
              <a:gd name="connsiteY3" fmla="*/ 1027837 h 1028612"/>
              <a:gd name="connsiteX4" fmla="*/ 189337 w 2470645"/>
              <a:gd name="connsiteY4" fmla="*/ 827973 h 1028612"/>
              <a:gd name="connsiteX5" fmla="*/ 512 w 2470645"/>
              <a:gd name="connsiteY5" fmla="*/ 3587 h 10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45" h="1028612">
                <a:moveTo>
                  <a:pt x="0" y="0"/>
                </a:moveTo>
                <a:lnTo>
                  <a:pt x="2470645" y="0"/>
                </a:lnTo>
                <a:lnTo>
                  <a:pt x="2470645" y="883801"/>
                </a:lnTo>
                <a:lnTo>
                  <a:pt x="484935" y="1027837"/>
                </a:lnTo>
                <a:cubicBezTo>
                  <a:pt x="351877" y="1037575"/>
                  <a:pt x="229965" y="954775"/>
                  <a:pt x="189337" y="827973"/>
                </a:cubicBezTo>
                <a:cubicBezTo>
                  <a:pt x="132825" y="651523"/>
                  <a:pt x="56717" y="371281"/>
                  <a:pt x="512" y="3587"/>
                </a:cubicBezTo>
                <a:close/>
              </a:path>
            </a:pathLst>
          </a:cu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9" name="Imag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3007" y="238525"/>
            <a:ext cx="1637886" cy="418571"/>
          </a:xfrm>
          <a:prstGeom prst="rect">
            <a:avLst/>
          </a:prstGeom>
        </p:spPr>
      </p:pic>
      <p:sp>
        <p:nvSpPr>
          <p:cNvPr id="36"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4"/>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37" name="Image 3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38" name="Connecteur droit 37"/>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pour une image  2"/>
          <p:cNvSpPr>
            <a:spLocks noGrp="1"/>
          </p:cNvSpPr>
          <p:nvPr>
            <p:ph type="pic" sz="quarter" idx="24"/>
          </p:nvPr>
        </p:nvSpPr>
        <p:spPr>
          <a:xfrm>
            <a:off x="696948" y="1917700"/>
            <a:ext cx="3327370" cy="2052122"/>
          </a:xfrm>
          <a:prstGeom prst="rect">
            <a:avLst/>
          </a:prstGeom>
        </p:spPr>
        <p:txBody>
          <a:bodyPr/>
          <a:lstStyle/>
          <a:p>
            <a:r>
              <a:rPr lang="fr-FR"/>
              <a:t>Cliquez sur l'icône pour ajouter une image</a:t>
            </a:r>
            <a:endParaRPr lang="fr-BE"/>
          </a:p>
        </p:txBody>
      </p:sp>
      <p:sp>
        <p:nvSpPr>
          <p:cNvPr id="41" name="Espace réservé pour une image  2"/>
          <p:cNvSpPr>
            <a:spLocks noGrp="1"/>
          </p:cNvSpPr>
          <p:nvPr>
            <p:ph type="pic" sz="quarter" idx="25"/>
          </p:nvPr>
        </p:nvSpPr>
        <p:spPr>
          <a:xfrm>
            <a:off x="4281605" y="1917700"/>
            <a:ext cx="3327370" cy="2052122"/>
          </a:xfrm>
          <a:prstGeom prst="rect">
            <a:avLst/>
          </a:prstGeom>
        </p:spPr>
        <p:txBody>
          <a:bodyPr/>
          <a:lstStyle/>
          <a:p>
            <a:r>
              <a:rPr lang="fr-FR"/>
              <a:t>Cliquez sur l'icône pour ajouter une image</a:t>
            </a:r>
            <a:endParaRPr lang="fr-BE"/>
          </a:p>
        </p:txBody>
      </p:sp>
      <p:sp>
        <p:nvSpPr>
          <p:cNvPr id="42" name="Espace réservé pour une image  2"/>
          <p:cNvSpPr>
            <a:spLocks noGrp="1"/>
          </p:cNvSpPr>
          <p:nvPr>
            <p:ph type="pic" sz="quarter" idx="26"/>
          </p:nvPr>
        </p:nvSpPr>
        <p:spPr>
          <a:xfrm>
            <a:off x="7867993" y="1917700"/>
            <a:ext cx="3327370" cy="2052122"/>
          </a:xfrm>
          <a:prstGeom prst="rect">
            <a:avLst/>
          </a:prstGeom>
        </p:spPr>
        <p:txBody>
          <a:bodyPr/>
          <a:lstStyle/>
          <a:p>
            <a:r>
              <a:rPr lang="fr-FR"/>
              <a:t>Cliquez sur l'icône pour ajouter une image</a:t>
            </a:r>
            <a:endParaRPr lang="fr-BE"/>
          </a:p>
        </p:txBody>
      </p:sp>
      <p:sp>
        <p:nvSpPr>
          <p:cNvPr id="44" name="Espace réservé du texte 3"/>
          <p:cNvSpPr>
            <a:spLocks noGrp="1"/>
          </p:cNvSpPr>
          <p:nvPr>
            <p:ph type="body" sz="quarter" idx="10" hasCustomPrompt="1"/>
          </p:nvPr>
        </p:nvSpPr>
        <p:spPr>
          <a:xfrm>
            <a:off x="696947" y="6524186"/>
            <a:ext cx="4549775" cy="191243"/>
          </a:xfrm>
          <a:prstGeom prst="rect">
            <a:avLst/>
          </a:prstGeom>
        </p:spPr>
        <p:txBody>
          <a:bodyPr vert="horz" lIns="0" tIns="0" rIns="0" bIns="0" rtlCol="0" anchor="ctr"/>
          <a:lstStyle>
            <a:lvl1pPr>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Note de bas de page</a:t>
            </a:r>
            <a:endParaRPr lang="fr-BE" dirty="0"/>
          </a:p>
        </p:txBody>
      </p:sp>
      <p:sp>
        <p:nvSpPr>
          <p:cNvPr id="45"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sp>
        <p:nvSpPr>
          <p:cNvPr id="24" name="Titre 1">
            <a:extLst>
              <a:ext uri="{FF2B5EF4-FFF2-40B4-BE49-F238E27FC236}">
                <a16:creationId xmlns:a16="http://schemas.microsoft.com/office/drawing/2014/main" id="{B58771CB-608F-144C-9F65-9270B65AA13D}"/>
              </a:ext>
            </a:extLst>
          </p:cNvPr>
          <p:cNvSpPr>
            <a:spLocks noGrp="1"/>
          </p:cNvSpPr>
          <p:nvPr>
            <p:ph type="title"/>
          </p:nvPr>
        </p:nvSpPr>
        <p:spPr>
          <a:xfrm>
            <a:off x="696947" y="332255"/>
            <a:ext cx="9303449" cy="714780"/>
          </a:xfrm>
          <a:prstGeom prst="rect">
            <a:avLst/>
          </a:prstGeom>
        </p:spPr>
        <p:txBody>
          <a:bodyPr wrap="square" lIns="0" tIns="0" rIns="0" bIns="0" anchor="b">
            <a:noAutofit/>
          </a:bodyPr>
          <a:lstStyle>
            <a:lvl1pPr>
              <a:defRPr sz="4000" b="1">
                <a:solidFill>
                  <a:srgbClr val="0066B3"/>
                </a:solidFill>
                <a:latin typeface="Segoe UI" panose="020B0502040204020203" pitchFamily="34" charset="0"/>
                <a:cs typeface="Segoe UI" panose="020B0502040204020203" pitchFamily="34" charset="0"/>
              </a:defRPr>
            </a:lvl1pPr>
          </a:lstStyle>
          <a:p>
            <a:r>
              <a:rPr lang="fr-FR"/>
              <a:t>Modifiez le style du titre</a:t>
            </a:r>
            <a:endParaRPr lang="fr-FR" dirty="0"/>
          </a:p>
        </p:txBody>
      </p:sp>
      <p:sp>
        <p:nvSpPr>
          <p:cNvPr id="31" name="Espace réservé du texte 8"/>
          <p:cNvSpPr>
            <a:spLocks noGrp="1"/>
          </p:cNvSpPr>
          <p:nvPr>
            <p:ph type="body" sz="quarter" idx="27" hasCustomPrompt="1"/>
          </p:nvPr>
        </p:nvSpPr>
        <p:spPr>
          <a:xfrm>
            <a:off x="698309" y="1122538"/>
            <a:ext cx="10515600" cy="396000"/>
          </a:xfrm>
          <a:prstGeom prst="rect">
            <a:avLst/>
          </a:prstGeom>
        </p:spPr>
        <p:txBody>
          <a:bodyPr lIns="0" tIns="0" rIns="0" bIns="0" anchor="b">
            <a:noAutofit/>
          </a:bodyPr>
          <a:lstStyle>
            <a:lvl1pPr marL="0" indent="0">
              <a:buNone/>
              <a:defRPr sz="3200">
                <a:solidFill>
                  <a:srgbClr val="58585A"/>
                </a:solidFill>
                <a:latin typeface="Segoe UI Light" panose="020B0502040204020203" pitchFamily="34" charset="0"/>
                <a:cs typeface="Segoe UI Light" panose="020B0502040204020203" pitchFamily="34" charset="0"/>
              </a:defRPr>
            </a:lvl1pPr>
          </a:lstStyle>
          <a:p>
            <a:pPr lvl="0"/>
            <a:r>
              <a:rPr lang="fr-FR" dirty="0"/>
              <a:t>Modifiez le style du sous-titre</a:t>
            </a:r>
            <a:endParaRPr lang="fr-BE" dirty="0"/>
          </a:p>
        </p:txBody>
      </p:sp>
    </p:spTree>
    <p:extLst>
      <p:ext uri="{BB962C8B-B14F-4D97-AF65-F5344CB8AC3E}">
        <p14:creationId xmlns:p14="http://schemas.microsoft.com/office/powerpoint/2010/main" val="51492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apositive Titre-texte-img-4 colonnes">
    <p:spTree>
      <p:nvGrpSpPr>
        <p:cNvPr id="1" name=""/>
        <p:cNvGrpSpPr/>
        <p:nvPr/>
      </p:nvGrpSpPr>
      <p:grpSpPr>
        <a:xfrm>
          <a:off x="0" y="0"/>
          <a:ext cx="0" cy="0"/>
          <a:chOff x="0" y="0"/>
          <a:chExt cx="0" cy="0"/>
        </a:xfrm>
      </p:grpSpPr>
      <p:sp>
        <p:nvSpPr>
          <p:cNvPr id="16" name="Espace réservé du contenu 2">
            <a:extLst>
              <a:ext uri="{FF2B5EF4-FFF2-40B4-BE49-F238E27FC236}">
                <a16:creationId xmlns:a16="http://schemas.microsoft.com/office/drawing/2014/main" id="{3E3D732D-7E05-6A4A-B607-7D3CA3C25511}"/>
              </a:ext>
            </a:extLst>
          </p:cNvPr>
          <p:cNvSpPr>
            <a:spLocks noGrp="1"/>
          </p:cNvSpPr>
          <p:nvPr>
            <p:ph idx="1" hasCustomPrompt="1"/>
          </p:nvPr>
        </p:nvSpPr>
        <p:spPr>
          <a:xfrm>
            <a:off x="696947" y="4237763"/>
            <a:ext cx="2461784" cy="2078262"/>
          </a:xfrm>
          <a:prstGeom prst="rect">
            <a:avLst/>
          </a:prstGeom>
        </p:spPr>
        <p:txBody>
          <a:bodyPr lIns="0">
            <a:noAutofit/>
          </a:bodyPr>
          <a:lstStyle>
            <a:lvl1pPr marL="0" indent="0" algn="ctr">
              <a:lnSpc>
                <a:spcPct val="100000"/>
              </a:lnSpc>
              <a:spcAft>
                <a:spcPts val="600"/>
              </a:spcAft>
              <a:buNone/>
              <a:defRPr sz="1400">
                <a:solidFill>
                  <a:srgbClr val="58585A"/>
                </a:solidFill>
                <a:latin typeface="Segoe UI Light" panose="020B0502040204020203" pitchFamily="34" charset="0"/>
                <a:cs typeface="Segoe UI Light" panose="020B0502040204020203" pitchFamily="34" charset="0"/>
              </a:defRPr>
            </a:lvl1pPr>
            <a:lvl2pPr algn="ctr">
              <a:spcAft>
                <a:spcPts val="600"/>
              </a:spcAft>
              <a:defRPr sz="1400">
                <a:solidFill>
                  <a:srgbClr val="58585A"/>
                </a:solidFill>
                <a:latin typeface="Segoe UI Light" panose="020B0502040204020203" pitchFamily="34" charset="0"/>
                <a:cs typeface="Segoe UI Light" panose="020B0502040204020203" pitchFamily="34" charset="0"/>
              </a:defRPr>
            </a:lvl2pPr>
            <a:lvl3pPr algn="ctr">
              <a:spcAft>
                <a:spcPts val="600"/>
              </a:spcAft>
              <a:defRPr sz="1400">
                <a:solidFill>
                  <a:srgbClr val="58585A"/>
                </a:solidFill>
                <a:latin typeface="Segoe UI Light" panose="020B0502040204020203" pitchFamily="34" charset="0"/>
                <a:cs typeface="Segoe UI Light" panose="020B0502040204020203" pitchFamily="34" charset="0"/>
              </a:defRPr>
            </a:lvl3pPr>
            <a:lvl4pPr algn="ctr">
              <a:spcAft>
                <a:spcPts val="600"/>
              </a:spcAft>
              <a:defRPr sz="1400">
                <a:solidFill>
                  <a:srgbClr val="58585A"/>
                </a:solidFill>
                <a:latin typeface="Segoe UI Light" panose="020B0502040204020203" pitchFamily="34" charset="0"/>
                <a:cs typeface="Segoe UI Light" panose="020B0502040204020203" pitchFamily="34" charset="0"/>
              </a:defRPr>
            </a:lvl4pPr>
            <a:lvl5pPr algn="ctr">
              <a:spcAft>
                <a:spcPts val="600"/>
              </a:spcAft>
              <a:defRPr sz="14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p:txBody>
      </p:sp>
      <p:sp>
        <p:nvSpPr>
          <p:cNvPr id="20" name="Espace réservé du texte 8"/>
          <p:cNvSpPr>
            <a:spLocks noGrp="1"/>
          </p:cNvSpPr>
          <p:nvPr>
            <p:ph type="body" sz="quarter" idx="13" hasCustomPrompt="1"/>
          </p:nvPr>
        </p:nvSpPr>
        <p:spPr>
          <a:xfrm>
            <a:off x="696947" y="3726813"/>
            <a:ext cx="2461784" cy="485773"/>
          </a:xfrm>
          <a:prstGeom prst="rect">
            <a:avLst/>
          </a:prstGeom>
        </p:spPr>
        <p:txBody>
          <a:bodyPr lIns="0" tIns="0" rIns="0" bIns="0" anchor="b">
            <a:noAutofit/>
          </a:bodyPr>
          <a:lstStyle>
            <a:lvl1pPr marL="0" indent="0" algn="ctr">
              <a:buNone/>
              <a:defRPr sz="1800" b="1" i="0">
                <a:solidFill>
                  <a:schemeClr val="tx2"/>
                </a:solidFill>
                <a:latin typeface="Segoe UI" panose="020B0502040204020203" pitchFamily="34" charset="0"/>
                <a:cs typeface="Segoe UI" panose="020B0502040204020203" pitchFamily="34" charset="0"/>
              </a:defRPr>
            </a:lvl1pPr>
          </a:lstStyle>
          <a:p>
            <a:pPr lvl="0"/>
            <a:r>
              <a:rPr lang="fr-FR" dirty="0"/>
              <a:t>Modifiez le style du sous-titre</a:t>
            </a:r>
            <a:endParaRPr lang="fr-BE" dirty="0"/>
          </a:p>
        </p:txBody>
      </p:sp>
      <p:sp>
        <p:nvSpPr>
          <p:cNvPr id="21" name="Espace réservé du contenu 2">
            <a:extLst>
              <a:ext uri="{FF2B5EF4-FFF2-40B4-BE49-F238E27FC236}">
                <a16:creationId xmlns:a16="http://schemas.microsoft.com/office/drawing/2014/main" id="{3E3D732D-7E05-6A4A-B607-7D3CA3C25511}"/>
              </a:ext>
            </a:extLst>
          </p:cNvPr>
          <p:cNvSpPr>
            <a:spLocks noGrp="1"/>
          </p:cNvSpPr>
          <p:nvPr>
            <p:ph idx="18" hasCustomPrompt="1"/>
          </p:nvPr>
        </p:nvSpPr>
        <p:spPr>
          <a:xfrm>
            <a:off x="3367204" y="4237763"/>
            <a:ext cx="2461784" cy="2078262"/>
          </a:xfrm>
          <a:prstGeom prst="rect">
            <a:avLst/>
          </a:prstGeom>
        </p:spPr>
        <p:txBody>
          <a:bodyPr lIns="0">
            <a:noAutofit/>
          </a:bodyPr>
          <a:lstStyle>
            <a:lvl1pPr marL="0" indent="0" algn="ctr">
              <a:lnSpc>
                <a:spcPct val="100000"/>
              </a:lnSpc>
              <a:spcAft>
                <a:spcPts val="600"/>
              </a:spcAft>
              <a:buNone/>
              <a:defRPr sz="1400">
                <a:solidFill>
                  <a:srgbClr val="58585A"/>
                </a:solidFill>
                <a:latin typeface="Segoe UI Light" panose="020B0502040204020203" pitchFamily="34" charset="0"/>
                <a:cs typeface="Segoe UI Light" panose="020B0502040204020203" pitchFamily="34" charset="0"/>
              </a:defRPr>
            </a:lvl1pPr>
            <a:lvl2pPr algn="ctr">
              <a:spcAft>
                <a:spcPts val="600"/>
              </a:spcAft>
              <a:defRPr sz="1400">
                <a:solidFill>
                  <a:srgbClr val="58585A"/>
                </a:solidFill>
                <a:latin typeface="Segoe UI Light" panose="020B0502040204020203" pitchFamily="34" charset="0"/>
                <a:cs typeface="Segoe UI Light" panose="020B0502040204020203" pitchFamily="34" charset="0"/>
              </a:defRPr>
            </a:lvl2pPr>
            <a:lvl3pPr algn="ctr">
              <a:spcAft>
                <a:spcPts val="600"/>
              </a:spcAft>
              <a:defRPr sz="1400">
                <a:solidFill>
                  <a:srgbClr val="58585A"/>
                </a:solidFill>
                <a:latin typeface="Segoe UI Light" panose="020B0502040204020203" pitchFamily="34" charset="0"/>
                <a:cs typeface="Segoe UI Light" panose="020B0502040204020203" pitchFamily="34" charset="0"/>
              </a:defRPr>
            </a:lvl3pPr>
            <a:lvl4pPr algn="ctr">
              <a:spcAft>
                <a:spcPts val="600"/>
              </a:spcAft>
              <a:defRPr sz="1400">
                <a:solidFill>
                  <a:srgbClr val="58585A"/>
                </a:solidFill>
                <a:latin typeface="Segoe UI Light" panose="020B0502040204020203" pitchFamily="34" charset="0"/>
                <a:cs typeface="Segoe UI Light" panose="020B0502040204020203" pitchFamily="34" charset="0"/>
              </a:defRPr>
            </a:lvl4pPr>
            <a:lvl5pPr algn="ctr">
              <a:spcAft>
                <a:spcPts val="600"/>
              </a:spcAft>
              <a:defRPr sz="14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p:txBody>
      </p:sp>
      <p:sp>
        <p:nvSpPr>
          <p:cNvPr id="22" name="Espace réservé du texte 8"/>
          <p:cNvSpPr>
            <a:spLocks noGrp="1"/>
          </p:cNvSpPr>
          <p:nvPr>
            <p:ph type="body" sz="quarter" idx="19" hasCustomPrompt="1"/>
          </p:nvPr>
        </p:nvSpPr>
        <p:spPr>
          <a:xfrm>
            <a:off x="3367204" y="3726813"/>
            <a:ext cx="2461784" cy="485773"/>
          </a:xfrm>
          <a:prstGeom prst="rect">
            <a:avLst/>
          </a:prstGeom>
        </p:spPr>
        <p:txBody>
          <a:bodyPr lIns="0" tIns="0" rIns="0" bIns="0" anchor="b">
            <a:noAutofit/>
          </a:bodyPr>
          <a:lstStyle>
            <a:lvl1pPr marL="0" indent="0" algn="ctr">
              <a:buNone/>
              <a:defRPr sz="1800" b="1" i="0">
                <a:solidFill>
                  <a:schemeClr val="tx2"/>
                </a:solidFill>
                <a:latin typeface="Segoe UI" panose="020B0502040204020203" pitchFamily="34" charset="0"/>
                <a:cs typeface="Segoe UI" panose="020B0502040204020203" pitchFamily="34" charset="0"/>
              </a:defRPr>
            </a:lvl1pPr>
          </a:lstStyle>
          <a:p>
            <a:pPr lvl="0"/>
            <a:r>
              <a:rPr lang="fr-FR" dirty="0"/>
              <a:t>Modifiez le style du sous-titre</a:t>
            </a:r>
            <a:endParaRPr lang="fr-BE" dirty="0"/>
          </a:p>
        </p:txBody>
      </p:sp>
      <p:sp>
        <p:nvSpPr>
          <p:cNvPr id="23" name="Espace réservé du contenu 2">
            <a:extLst>
              <a:ext uri="{FF2B5EF4-FFF2-40B4-BE49-F238E27FC236}">
                <a16:creationId xmlns:a16="http://schemas.microsoft.com/office/drawing/2014/main" id="{3E3D732D-7E05-6A4A-B607-7D3CA3C25511}"/>
              </a:ext>
            </a:extLst>
          </p:cNvPr>
          <p:cNvSpPr>
            <a:spLocks noGrp="1"/>
          </p:cNvSpPr>
          <p:nvPr>
            <p:ph idx="20" hasCustomPrompt="1"/>
          </p:nvPr>
        </p:nvSpPr>
        <p:spPr>
          <a:xfrm>
            <a:off x="6088622" y="4237763"/>
            <a:ext cx="2461784" cy="2078262"/>
          </a:xfrm>
          <a:prstGeom prst="rect">
            <a:avLst/>
          </a:prstGeom>
        </p:spPr>
        <p:txBody>
          <a:bodyPr lIns="0">
            <a:noAutofit/>
          </a:bodyPr>
          <a:lstStyle>
            <a:lvl1pPr marL="0" indent="0" algn="ctr">
              <a:lnSpc>
                <a:spcPct val="100000"/>
              </a:lnSpc>
              <a:spcAft>
                <a:spcPts val="600"/>
              </a:spcAft>
              <a:buNone/>
              <a:defRPr sz="1400">
                <a:solidFill>
                  <a:srgbClr val="58585A"/>
                </a:solidFill>
                <a:latin typeface="Segoe UI Light" panose="020B0502040204020203" pitchFamily="34" charset="0"/>
                <a:cs typeface="Segoe UI Light" panose="020B0502040204020203" pitchFamily="34" charset="0"/>
              </a:defRPr>
            </a:lvl1pPr>
            <a:lvl2pPr algn="ctr">
              <a:spcAft>
                <a:spcPts val="600"/>
              </a:spcAft>
              <a:defRPr sz="1400">
                <a:solidFill>
                  <a:srgbClr val="58585A"/>
                </a:solidFill>
                <a:latin typeface="Segoe UI Light" panose="020B0502040204020203" pitchFamily="34" charset="0"/>
                <a:cs typeface="Segoe UI Light" panose="020B0502040204020203" pitchFamily="34" charset="0"/>
              </a:defRPr>
            </a:lvl2pPr>
            <a:lvl3pPr algn="ctr">
              <a:spcAft>
                <a:spcPts val="600"/>
              </a:spcAft>
              <a:defRPr sz="1400">
                <a:solidFill>
                  <a:srgbClr val="58585A"/>
                </a:solidFill>
                <a:latin typeface="Segoe UI Light" panose="020B0502040204020203" pitchFamily="34" charset="0"/>
                <a:cs typeface="Segoe UI Light" panose="020B0502040204020203" pitchFamily="34" charset="0"/>
              </a:defRPr>
            </a:lvl3pPr>
            <a:lvl4pPr algn="ctr">
              <a:spcAft>
                <a:spcPts val="600"/>
              </a:spcAft>
              <a:defRPr sz="1400">
                <a:solidFill>
                  <a:srgbClr val="58585A"/>
                </a:solidFill>
                <a:latin typeface="Segoe UI Light" panose="020B0502040204020203" pitchFamily="34" charset="0"/>
                <a:cs typeface="Segoe UI Light" panose="020B0502040204020203" pitchFamily="34" charset="0"/>
              </a:defRPr>
            </a:lvl4pPr>
            <a:lvl5pPr algn="ctr">
              <a:spcAft>
                <a:spcPts val="600"/>
              </a:spcAft>
              <a:defRPr sz="14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p:txBody>
      </p:sp>
      <p:sp>
        <p:nvSpPr>
          <p:cNvPr id="26" name="Espace réservé du texte 8"/>
          <p:cNvSpPr>
            <a:spLocks noGrp="1"/>
          </p:cNvSpPr>
          <p:nvPr>
            <p:ph type="body" sz="quarter" idx="21" hasCustomPrompt="1"/>
          </p:nvPr>
        </p:nvSpPr>
        <p:spPr>
          <a:xfrm>
            <a:off x="6088622" y="3726813"/>
            <a:ext cx="2461784" cy="485773"/>
          </a:xfrm>
          <a:prstGeom prst="rect">
            <a:avLst/>
          </a:prstGeom>
        </p:spPr>
        <p:txBody>
          <a:bodyPr lIns="0" tIns="0" rIns="0" bIns="0" anchor="b">
            <a:noAutofit/>
          </a:bodyPr>
          <a:lstStyle>
            <a:lvl1pPr marL="0" indent="0" algn="ctr">
              <a:buNone/>
              <a:defRPr sz="1800" b="1" i="0">
                <a:solidFill>
                  <a:schemeClr val="tx2"/>
                </a:solidFill>
                <a:latin typeface="Segoe UI" panose="020B0502040204020203" pitchFamily="34" charset="0"/>
                <a:cs typeface="Segoe UI" panose="020B0502040204020203" pitchFamily="34" charset="0"/>
              </a:defRPr>
            </a:lvl1pPr>
          </a:lstStyle>
          <a:p>
            <a:pPr lvl="0"/>
            <a:r>
              <a:rPr lang="fr-FR" dirty="0"/>
              <a:t>Modifiez le style du sous-titre</a:t>
            </a:r>
            <a:endParaRPr lang="fr-BE" dirty="0"/>
          </a:p>
        </p:txBody>
      </p:sp>
      <p:sp>
        <p:nvSpPr>
          <p:cNvPr id="28" name="Espace réservé du contenu 2">
            <a:extLst>
              <a:ext uri="{FF2B5EF4-FFF2-40B4-BE49-F238E27FC236}">
                <a16:creationId xmlns:a16="http://schemas.microsoft.com/office/drawing/2014/main" id="{3E3D732D-7E05-6A4A-B607-7D3CA3C25511}"/>
              </a:ext>
            </a:extLst>
          </p:cNvPr>
          <p:cNvSpPr>
            <a:spLocks noGrp="1"/>
          </p:cNvSpPr>
          <p:nvPr>
            <p:ph idx="22" hasCustomPrompt="1"/>
          </p:nvPr>
        </p:nvSpPr>
        <p:spPr>
          <a:xfrm>
            <a:off x="8740695" y="4237763"/>
            <a:ext cx="2461784" cy="2078262"/>
          </a:xfrm>
          <a:prstGeom prst="rect">
            <a:avLst/>
          </a:prstGeom>
        </p:spPr>
        <p:txBody>
          <a:bodyPr lIns="0">
            <a:noAutofit/>
          </a:bodyPr>
          <a:lstStyle>
            <a:lvl1pPr marL="0" indent="0" algn="ctr">
              <a:lnSpc>
                <a:spcPct val="100000"/>
              </a:lnSpc>
              <a:spcAft>
                <a:spcPts val="600"/>
              </a:spcAft>
              <a:buNone/>
              <a:defRPr sz="1400">
                <a:solidFill>
                  <a:srgbClr val="58585A"/>
                </a:solidFill>
                <a:latin typeface="Segoe UI Light" panose="020B0502040204020203" pitchFamily="34" charset="0"/>
                <a:cs typeface="Segoe UI Light" panose="020B0502040204020203" pitchFamily="34" charset="0"/>
              </a:defRPr>
            </a:lvl1pPr>
            <a:lvl2pPr algn="ctr">
              <a:spcAft>
                <a:spcPts val="600"/>
              </a:spcAft>
              <a:defRPr sz="1400">
                <a:solidFill>
                  <a:srgbClr val="58585A"/>
                </a:solidFill>
                <a:latin typeface="Segoe UI Light" panose="020B0502040204020203" pitchFamily="34" charset="0"/>
                <a:cs typeface="Segoe UI Light" panose="020B0502040204020203" pitchFamily="34" charset="0"/>
              </a:defRPr>
            </a:lvl2pPr>
            <a:lvl3pPr algn="ctr">
              <a:spcAft>
                <a:spcPts val="600"/>
              </a:spcAft>
              <a:defRPr sz="1400">
                <a:solidFill>
                  <a:srgbClr val="58585A"/>
                </a:solidFill>
                <a:latin typeface="Segoe UI Light" panose="020B0502040204020203" pitchFamily="34" charset="0"/>
                <a:cs typeface="Segoe UI Light" panose="020B0502040204020203" pitchFamily="34" charset="0"/>
              </a:defRPr>
            </a:lvl3pPr>
            <a:lvl4pPr algn="ctr">
              <a:spcAft>
                <a:spcPts val="600"/>
              </a:spcAft>
              <a:defRPr sz="1400">
                <a:solidFill>
                  <a:srgbClr val="58585A"/>
                </a:solidFill>
                <a:latin typeface="Segoe UI Light" panose="020B0502040204020203" pitchFamily="34" charset="0"/>
                <a:cs typeface="Segoe UI Light" panose="020B0502040204020203" pitchFamily="34" charset="0"/>
              </a:defRPr>
            </a:lvl4pPr>
            <a:lvl5pPr algn="ctr">
              <a:spcAft>
                <a:spcPts val="600"/>
              </a:spcAft>
              <a:defRPr sz="14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p:txBody>
      </p:sp>
      <p:sp>
        <p:nvSpPr>
          <p:cNvPr id="30" name="Espace réservé du texte 8"/>
          <p:cNvSpPr>
            <a:spLocks noGrp="1"/>
          </p:cNvSpPr>
          <p:nvPr>
            <p:ph type="body" sz="quarter" idx="23" hasCustomPrompt="1"/>
          </p:nvPr>
        </p:nvSpPr>
        <p:spPr>
          <a:xfrm>
            <a:off x="8740695" y="3726813"/>
            <a:ext cx="2461784" cy="485773"/>
          </a:xfrm>
          <a:prstGeom prst="rect">
            <a:avLst/>
          </a:prstGeom>
        </p:spPr>
        <p:txBody>
          <a:bodyPr lIns="0" tIns="0" rIns="0" bIns="0" anchor="b">
            <a:noAutofit/>
          </a:bodyPr>
          <a:lstStyle>
            <a:lvl1pPr marL="0" indent="0" algn="ctr">
              <a:buNone/>
              <a:defRPr sz="1800" b="1" i="0">
                <a:solidFill>
                  <a:schemeClr val="tx2"/>
                </a:solidFill>
                <a:latin typeface="Segoe UI" panose="020B0502040204020203" pitchFamily="34" charset="0"/>
                <a:cs typeface="Segoe UI" panose="020B0502040204020203" pitchFamily="34" charset="0"/>
              </a:defRPr>
            </a:lvl1pPr>
          </a:lstStyle>
          <a:p>
            <a:pPr lvl="0"/>
            <a:r>
              <a:rPr lang="fr-FR" dirty="0"/>
              <a:t>Modifiez le style du sous-titre</a:t>
            </a:r>
            <a:endParaRPr lang="fr-BE" dirty="0"/>
          </a:p>
        </p:txBody>
      </p:sp>
      <p:sp>
        <p:nvSpPr>
          <p:cNvPr id="27" name="Forme libre 26"/>
          <p:cNvSpPr/>
          <p:nvPr userDrawn="1"/>
        </p:nvSpPr>
        <p:spPr>
          <a:xfrm>
            <a:off x="9721355" y="0"/>
            <a:ext cx="2470645" cy="1028612"/>
          </a:xfrm>
          <a:custGeom>
            <a:avLst/>
            <a:gdLst>
              <a:gd name="connsiteX0" fmla="*/ 0 w 2470645"/>
              <a:gd name="connsiteY0" fmla="*/ 0 h 1028612"/>
              <a:gd name="connsiteX1" fmla="*/ 2470645 w 2470645"/>
              <a:gd name="connsiteY1" fmla="*/ 0 h 1028612"/>
              <a:gd name="connsiteX2" fmla="*/ 2470645 w 2470645"/>
              <a:gd name="connsiteY2" fmla="*/ 883801 h 1028612"/>
              <a:gd name="connsiteX3" fmla="*/ 484935 w 2470645"/>
              <a:gd name="connsiteY3" fmla="*/ 1027837 h 1028612"/>
              <a:gd name="connsiteX4" fmla="*/ 189337 w 2470645"/>
              <a:gd name="connsiteY4" fmla="*/ 827973 h 1028612"/>
              <a:gd name="connsiteX5" fmla="*/ 512 w 2470645"/>
              <a:gd name="connsiteY5" fmla="*/ 3587 h 10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45" h="1028612">
                <a:moveTo>
                  <a:pt x="0" y="0"/>
                </a:moveTo>
                <a:lnTo>
                  <a:pt x="2470645" y="0"/>
                </a:lnTo>
                <a:lnTo>
                  <a:pt x="2470645" y="883801"/>
                </a:lnTo>
                <a:lnTo>
                  <a:pt x="484935" y="1027837"/>
                </a:lnTo>
                <a:cubicBezTo>
                  <a:pt x="351877" y="1037575"/>
                  <a:pt x="229965" y="954775"/>
                  <a:pt x="189337" y="827973"/>
                </a:cubicBezTo>
                <a:cubicBezTo>
                  <a:pt x="132825" y="651523"/>
                  <a:pt x="56717" y="371281"/>
                  <a:pt x="512" y="3587"/>
                </a:cubicBezTo>
                <a:close/>
              </a:path>
            </a:pathLst>
          </a:cu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9" name="Imag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3007" y="238525"/>
            <a:ext cx="1637886" cy="418571"/>
          </a:xfrm>
          <a:prstGeom prst="rect">
            <a:avLst/>
          </a:prstGeom>
        </p:spPr>
      </p:pic>
      <p:sp>
        <p:nvSpPr>
          <p:cNvPr id="36"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4"/>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37" name="Image 3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38" name="Connecteur droit 37"/>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pour une image  2"/>
          <p:cNvSpPr>
            <a:spLocks noGrp="1"/>
          </p:cNvSpPr>
          <p:nvPr>
            <p:ph type="pic" sz="quarter" idx="24"/>
          </p:nvPr>
        </p:nvSpPr>
        <p:spPr>
          <a:xfrm>
            <a:off x="696947" y="1968500"/>
            <a:ext cx="2461784" cy="1747322"/>
          </a:xfrm>
          <a:prstGeom prst="rect">
            <a:avLst/>
          </a:prstGeom>
        </p:spPr>
        <p:txBody>
          <a:bodyPr/>
          <a:lstStyle/>
          <a:p>
            <a:r>
              <a:rPr lang="fr-FR"/>
              <a:t>Cliquez sur l'icône pour ajouter une image</a:t>
            </a:r>
            <a:endParaRPr lang="fr-BE"/>
          </a:p>
        </p:txBody>
      </p:sp>
      <p:sp>
        <p:nvSpPr>
          <p:cNvPr id="41" name="Espace réservé pour une image  2"/>
          <p:cNvSpPr>
            <a:spLocks noGrp="1"/>
          </p:cNvSpPr>
          <p:nvPr>
            <p:ph type="pic" sz="quarter" idx="25"/>
          </p:nvPr>
        </p:nvSpPr>
        <p:spPr>
          <a:xfrm>
            <a:off x="3367204" y="1968500"/>
            <a:ext cx="2461784" cy="1747322"/>
          </a:xfrm>
          <a:prstGeom prst="rect">
            <a:avLst/>
          </a:prstGeom>
        </p:spPr>
        <p:txBody>
          <a:bodyPr/>
          <a:lstStyle/>
          <a:p>
            <a:r>
              <a:rPr lang="fr-FR"/>
              <a:t>Cliquez sur l'icône pour ajouter une image</a:t>
            </a:r>
            <a:endParaRPr lang="fr-BE"/>
          </a:p>
        </p:txBody>
      </p:sp>
      <p:sp>
        <p:nvSpPr>
          <p:cNvPr id="42" name="Espace réservé pour une image  2"/>
          <p:cNvSpPr>
            <a:spLocks noGrp="1"/>
          </p:cNvSpPr>
          <p:nvPr>
            <p:ph type="pic" sz="quarter" idx="26"/>
          </p:nvPr>
        </p:nvSpPr>
        <p:spPr>
          <a:xfrm>
            <a:off x="6070076" y="1968500"/>
            <a:ext cx="2461784" cy="1747322"/>
          </a:xfrm>
          <a:prstGeom prst="rect">
            <a:avLst/>
          </a:prstGeom>
        </p:spPr>
        <p:txBody>
          <a:bodyPr/>
          <a:lstStyle/>
          <a:p>
            <a:r>
              <a:rPr lang="fr-FR"/>
              <a:t>Cliquez sur l'icône pour ajouter une image</a:t>
            </a:r>
            <a:endParaRPr lang="fr-BE"/>
          </a:p>
        </p:txBody>
      </p:sp>
      <p:sp>
        <p:nvSpPr>
          <p:cNvPr id="43" name="Espace réservé pour une image  2"/>
          <p:cNvSpPr>
            <a:spLocks noGrp="1"/>
          </p:cNvSpPr>
          <p:nvPr>
            <p:ph type="pic" sz="quarter" idx="27"/>
          </p:nvPr>
        </p:nvSpPr>
        <p:spPr>
          <a:xfrm>
            <a:off x="8740695" y="1968500"/>
            <a:ext cx="2461784" cy="1747322"/>
          </a:xfrm>
          <a:prstGeom prst="rect">
            <a:avLst/>
          </a:prstGeom>
        </p:spPr>
        <p:txBody>
          <a:bodyPr/>
          <a:lstStyle/>
          <a:p>
            <a:r>
              <a:rPr lang="fr-FR"/>
              <a:t>Cliquez sur l'icône pour ajouter une image</a:t>
            </a:r>
            <a:endParaRPr lang="fr-BE"/>
          </a:p>
        </p:txBody>
      </p:sp>
      <p:sp>
        <p:nvSpPr>
          <p:cNvPr id="44" name="Espace réservé du texte 3"/>
          <p:cNvSpPr>
            <a:spLocks noGrp="1"/>
          </p:cNvSpPr>
          <p:nvPr>
            <p:ph type="body" sz="quarter" idx="10" hasCustomPrompt="1"/>
          </p:nvPr>
        </p:nvSpPr>
        <p:spPr>
          <a:xfrm>
            <a:off x="696947" y="6524186"/>
            <a:ext cx="4549775" cy="191243"/>
          </a:xfrm>
          <a:prstGeom prst="rect">
            <a:avLst/>
          </a:prstGeom>
        </p:spPr>
        <p:txBody>
          <a:bodyPr vert="horz" lIns="0" tIns="0" rIns="0" bIns="0" rtlCol="0" anchor="ctr"/>
          <a:lstStyle>
            <a:lvl1pPr>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Note de bas de page</a:t>
            </a:r>
            <a:endParaRPr lang="fr-BE" dirty="0"/>
          </a:p>
        </p:txBody>
      </p:sp>
      <p:sp>
        <p:nvSpPr>
          <p:cNvPr id="45"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sp>
        <p:nvSpPr>
          <p:cNvPr id="24" name="Titre 1">
            <a:extLst>
              <a:ext uri="{FF2B5EF4-FFF2-40B4-BE49-F238E27FC236}">
                <a16:creationId xmlns:a16="http://schemas.microsoft.com/office/drawing/2014/main" id="{B58771CB-608F-144C-9F65-9270B65AA13D}"/>
              </a:ext>
            </a:extLst>
          </p:cNvPr>
          <p:cNvSpPr>
            <a:spLocks noGrp="1"/>
          </p:cNvSpPr>
          <p:nvPr>
            <p:ph type="title"/>
          </p:nvPr>
        </p:nvSpPr>
        <p:spPr>
          <a:xfrm>
            <a:off x="696947" y="332255"/>
            <a:ext cx="9303449" cy="714780"/>
          </a:xfrm>
          <a:prstGeom prst="rect">
            <a:avLst/>
          </a:prstGeom>
        </p:spPr>
        <p:txBody>
          <a:bodyPr wrap="square" lIns="0" tIns="0" rIns="0" bIns="0" anchor="b">
            <a:noAutofit/>
          </a:bodyPr>
          <a:lstStyle>
            <a:lvl1pPr>
              <a:defRPr sz="4000" b="1">
                <a:solidFill>
                  <a:srgbClr val="0066B3"/>
                </a:solidFill>
                <a:latin typeface="Segoe UI" panose="020B0502040204020203" pitchFamily="34" charset="0"/>
                <a:cs typeface="Segoe UI" panose="020B0502040204020203" pitchFamily="34" charset="0"/>
              </a:defRPr>
            </a:lvl1pPr>
          </a:lstStyle>
          <a:p>
            <a:r>
              <a:rPr lang="fr-FR"/>
              <a:t>Modifiez le style du titre</a:t>
            </a:r>
            <a:endParaRPr lang="fr-FR" dirty="0"/>
          </a:p>
        </p:txBody>
      </p:sp>
      <p:sp>
        <p:nvSpPr>
          <p:cNvPr id="31" name="Espace réservé du texte 8"/>
          <p:cNvSpPr>
            <a:spLocks noGrp="1"/>
          </p:cNvSpPr>
          <p:nvPr>
            <p:ph type="body" sz="quarter" idx="28" hasCustomPrompt="1"/>
          </p:nvPr>
        </p:nvSpPr>
        <p:spPr>
          <a:xfrm>
            <a:off x="698309" y="1122538"/>
            <a:ext cx="10515600" cy="396000"/>
          </a:xfrm>
          <a:prstGeom prst="rect">
            <a:avLst/>
          </a:prstGeom>
        </p:spPr>
        <p:txBody>
          <a:bodyPr lIns="0" tIns="0" rIns="0" bIns="0" anchor="b">
            <a:noAutofit/>
          </a:bodyPr>
          <a:lstStyle>
            <a:lvl1pPr marL="0" indent="0">
              <a:buNone/>
              <a:defRPr sz="3200">
                <a:solidFill>
                  <a:srgbClr val="58585A"/>
                </a:solidFill>
                <a:latin typeface="Segoe UI Light" panose="020B0502040204020203" pitchFamily="34" charset="0"/>
                <a:cs typeface="Segoe UI Light" panose="020B0502040204020203" pitchFamily="34" charset="0"/>
              </a:defRPr>
            </a:lvl1pPr>
          </a:lstStyle>
          <a:p>
            <a:pPr lvl="0"/>
            <a:r>
              <a:rPr lang="fr-FR" dirty="0"/>
              <a:t>Modifiez le style du sous-titre</a:t>
            </a:r>
            <a:endParaRPr lang="fr-BE" dirty="0"/>
          </a:p>
        </p:txBody>
      </p:sp>
    </p:spTree>
    <p:extLst>
      <p:ext uri="{BB962C8B-B14F-4D97-AF65-F5344CB8AC3E}">
        <p14:creationId xmlns:p14="http://schemas.microsoft.com/office/powerpoint/2010/main" val="27622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e Titre-sous-titre-texte-laptop gauche">
    <p:spTree>
      <p:nvGrpSpPr>
        <p:cNvPr id="1" name=""/>
        <p:cNvGrpSpPr/>
        <p:nvPr/>
      </p:nvGrpSpPr>
      <p:grpSpPr>
        <a:xfrm>
          <a:off x="0" y="0"/>
          <a:ext cx="0" cy="0"/>
          <a:chOff x="0" y="0"/>
          <a:chExt cx="0" cy="0"/>
        </a:xfrm>
      </p:grpSpPr>
      <p:grpSp>
        <p:nvGrpSpPr>
          <p:cNvPr id="2" name="Groupe 1"/>
          <p:cNvGrpSpPr/>
          <p:nvPr userDrawn="1"/>
        </p:nvGrpSpPr>
        <p:grpSpPr>
          <a:xfrm>
            <a:off x="226426" y="2184107"/>
            <a:ext cx="7342774" cy="4348688"/>
            <a:chOff x="226426" y="2184107"/>
            <a:chExt cx="7342774" cy="4348688"/>
          </a:xfrm>
        </p:grpSpPr>
        <p:grpSp>
          <p:nvGrpSpPr>
            <p:cNvPr id="19" name="Group 16"/>
            <p:cNvGrpSpPr/>
            <p:nvPr/>
          </p:nvGrpSpPr>
          <p:grpSpPr>
            <a:xfrm>
              <a:off x="799985" y="2184107"/>
              <a:ext cx="6309708" cy="4213169"/>
              <a:chOff x="-375492" y="1139528"/>
              <a:chExt cx="7415784" cy="4700016"/>
            </a:xfrm>
          </p:grpSpPr>
          <p:sp>
            <p:nvSpPr>
              <p:cNvPr id="21" name="Freeform 15"/>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9"/>
              <p:cNvSpPr/>
              <p:nvPr/>
            </p:nvSpPr>
            <p:spPr>
              <a:xfrm>
                <a:off x="-358010" y="1160080"/>
                <a:ext cx="7380820" cy="4658912"/>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13"/>
              <p:cNvSpPr/>
              <p:nvPr/>
            </p:nvSpPr>
            <p:spPr>
              <a:xfrm>
                <a:off x="4509682"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7"/>
            <p:cNvGrpSpPr/>
            <p:nvPr/>
          </p:nvGrpSpPr>
          <p:grpSpPr>
            <a:xfrm>
              <a:off x="226426" y="6342079"/>
              <a:ext cx="7342774" cy="190716"/>
              <a:chOff x="-1348120" y="5777967"/>
              <a:chExt cx="9361040" cy="187525"/>
            </a:xfrm>
          </p:grpSpPr>
          <p:sp>
            <p:nvSpPr>
              <p:cNvPr id="17" name="Trapezoid 6"/>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348120" y="5777967"/>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0" name="Forme libre 29"/>
          <p:cNvSpPr/>
          <p:nvPr userDrawn="1"/>
        </p:nvSpPr>
        <p:spPr>
          <a:xfrm>
            <a:off x="9721355" y="0"/>
            <a:ext cx="2470645" cy="1028612"/>
          </a:xfrm>
          <a:custGeom>
            <a:avLst/>
            <a:gdLst>
              <a:gd name="connsiteX0" fmla="*/ 0 w 2470645"/>
              <a:gd name="connsiteY0" fmla="*/ 0 h 1028612"/>
              <a:gd name="connsiteX1" fmla="*/ 2470645 w 2470645"/>
              <a:gd name="connsiteY1" fmla="*/ 0 h 1028612"/>
              <a:gd name="connsiteX2" fmla="*/ 2470645 w 2470645"/>
              <a:gd name="connsiteY2" fmla="*/ 883801 h 1028612"/>
              <a:gd name="connsiteX3" fmla="*/ 484935 w 2470645"/>
              <a:gd name="connsiteY3" fmla="*/ 1027837 h 1028612"/>
              <a:gd name="connsiteX4" fmla="*/ 189337 w 2470645"/>
              <a:gd name="connsiteY4" fmla="*/ 827973 h 1028612"/>
              <a:gd name="connsiteX5" fmla="*/ 512 w 2470645"/>
              <a:gd name="connsiteY5" fmla="*/ 3587 h 10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45" h="1028612">
                <a:moveTo>
                  <a:pt x="0" y="0"/>
                </a:moveTo>
                <a:lnTo>
                  <a:pt x="2470645" y="0"/>
                </a:lnTo>
                <a:lnTo>
                  <a:pt x="2470645" y="883801"/>
                </a:lnTo>
                <a:lnTo>
                  <a:pt x="484935" y="1027837"/>
                </a:lnTo>
                <a:cubicBezTo>
                  <a:pt x="351877" y="1037575"/>
                  <a:pt x="229965" y="954775"/>
                  <a:pt x="189337" y="827973"/>
                </a:cubicBezTo>
                <a:cubicBezTo>
                  <a:pt x="132825" y="651523"/>
                  <a:pt x="56717" y="371281"/>
                  <a:pt x="512" y="3587"/>
                </a:cubicBezTo>
                <a:close/>
              </a:path>
            </a:pathLst>
          </a:cu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2" name="Image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3007" y="238525"/>
            <a:ext cx="1637886" cy="418571"/>
          </a:xfrm>
          <a:prstGeom prst="rect">
            <a:avLst/>
          </a:prstGeom>
        </p:spPr>
      </p:pic>
      <p:sp>
        <p:nvSpPr>
          <p:cNvPr id="34" name="Espace réservé pour une image  33"/>
          <p:cNvSpPr>
            <a:spLocks noGrp="1"/>
          </p:cNvSpPr>
          <p:nvPr userDrawn="1">
            <p:ph type="pic" sz="quarter" idx="14"/>
          </p:nvPr>
        </p:nvSpPr>
        <p:spPr>
          <a:xfrm>
            <a:off x="1032960" y="2479875"/>
            <a:ext cx="5849169" cy="3648568"/>
          </a:xfrm>
          <a:prstGeom prst="rect">
            <a:avLst/>
          </a:prstGeom>
        </p:spPr>
        <p:txBody>
          <a:bodyPr>
            <a:noAutofit/>
          </a:bodyPr>
          <a:lstStyle/>
          <a:p>
            <a:r>
              <a:rPr lang="fr-FR"/>
              <a:t>Cliquez sur l'icône pour ajouter une image</a:t>
            </a:r>
            <a:endParaRPr lang="fr-BE"/>
          </a:p>
        </p:txBody>
      </p:sp>
      <p:sp>
        <p:nvSpPr>
          <p:cNvPr id="35" name="Espace réservé du contenu 2">
            <a:extLst>
              <a:ext uri="{FF2B5EF4-FFF2-40B4-BE49-F238E27FC236}">
                <a16:creationId xmlns:a16="http://schemas.microsoft.com/office/drawing/2014/main" id="{3E3D732D-7E05-6A4A-B607-7D3CA3C25511}"/>
              </a:ext>
            </a:extLst>
          </p:cNvPr>
          <p:cNvSpPr>
            <a:spLocks noGrp="1"/>
          </p:cNvSpPr>
          <p:nvPr userDrawn="1">
            <p:ph idx="1" hasCustomPrompt="1"/>
          </p:nvPr>
        </p:nvSpPr>
        <p:spPr>
          <a:xfrm>
            <a:off x="7594600" y="2590801"/>
            <a:ext cx="4413248" cy="968828"/>
          </a:xfrm>
          <a:prstGeom prst="rect">
            <a:avLst/>
          </a:prstGeom>
        </p:spPr>
        <p:txBody>
          <a:bodyPr lIns="0">
            <a:noAutofit/>
          </a:bodyPr>
          <a:lstStyle>
            <a:lvl1pPr marL="0" indent="0">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2pPr>
            <a:lvl3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3pPr>
            <a:lvl4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4pPr>
            <a:lvl5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a:p>
            <a:pPr lvl="1"/>
            <a:r>
              <a:rPr lang="fr-FR" dirty="0"/>
              <a:t>Deuxième niveau</a:t>
            </a:r>
          </a:p>
        </p:txBody>
      </p:sp>
      <p:sp>
        <p:nvSpPr>
          <p:cNvPr id="36" name="Espace réservé du contenu 2">
            <a:extLst>
              <a:ext uri="{FF2B5EF4-FFF2-40B4-BE49-F238E27FC236}">
                <a16:creationId xmlns:a16="http://schemas.microsoft.com/office/drawing/2014/main" id="{3E3D732D-7E05-6A4A-B607-7D3CA3C25511}"/>
              </a:ext>
            </a:extLst>
          </p:cNvPr>
          <p:cNvSpPr>
            <a:spLocks noGrp="1"/>
          </p:cNvSpPr>
          <p:nvPr userDrawn="1">
            <p:ph idx="15" hasCustomPrompt="1"/>
          </p:nvPr>
        </p:nvSpPr>
        <p:spPr>
          <a:xfrm>
            <a:off x="7594600" y="3735037"/>
            <a:ext cx="4413248" cy="968828"/>
          </a:xfrm>
          <a:prstGeom prst="rect">
            <a:avLst/>
          </a:prstGeom>
        </p:spPr>
        <p:txBody>
          <a:bodyPr lIns="0">
            <a:noAutofit/>
          </a:bodyPr>
          <a:lstStyle>
            <a:lvl1pPr marL="0" indent="0">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2pPr>
            <a:lvl3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3pPr>
            <a:lvl4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4pPr>
            <a:lvl5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a:p>
            <a:pPr lvl="1"/>
            <a:r>
              <a:rPr lang="fr-FR" dirty="0"/>
              <a:t>Deuxième niveau</a:t>
            </a:r>
          </a:p>
        </p:txBody>
      </p:sp>
      <p:sp>
        <p:nvSpPr>
          <p:cNvPr id="37" name="Espace réservé du contenu 2">
            <a:extLst>
              <a:ext uri="{FF2B5EF4-FFF2-40B4-BE49-F238E27FC236}">
                <a16:creationId xmlns:a16="http://schemas.microsoft.com/office/drawing/2014/main" id="{3E3D732D-7E05-6A4A-B607-7D3CA3C25511}"/>
              </a:ext>
            </a:extLst>
          </p:cNvPr>
          <p:cNvSpPr>
            <a:spLocks noGrp="1"/>
          </p:cNvSpPr>
          <p:nvPr userDrawn="1">
            <p:ph idx="16" hasCustomPrompt="1"/>
          </p:nvPr>
        </p:nvSpPr>
        <p:spPr>
          <a:xfrm>
            <a:off x="7594600" y="4875067"/>
            <a:ext cx="4413248" cy="968828"/>
          </a:xfrm>
          <a:prstGeom prst="rect">
            <a:avLst/>
          </a:prstGeom>
        </p:spPr>
        <p:txBody>
          <a:bodyPr lIns="0">
            <a:noAutofit/>
          </a:bodyPr>
          <a:lstStyle>
            <a:lvl1pPr marL="0" indent="0">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2pPr>
            <a:lvl3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3pPr>
            <a:lvl4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4pPr>
            <a:lvl5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a:p>
            <a:pPr lvl="1"/>
            <a:r>
              <a:rPr lang="fr-FR" dirty="0"/>
              <a:t>Deuxième niveau</a:t>
            </a:r>
          </a:p>
        </p:txBody>
      </p:sp>
      <p:sp>
        <p:nvSpPr>
          <p:cNvPr id="26"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4"/>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27" name="Imag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28" name="Connecteur droit 27"/>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Espace réservé du texte 3"/>
          <p:cNvSpPr>
            <a:spLocks noGrp="1"/>
          </p:cNvSpPr>
          <p:nvPr>
            <p:ph type="body" sz="quarter" idx="10" hasCustomPrompt="1"/>
          </p:nvPr>
        </p:nvSpPr>
        <p:spPr>
          <a:xfrm>
            <a:off x="698309" y="6524186"/>
            <a:ext cx="4549775" cy="191243"/>
          </a:xfrm>
          <a:prstGeom prst="rect">
            <a:avLst/>
          </a:prstGeom>
        </p:spPr>
        <p:txBody>
          <a:bodyPr vert="horz" lIns="0" tIns="0" rIns="0" bIns="0" rtlCol="0" anchor="ctr"/>
          <a:lstStyle>
            <a:lvl1pPr>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Note de bas de page</a:t>
            </a:r>
            <a:endParaRPr lang="fr-BE" dirty="0"/>
          </a:p>
        </p:txBody>
      </p:sp>
      <p:sp>
        <p:nvSpPr>
          <p:cNvPr id="40"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sp>
        <p:nvSpPr>
          <p:cNvPr id="25" name="Titre 1">
            <a:extLst>
              <a:ext uri="{FF2B5EF4-FFF2-40B4-BE49-F238E27FC236}">
                <a16:creationId xmlns:a16="http://schemas.microsoft.com/office/drawing/2014/main" id="{B58771CB-608F-144C-9F65-9270B65AA13D}"/>
              </a:ext>
            </a:extLst>
          </p:cNvPr>
          <p:cNvSpPr>
            <a:spLocks noGrp="1"/>
          </p:cNvSpPr>
          <p:nvPr>
            <p:ph type="title"/>
          </p:nvPr>
        </p:nvSpPr>
        <p:spPr>
          <a:xfrm>
            <a:off x="703281" y="633471"/>
            <a:ext cx="9303449" cy="761415"/>
          </a:xfrm>
          <a:prstGeom prst="rect">
            <a:avLst/>
          </a:prstGeom>
        </p:spPr>
        <p:txBody>
          <a:bodyPr wrap="square" lIns="0" tIns="0" rIns="0" bIns="0" anchor="b">
            <a:noAutofit/>
          </a:bodyPr>
          <a:lstStyle>
            <a:lvl1pPr>
              <a:defRPr sz="4000" b="1">
                <a:solidFill>
                  <a:srgbClr val="0066B3"/>
                </a:solidFill>
                <a:latin typeface="Segoe UI" panose="020B0502040204020203" pitchFamily="34" charset="0"/>
                <a:cs typeface="Segoe UI" panose="020B0502040204020203" pitchFamily="34" charset="0"/>
              </a:defRPr>
            </a:lvl1pPr>
          </a:lstStyle>
          <a:p>
            <a:r>
              <a:rPr lang="fr-FR"/>
              <a:t>Modifiez le style du titre</a:t>
            </a:r>
            <a:endParaRPr lang="fr-FR" dirty="0"/>
          </a:p>
        </p:txBody>
      </p:sp>
      <p:sp>
        <p:nvSpPr>
          <p:cNvPr id="41" name="Espace réservé du texte 8"/>
          <p:cNvSpPr>
            <a:spLocks noGrp="1"/>
          </p:cNvSpPr>
          <p:nvPr>
            <p:ph type="body" sz="quarter" idx="13" hasCustomPrompt="1"/>
          </p:nvPr>
        </p:nvSpPr>
        <p:spPr>
          <a:xfrm>
            <a:off x="704643" y="1464083"/>
            <a:ext cx="10515600" cy="396000"/>
          </a:xfrm>
          <a:prstGeom prst="rect">
            <a:avLst/>
          </a:prstGeom>
        </p:spPr>
        <p:txBody>
          <a:bodyPr lIns="0" tIns="0" rIns="0" bIns="0" anchor="b">
            <a:noAutofit/>
          </a:bodyPr>
          <a:lstStyle>
            <a:lvl1pPr marL="0" indent="0">
              <a:buNone/>
              <a:defRPr sz="3200">
                <a:solidFill>
                  <a:srgbClr val="58585A"/>
                </a:solidFill>
                <a:latin typeface="Segoe UI Light" panose="020B0502040204020203" pitchFamily="34" charset="0"/>
                <a:cs typeface="Segoe UI Light" panose="020B0502040204020203" pitchFamily="34" charset="0"/>
              </a:defRPr>
            </a:lvl1pPr>
          </a:lstStyle>
          <a:p>
            <a:pPr lvl="0"/>
            <a:r>
              <a:rPr lang="fr-FR" dirty="0"/>
              <a:t>Modifiez le style du sous-titre</a:t>
            </a:r>
            <a:endParaRPr lang="fr-BE" dirty="0"/>
          </a:p>
        </p:txBody>
      </p:sp>
    </p:spTree>
    <p:extLst>
      <p:ext uri="{BB962C8B-B14F-4D97-AF65-F5344CB8AC3E}">
        <p14:creationId xmlns:p14="http://schemas.microsoft.com/office/powerpoint/2010/main" val="391933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xEl>
                                              <p:pRg st="1" end="1"/>
                                            </p:txEl>
                                          </p:spTgt>
                                        </p:tgtEl>
                                        <p:attrNameLst>
                                          <p:attrName>style.visibility</p:attrName>
                                        </p:attrNameLst>
                                      </p:cBhvr>
                                      <p:to>
                                        <p:strVal val="visible"/>
                                      </p:to>
                                    </p:set>
                                    <p:animEffect transition="in" filter="fade">
                                      <p:cBhvr>
                                        <p:cTn id="18" dur="500"/>
                                        <p:tgtEl>
                                          <p:spTgt spid="35">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fade">
                                      <p:cBhvr>
                                        <p:cTn id="21" dur="500"/>
                                        <p:tgtEl>
                                          <p:spTgt spid="36">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fade">
                                      <p:cBhvr>
                                        <p:cTn id="24" dur="500"/>
                                        <p:tgtEl>
                                          <p:spTgt spid="36">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xEl>
                                              <p:pRg st="0" end="0"/>
                                            </p:txEl>
                                          </p:spTgt>
                                        </p:tgtEl>
                                        <p:attrNameLst>
                                          <p:attrName>style.visibility</p:attrName>
                                        </p:attrNameLst>
                                      </p:cBhvr>
                                      <p:to>
                                        <p:strVal val="visible"/>
                                      </p:to>
                                    </p:set>
                                    <p:animEffect transition="in" filter="fade">
                                      <p:cBhvr>
                                        <p:cTn id="27" dur="500"/>
                                        <p:tgtEl>
                                          <p:spTgt spid="37">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xEl>
                                              <p:pRg st="1" end="1"/>
                                            </p:txEl>
                                          </p:spTgt>
                                        </p:tgtEl>
                                        <p:attrNameLst>
                                          <p:attrName>style.visibility</p:attrName>
                                        </p:attrNameLst>
                                      </p:cBhvr>
                                      <p:to>
                                        <p:strVal val="visible"/>
                                      </p:to>
                                    </p:set>
                                    <p:animEffect transition="in" filter="fade">
                                      <p:cBhvr>
                                        <p:cTn id="30"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apositive Titre-sous-titre-texte-laptop gauche (video)">
    <p:spTree>
      <p:nvGrpSpPr>
        <p:cNvPr id="1" name=""/>
        <p:cNvGrpSpPr/>
        <p:nvPr/>
      </p:nvGrpSpPr>
      <p:grpSpPr>
        <a:xfrm>
          <a:off x="0" y="0"/>
          <a:ext cx="0" cy="0"/>
          <a:chOff x="0" y="0"/>
          <a:chExt cx="0" cy="0"/>
        </a:xfrm>
      </p:grpSpPr>
      <p:grpSp>
        <p:nvGrpSpPr>
          <p:cNvPr id="2" name="Groupe 1"/>
          <p:cNvGrpSpPr/>
          <p:nvPr userDrawn="1"/>
        </p:nvGrpSpPr>
        <p:grpSpPr>
          <a:xfrm>
            <a:off x="226426" y="2184107"/>
            <a:ext cx="7342774" cy="4348688"/>
            <a:chOff x="226426" y="2184107"/>
            <a:chExt cx="7342774" cy="4348688"/>
          </a:xfrm>
        </p:grpSpPr>
        <p:grpSp>
          <p:nvGrpSpPr>
            <p:cNvPr id="19" name="Group 16"/>
            <p:cNvGrpSpPr/>
            <p:nvPr/>
          </p:nvGrpSpPr>
          <p:grpSpPr>
            <a:xfrm>
              <a:off x="799985" y="2184107"/>
              <a:ext cx="6309708" cy="4213169"/>
              <a:chOff x="-375492" y="1139528"/>
              <a:chExt cx="7415784" cy="4700016"/>
            </a:xfrm>
          </p:grpSpPr>
          <p:sp>
            <p:nvSpPr>
              <p:cNvPr id="21" name="Freeform 15"/>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9"/>
              <p:cNvSpPr/>
              <p:nvPr/>
            </p:nvSpPr>
            <p:spPr>
              <a:xfrm>
                <a:off x="-358010" y="1160080"/>
                <a:ext cx="7380820" cy="4658912"/>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13"/>
              <p:cNvSpPr/>
              <p:nvPr/>
            </p:nvSpPr>
            <p:spPr>
              <a:xfrm>
                <a:off x="4509682"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7"/>
            <p:cNvGrpSpPr/>
            <p:nvPr/>
          </p:nvGrpSpPr>
          <p:grpSpPr>
            <a:xfrm>
              <a:off x="226426" y="6342079"/>
              <a:ext cx="7342774" cy="190716"/>
              <a:chOff x="-1348120" y="5777967"/>
              <a:chExt cx="9361040" cy="187525"/>
            </a:xfrm>
          </p:grpSpPr>
          <p:sp>
            <p:nvSpPr>
              <p:cNvPr id="17" name="Trapezoid 6"/>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348120" y="5777967"/>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0" name="Forme libre 29"/>
          <p:cNvSpPr/>
          <p:nvPr userDrawn="1"/>
        </p:nvSpPr>
        <p:spPr>
          <a:xfrm>
            <a:off x="9721355" y="0"/>
            <a:ext cx="2470645" cy="1028612"/>
          </a:xfrm>
          <a:custGeom>
            <a:avLst/>
            <a:gdLst>
              <a:gd name="connsiteX0" fmla="*/ 0 w 2470645"/>
              <a:gd name="connsiteY0" fmla="*/ 0 h 1028612"/>
              <a:gd name="connsiteX1" fmla="*/ 2470645 w 2470645"/>
              <a:gd name="connsiteY1" fmla="*/ 0 h 1028612"/>
              <a:gd name="connsiteX2" fmla="*/ 2470645 w 2470645"/>
              <a:gd name="connsiteY2" fmla="*/ 883801 h 1028612"/>
              <a:gd name="connsiteX3" fmla="*/ 484935 w 2470645"/>
              <a:gd name="connsiteY3" fmla="*/ 1027837 h 1028612"/>
              <a:gd name="connsiteX4" fmla="*/ 189337 w 2470645"/>
              <a:gd name="connsiteY4" fmla="*/ 827973 h 1028612"/>
              <a:gd name="connsiteX5" fmla="*/ 512 w 2470645"/>
              <a:gd name="connsiteY5" fmla="*/ 3587 h 10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45" h="1028612">
                <a:moveTo>
                  <a:pt x="0" y="0"/>
                </a:moveTo>
                <a:lnTo>
                  <a:pt x="2470645" y="0"/>
                </a:lnTo>
                <a:lnTo>
                  <a:pt x="2470645" y="883801"/>
                </a:lnTo>
                <a:lnTo>
                  <a:pt x="484935" y="1027837"/>
                </a:lnTo>
                <a:cubicBezTo>
                  <a:pt x="351877" y="1037575"/>
                  <a:pt x="229965" y="954775"/>
                  <a:pt x="189337" y="827973"/>
                </a:cubicBezTo>
                <a:cubicBezTo>
                  <a:pt x="132825" y="651523"/>
                  <a:pt x="56717" y="371281"/>
                  <a:pt x="512" y="3587"/>
                </a:cubicBezTo>
                <a:close/>
              </a:path>
            </a:pathLst>
          </a:cu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2" name="Image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3007" y="238525"/>
            <a:ext cx="1637886" cy="418571"/>
          </a:xfrm>
          <a:prstGeom prst="rect">
            <a:avLst/>
          </a:prstGeom>
        </p:spPr>
      </p:pic>
      <p:sp>
        <p:nvSpPr>
          <p:cNvPr id="35" name="Espace réservé du contenu 2">
            <a:extLst>
              <a:ext uri="{FF2B5EF4-FFF2-40B4-BE49-F238E27FC236}">
                <a16:creationId xmlns:a16="http://schemas.microsoft.com/office/drawing/2014/main" id="{3E3D732D-7E05-6A4A-B607-7D3CA3C25511}"/>
              </a:ext>
            </a:extLst>
          </p:cNvPr>
          <p:cNvSpPr>
            <a:spLocks noGrp="1"/>
          </p:cNvSpPr>
          <p:nvPr userDrawn="1">
            <p:ph idx="1" hasCustomPrompt="1"/>
          </p:nvPr>
        </p:nvSpPr>
        <p:spPr>
          <a:xfrm>
            <a:off x="7594600" y="2590801"/>
            <a:ext cx="4413248" cy="968828"/>
          </a:xfrm>
          <a:prstGeom prst="rect">
            <a:avLst/>
          </a:prstGeom>
        </p:spPr>
        <p:txBody>
          <a:bodyPr lIns="0">
            <a:noAutofit/>
          </a:bodyPr>
          <a:lstStyle>
            <a:lvl1pPr marL="0" indent="0">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2pPr>
            <a:lvl3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3pPr>
            <a:lvl4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4pPr>
            <a:lvl5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a:p>
            <a:pPr lvl="1"/>
            <a:r>
              <a:rPr lang="fr-FR" dirty="0"/>
              <a:t>Deuxième niveau</a:t>
            </a:r>
          </a:p>
        </p:txBody>
      </p:sp>
      <p:sp>
        <p:nvSpPr>
          <p:cNvPr id="36" name="Espace réservé du contenu 2">
            <a:extLst>
              <a:ext uri="{FF2B5EF4-FFF2-40B4-BE49-F238E27FC236}">
                <a16:creationId xmlns:a16="http://schemas.microsoft.com/office/drawing/2014/main" id="{3E3D732D-7E05-6A4A-B607-7D3CA3C25511}"/>
              </a:ext>
            </a:extLst>
          </p:cNvPr>
          <p:cNvSpPr>
            <a:spLocks noGrp="1"/>
          </p:cNvSpPr>
          <p:nvPr userDrawn="1">
            <p:ph idx="15" hasCustomPrompt="1"/>
          </p:nvPr>
        </p:nvSpPr>
        <p:spPr>
          <a:xfrm>
            <a:off x="7594600" y="3735037"/>
            <a:ext cx="4413248" cy="968828"/>
          </a:xfrm>
          <a:prstGeom prst="rect">
            <a:avLst/>
          </a:prstGeom>
        </p:spPr>
        <p:txBody>
          <a:bodyPr lIns="0">
            <a:noAutofit/>
          </a:bodyPr>
          <a:lstStyle>
            <a:lvl1pPr marL="0" indent="0">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2pPr>
            <a:lvl3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3pPr>
            <a:lvl4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4pPr>
            <a:lvl5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a:p>
            <a:pPr lvl="1"/>
            <a:r>
              <a:rPr lang="fr-FR" dirty="0"/>
              <a:t>Deuxième niveau</a:t>
            </a:r>
          </a:p>
        </p:txBody>
      </p:sp>
      <p:sp>
        <p:nvSpPr>
          <p:cNvPr id="37" name="Espace réservé du contenu 2">
            <a:extLst>
              <a:ext uri="{FF2B5EF4-FFF2-40B4-BE49-F238E27FC236}">
                <a16:creationId xmlns:a16="http://schemas.microsoft.com/office/drawing/2014/main" id="{3E3D732D-7E05-6A4A-B607-7D3CA3C25511}"/>
              </a:ext>
            </a:extLst>
          </p:cNvPr>
          <p:cNvSpPr>
            <a:spLocks noGrp="1"/>
          </p:cNvSpPr>
          <p:nvPr userDrawn="1">
            <p:ph idx="16" hasCustomPrompt="1"/>
          </p:nvPr>
        </p:nvSpPr>
        <p:spPr>
          <a:xfrm>
            <a:off x="7594600" y="4875067"/>
            <a:ext cx="4413248" cy="968828"/>
          </a:xfrm>
          <a:prstGeom prst="rect">
            <a:avLst/>
          </a:prstGeom>
        </p:spPr>
        <p:txBody>
          <a:bodyPr lIns="0">
            <a:noAutofit/>
          </a:bodyPr>
          <a:lstStyle>
            <a:lvl1pPr marL="0" indent="0">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2pPr>
            <a:lvl3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3pPr>
            <a:lvl4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4pPr>
            <a:lvl5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a:p>
            <a:pPr lvl="1"/>
            <a:r>
              <a:rPr lang="fr-FR" dirty="0"/>
              <a:t>Deuxième niveau</a:t>
            </a:r>
          </a:p>
        </p:txBody>
      </p:sp>
      <p:sp>
        <p:nvSpPr>
          <p:cNvPr id="26"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4"/>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27" name="Imag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28" name="Connecteur droit 27"/>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Espace réservé du texte 3"/>
          <p:cNvSpPr>
            <a:spLocks noGrp="1"/>
          </p:cNvSpPr>
          <p:nvPr>
            <p:ph type="body" sz="quarter" idx="10" hasCustomPrompt="1"/>
          </p:nvPr>
        </p:nvSpPr>
        <p:spPr>
          <a:xfrm>
            <a:off x="698309" y="6524186"/>
            <a:ext cx="4549775" cy="191243"/>
          </a:xfrm>
          <a:prstGeom prst="rect">
            <a:avLst/>
          </a:prstGeom>
        </p:spPr>
        <p:txBody>
          <a:bodyPr vert="horz" lIns="0" tIns="0" rIns="0" bIns="0" rtlCol="0" anchor="ctr"/>
          <a:lstStyle>
            <a:lvl1pPr>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Note de bas de page</a:t>
            </a:r>
            <a:endParaRPr lang="fr-BE" dirty="0"/>
          </a:p>
        </p:txBody>
      </p:sp>
      <p:sp>
        <p:nvSpPr>
          <p:cNvPr id="40"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sp>
        <p:nvSpPr>
          <p:cNvPr id="4" name="Espace réservé de l'élément multimédia 3"/>
          <p:cNvSpPr>
            <a:spLocks noGrp="1"/>
          </p:cNvSpPr>
          <p:nvPr>
            <p:ph type="media" sz="quarter" idx="17"/>
          </p:nvPr>
        </p:nvSpPr>
        <p:spPr>
          <a:xfrm>
            <a:off x="1030288" y="2466975"/>
            <a:ext cx="5907087" cy="3657600"/>
          </a:xfrm>
          <a:prstGeom prst="rect">
            <a:avLst/>
          </a:prstGeom>
        </p:spPr>
        <p:txBody>
          <a:bodyPr/>
          <a:lstStyle/>
          <a:p>
            <a:r>
              <a:rPr lang="fr-FR"/>
              <a:t>Cliquez sur l'icône pour ajouter l'élément multimédia</a:t>
            </a:r>
            <a:endParaRPr lang="fr-BE"/>
          </a:p>
        </p:txBody>
      </p:sp>
      <p:sp>
        <p:nvSpPr>
          <p:cNvPr id="25" name="Titre 1">
            <a:extLst>
              <a:ext uri="{FF2B5EF4-FFF2-40B4-BE49-F238E27FC236}">
                <a16:creationId xmlns:a16="http://schemas.microsoft.com/office/drawing/2014/main" id="{B58771CB-608F-144C-9F65-9270B65AA13D}"/>
              </a:ext>
            </a:extLst>
          </p:cNvPr>
          <p:cNvSpPr>
            <a:spLocks noGrp="1"/>
          </p:cNvSpPr>
          <p:nvPr>
            <p:ph type="title"/>
          </p:nvPr>
        </p:nvSpPr>
        <p:spPr>
          <a:xfrm>
            <a:off x="703281" y="633471"/>
            <a:ext cx="9303449" cy="761415"/>
          </a:xfrm>
          <a:prstGeom prst="rect">
            <a:avLst/>
          </a:prstGeom>
        </p:spPr>
        <p:txBody>
          <a:bodyPr wrap="square" lIns="0" tIns="0" rIns="0" bIns="0" anchor="b">
            <a:noAutofit/>
          </a:bodyPr>
          <a:lstStyle>
            <a:lvl1pPr>
              <a:defRPr sz="4000" b="1">
                <a:solidFill>
                  <a:srgbClr val="0066B3"/>
                </a:solidFill>
                <a:latin typeface="Segoe UI" panose="020B0502040204020203" pitchFamily="34" charset="0"/>
                <a:cs typeface="Segoe UI" panose="020B0502040204020203" pitchFamily="34" charset="0"/>
              </a:defRPr>
            </a:lvl1pPr>
          </a:lstStyle>
          <a:p>
            <a:r>
              <a:rPr lang="fr-FR"/>
              <a:t>Modifiez le style du titre</a:t>
            </a:r>
            <a:endParaRPr lang="fr-FR" dirty="0"/>
          </a:p>
        </p:txBody>
      </p:sp>
      <p:sp>
        <p:nvSpPr>
          <p:cNvPr id="34" name="Espace réservé du texte 8"/>
          <p:cNvSpPr>
            <a:spLocks noGrp="1"/>
          </p:cNvSpPr>
          <p:nvPr>
            <p:ph type="body" sz="quarter" idx="13" hasCustomPrompt="1"/>
          </p:nvPr>
        </p:nvSpPr>
        <p:spPr>
          <a:xfrm>
            <a:off x="704643" y="1464083"/>
            <a:ext cx="10515600" cy="396000"/>
          </a:xfrm>
          <a:prstGeom prst="rect">
            <a:avLst/>
          </a:prstGeom>
        </p:spPr>
        <p:txBody>
          <a:bodyPr lIns="0" tIns="0" rIns="0" bIns="0" anchor="b">
            <a:noAutofit/>
          </a:bodyPr>
          <a:lstStyle>
            <a:lvl1pPr marL="0" indent="0">
              <a:buNone/>
              <a:defRPr sz="3200">
                <a:solidFill>
                  <a:srgbClr val="58585A"/>
                </a:solidFill>
                <a:latin typeface="Segoe UI Light" panose="020B0502040204020203" pitchFamily="34" charset="0"/>
                <a:cs typeface="Segoe UI Light" panose="020B0502040204020203" pitchFamily="34" charset="0"/>
              </a:defRPr>
            </a:lvl1pPr>
          </a:lstStyle>
          <a:p>
            <a:pPr lvl="0"/>
            <a:r>
              <a:rPr lang="fr-FR" dirty="0"/>
              <a:t>Modifiez le style du sous-titre</a:t>
            </a:r>
            <a:endParaRPr lang="fr-BE" dirty="0"/>
          </a:p>
        </p:txBody>
      </p:sp>
    </p:spTree>
    <p:extLst>
      <p:ext uri="{BB962C8B-B14F-4D97-AF65-F5344CB8AC3E}">
        <p14:creationId xmlns:p14="http://schemas.microsoft.com/office/powerpoint/2010/main" val="189524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5">
                                            <p:txEl>
                                              <p:pRg st="0" end="0"/>
                                            </p:txEl>
                                          </p:spTgt>
                                        </p:tgtEl>
                                        <p:attrNameLst>
                                          <p:attrName>style.visibility</p:attrName>
                                        </p:attrNameLst>
                                      </p:cBhvr>
                                      <p:to>
                                        <p:strVal val="visible"/>
                                      </p:to>
                                    </p:set>
                                    <p:animEffect transition="in" filter="fade">
                                      <p:cBhvr>
                                        <p:cTn id="11" dur="500"/>
                                        <p:tgtEl>
                                          <p:spTgt spid="35">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
                                            <p:txEl>
                                              <p:pRg st="1" end="1"/>
                                            </p:txEl>
                                          </p:spTgt>
                                        </p:tgtEl>
                                        <p:attrNameLst>
                                          <p:attrName>style.visibility</p:attrName>
                                        </p:attrNameLst>
                                      </p:cBhvr>
                                      <p:to>
                                        <p:strVal val="visible"/>
                                      </p:to>
                                    </p:set>
                                    <p:animEffect transition="in" filter="fade">
                                      <p:cBhvr>
                                        <p:cTn id="14" dur="500"/>
                                        <p:tgtEl>
                                          <p:spTgt spid="35">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fade">
                                      <p:cBhvr>
                                        <p:cTn id="17" dur="500"/>
                                        <p:tgtEl>
                                          <p:spTgt spid="36">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xEl>
                                              <p:pRg st="1" end="1"/>
                                            </p:txEl>
                                          </p:spTgt>
                                        </p:tgtEl>
                                        <p:attrNameLst>
                                          <p:attrName>style.visibility</p:attrName>
                                        </p:attrNameLst>
                                      </p:cBhvr>
                                      <p:to>
                                        <p:strVal val="visible"/>
                                      </p:to>
                                    </p:set>
                                    <p:animEffect transition="in" filter="fade">
                                      <p:cBhvr>
                                        <p:cTn id="20" dur="500"/>
                                        <p:tgtEl>
                                          <p:spTgt spid="36">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fade">
                                      <p:cBhvr>
                                        <p:cTn id="23" dur="500"/>
                                        <p:tgtEl>
                                          <p:spTgt spid="37">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xEl>
                                              <p:pRg st="1" end="1"/>
                                            </p:txEl>
                                          </p:spTgt>
                                        </p:tgtEl>
                                        <p:attrNameLst>
                                          <p:attrName>style.visibility</p:attrName>
                                        </p:attrNameLst>
                                      </p:cBhvr>
                                      <p:to>
                                        <p:strVal val="visible"/>
                                      </p:to>
                                    </p:set>
                                    <p:animEffect transition="in" filter="fade">
                                      <p:cBhvr>
                                        <p:cTn id="26"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ositive Titre-sous-titre-texte-img gauche">
    <p:spTree>
      <p:nvGrpSpPr>
        <p:cNvPr id="1" name=""/>
        <p:cNvGrpSpPr/>
        <p:nvPr/>
      </p:nvGrpSpPr>
      <p:grpSpPr>
        <a:xfrm>
          <a:off x="0" y="0"/>
          <a:ext cx="0" cy="0"/>
          <a:chOff x="0" y="0"/>
          <a:chExt cx="0" cy="0"/>
        </a:xfrm>
      </p:grpSpPr>
      <p:sp>
        <p:nvSpPr>
          <p:cNvPr id="32" name="Forme libre 31">
            <a:extLst>
              <a:ext uri="{FF2B5EF4-FFF2-40B4-BE49-F238E27FC236}">
                <a16:creationId xmlns:a16="http://schemas.microsoft.com/office/drawing/2014/main" id="{5D1EA9D8-7A10-CC4D-BE05-CEAFDAB35D07}"/>
              </a:ext>
            </a:extLst>
          </p:cNvPr>
          <p:cNvSpPr/>
          <p:nvPr userDrawn="1"/>
        </p:nvSpPr>
        <p:spPr>
          <a:xfrm rot="5280000" flipH="1">
            <a:off x="-49610" y="4059344"/>
            <a:ext cx="6808682" cy="7606231"/>
          </a:xfrm>
          <a:custGeom>
            <a:avLst/>
            <a:gdLst>
              <a:gd name="connsiteX0" fmla="*/ 6808521 w 6808682"/>
              <a:gd name="connsiteY0" fmla="*/ 2897694 h 7606231"/>
              <a:gd name="connsiteX1" fmla="*/ 6647525 w 6808682"/>
              <a:gd name="connsiteY1" fmla="*/ 2556862 h 7606231"/>
              <a:gd name="connsiteX2" fmla="*/ 6920 w 6808682"/>
              <a:gd name="connsiteY2" fmla="*/ 464 h 7606231"/>
              <a:gd name="connsiteX3" fmla="*/ 0 w 6808682"/>
              <a:gd name="connsiteY3" fmla="*/ 0 h 7606231"/>
              <a:gd name="connsiteX4" fmla="*/ 501174 w 6808682"/>
              <a:gd name="connsiteY4" fmla="*/ 5870589 h 7606231"/>
              <a:gd name="connsiteX5" fmla="*/ 771545 w 6808682"/>
              <a:gd name="connsiteY5" fmla="*/ 5943969 h 7606231"/>
              <a:gd name="connsiteX6" fmla="*/ 3877793 w 6808682"/>
              <a:gd name="connsiteY6" fmla="*/ 7515767 h 7606231"/>
              <a:gd name="connsiteX7" fmla="*/ 4568354 w 6808682"/>
              <a:gd name="connsiteY7" fmla="*/ 7353949 h 7606231"/>
              <a:gd name="connsiteX8" fmla="*/ 6756377 w 6808682"/>
              <a:gd name="connsiteY8" fmla="*/ 3124225 h 7606231"/>
              <a:gd name="connsiteX9" fmla="*/ 6808521 w 6808682"/>
              <a:gd name="connsiteY9" fmla="*/ 2897694 h 760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8682" h="7606231">
                <a:moveTo>
                  <a:pt x="6808521" y="2897694"/>
                </a:moveTo>
                <a:cubicBezTo>
                  <a:pt x="6805162" y="2769825"/>
                  <a:pt x="6749260" y="2645200"/>
                  <a:pt x="6647525" y="2556862"/>
                </a:cubicBezTo>
                <a:cubicBezTo>
                  <a:pt x="5917626" y="1923203"/>
                  <a:pt x="3713878" y="299365"/>
                  <a:pt x="6920" y="464"/>
                </a:cubicBezTo>
                <a:lnTo>
                  <a:pt x="0" y="0"/>
                </a:lnTo>
                <a:lnTo>
                  <a:pt x="501174" y="5870589"/>
                </a:lnTo>
                <a:lnTo>
                  <a:pt x="771545" y="5943969"/>
                </a:lnTo>
                <a:cubicBezTo>
                  <a:pt x="2163587" y="6358398"/>
                  <a:pt x="3293867" y="7088281"/>
                  <a:pt x="3877793" y="7515767"/>
                </a:cubicBezTo>
                <a:cubicBezTo>
                  <a:pt x="4108977" y="7685073"/>
                  <a:pt x="4436536" y="7608660"/>
                  <a:pt x="4568354" y="7353949"/>
                </a:cubicBezTo>
                <a:lnTo>
                  <a:pt x="6756377" y="3124225"/>
                </a:lnTo>
                <a:cubicBezTo>
                  <a:pt x="6793639" y="3052305"/>
                  <a:pt x="6810538" y="2974416"/>
                  <a:pt x="6808521" y="2897694"/>
                </a:cubicBezTo>
                <a:close/>
              </a:path>
            </a:pathLst>
          </a:custGeom>
          <a:solidFill>
            <a:srgbClr val="0066B3"/>
          </a:solidFill>
          <a:ln w="9514" cap="flat">
            <a:noFill/>
            <a:prstDash val="solid"/>
            <a:miter/>
          </a:ln>
        </p:spPr>
        <p:txBody>
          <a:bodyPr wrap="square" rtlCol="0" anchor="ctr">
            <a:noAutofit/>
          </a:bodyPr>
          <a:lstStyle/>
          <a:p>
            <a:endParaRPr lang="fr-FR"/>
          </a:p>
        </p:txBody>
      </p:sp>
      <p:sp>
        <p:nvSpPr>
          <p:cNvPr id="8" name="Titre 1">
            <a:extLst>
              <a:ext uri="{FF2B5EF4-FFF2-40B4-BE49-F238E27FC236}">
                <a16:creationId xmlns:a16="http://schemas.microsoft.com/office/drawing/2014/main" id="{B58771CB-608F-144C-9F65-9270B65AA13D}"/>
              </a:ext>
            </a:extLst>
          </p:cNvPr>
          <p:cNvSpPr>
            <a:spLocks noGrp="1"/>
          </p:cNvSpPr>
          <p:nvPr>
            <p:ph type="title"/>
          </p:nvPr>
        </p:nvSpPr>
        <p:spPr>
          <a:xfrm>
            <a:off x="5473700" y="1584325"/>
            <a:ext cx="6127750" cy="1325563"/>
          </a:xfrm>
          <a:prstGeom prst="rect">
            <a:avLst/>
          </a:prstGeom>
        </p:spPr>
        <p:txBody>
          <a:bodyPr lIns="0" tIns="0" rIns="0" bIns="0" anchor="b">
            <a:noAutofit/>
          </a:bodyPr>
          <a:lstStyle>
            <a:lvl1pPr>
              <a:defRPr sz="4000" b="1">
                <a:solidFill>
                  <a:srgbClr val="0066B3"/>
                </a:solidFill>
                <a:latin typeface="Segoe UI Semibold" panose="020B0702040204020203" pitchFamily="34" charset="0"/>
                <a:cs typeface="Segoe UI Semibold" panose="020B0702040204020203" pitchFamily="34" charset="0"/>
              </a:defRPr>
            </a:lvl1pPr>
          </a:lstStyle>
          <a:p>
            <a:r>
              <a:rPr lang="fr-FR"/>
              <a:t>Modifiez le style du titre</a:t>
            </a:r>
            <a:endParaRPr lang="fr-FR" dirty="0"/>
          </a:p>
        </p:txBody>
      </p:sp>
      <p:sp>
        <p:nvSpPr>
          <p:cNvPr id="9" name="Espace réservé du contenu 2">
            <a:extLst>
              <a:ext uri="{FF2B5EF4-FFF2-40B4-BE49-F238E27FC236}">
                <a16:creationId xmlns:a16="http://schemas.microsoft.com/office/drawing/2014/main" id="{3E3D732D-7E05-6A4A-B607-7D3CA3C25511}"/>
              </a:ext>
            </a:extLst>
          </p:cNvPr>
          <p:cNvSpPr>
            <a:spLocks noGrp="1"/>
          </p:cNvSpPr>
          <p:nvPr>
            <p:ph idx="1"/>
          </p:nvPr>
        </p:nvSpPr>
        <p:spPr>
          <a:xfrm>
            <a:off x="5473700" y="3477986"/>
            <a:ext cx="6127750" cy="2979964"/>
          </a:xfrm>
          <a:prstGeom prst="rect">
            <a:avLst/>
          </a:prstGeom>
        </p:spPr>
        <p:txBody>
          <a:bodyPr lIns="0" tIns="0" rIns="0" bIns="0">
            <a:noAutofit/>
          </a:bodyPr>
          <a:lstStyle>
            <a:lvl1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1pPr>
            <a:lvl2pPr>
              <a:spcAft>
                <a:spcPts val="600"/>
              </a:spcAft>
              <a:defRPr sz="1400">
                <a:solidFill>
                  <a:srgbClr val="58585A"/>
                </a:solidFill>
                <a:latin typeface="Segoe UI Light" panose="020B0502040204020203" pitchFamily="34" charset="0"/>
                <a:cs typeface="Segoe UI Light" panose="020B0502040204020203" pitchFamily="34" charset="0"/>
              </a:defRPr>
            </a:lvl2pPr>
            <a:lvl3pPr>
              <a:spcAft>
                <a:spcPts val="600"/>
              </a:spcAft>
              <a:defRPr sz="1400">
                <a:solidFill>
                  <a:srgbClr val="58585A"/>
                </a:solidFill>
                <a:latin typeface="Segoe UI Light" panose="020B0502040204020203" pitchFamily="34" charset="0"/>
                <a:cs typeface="Segoe UI Light" panose="020B0502040204020203" pitchFamily="34" charset="0"/>
              </a:defRPr>
            </a:lvl3pPr>
            <a:lvl4pPr>
              <a:spcAft>
                <a:spcPts val="600"/>
              </a:spcAft>
              <a:defRPr sz="1400">
                <a:solidFill>
                  <a:srgbClr val="58585A"/>
                </a:solidFill>
                <a:latin typeface="Segoe UI Light" panose="020B0502040204020203" pitchFamily="34" charset="0"/>
                <a:cs typeface="Segoe UI Light" panose="020B0502040204020203" pitchFamily="34" charset="0"/>
              </a:defRPr>
            </a:lvl4pPr>
            <a:lvl5pPr>
              <a:spcAft>
                <a:spcPts val="600"/>
              </a:spcAft>
              <a:defRPr sz="1400">
                <a:solidFill>
                  <a:srgbClr val="58585A"/>
                </a:solidFill>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texte 8"/>
          <p:cNvSpPr>
            <a:spLocks noGrp="1"/>
          </p:cNvSpPr>
          <p:nvPr>
            <p:ph type="body" sz="quarter" idx="13" hasCustomPrompt="1"/>
          </p:nvPr>
        </p:nvSpPr>
        <p:spPr>
          <a:xfrm>
            <a:off x="5473700" y="2909888"/>
            <a:ext cx="6127750" cy="396000"/>
          </a:xfrm>
          <a:prstGeom prst="rect">
            <a:avLst/>
          </a:prstGeom>
        </p:spPr>
        <p:txBody>
          <a:bodyPr lIns="0" tIns="0" rIns="0" bIns="0" anchor="b">
            <a:noAutofit/>
          </a:bodyPr>
          <a:lstStyle>
            <a:lvl1pPr marL="0" indent="0">
              <a:buNone/>
              <a:defRPr sz="3200">
                <a:solidFill>
                  <a:srgbClr val="58585A"/>
                </a:solidFill>
                <a:latin typeface="Segoe UI Light" panose="020B0502040204020203" pitchFamily="34" charset="0"/>
                <a:cs typeface="Segoe UI Light" panose="020B0502040204020203" pitchFamily="34" charset="0"/>
              </a:defRPr>
            </a:lvl1pPr>
          </a:lstStyle>
          <a:p>
            <a:pPr lvl="0"/>
            <a:r>
              <a:rPr lang="fr-FR" dirty="0"/>
              <a:t>Modifiez le style du sous-titre</a:t>
            </a:r>
            <a:endParaRPr lang="fr-BE" dirty="0"/>
          </a:p>
        </p:txBody>
      </p:sp>
      <p:sp>
        <p:nvSpPr>
          <p:cNvPr id="28" name="Espace réservé pour une image  27"/>
          <p:cNvSpPr>
            <a:spLocks noGrp="1"/>
          </p:cNvSpPr>
          <p:nvPr>
            <p:ph type="pic" sz="quarter" idx="14"/>
          </p:nvPr>
        </p:nvSpPr>
        <p:spPr>
          <a:xfrm rot="-420000">
            <a:off x="-19049" y="-38098"/>
            <a:ext cx="4758795" cy="5879213"/>
          </a:xfrm>
          <a:custGeom>
            <a:avLst/>
            <a:gdLst>
              <a:gd name="connsiteX0" fmla="*/ 3247812 w 4758795"/>
              <a:gd name="connsiteY0" fmla="*/ 0 h 5879213"/>
              <a:gd name="connsiteX1" fmla="*/ 3255069 w 4758795"/>
              <a:gd name="connsiteY1" fmla="*/ 9220 h 5879213"/>
              <a:gd name="connsiteX2" fmla="*/ 4730668 w 4758795"/>
              <a:gd name="connsiteY2" fmla="*/ 2620292 h 5879213"/>
              <a:gd name="connsiteX3" fmla="*/ 4549934 w 4758795"/>
              <a:gd name="connsiteY3" fmla="*/ 3169004 h 5879213"/>
              <a:gd name="connsiteX4" fmla="*/ 581432 w 4758795"/>
              <a:gd name="connsiteY4" fmla="*/ 5801306 h 5879213"/>
              <a:gd name="connsiteX5" fmla="*/ 22778 w 4758795"/>
              <a:gd name="connsiteY5" fmla="*/ 5769446 h 5879213"/>
              <a:gd name="connsiteX6" fmla="*/ 0 w 4758795"/>
              <a:gd name="connsiteY6" fmla="*/ 5745589 h 5879213"/>
              <a:gd name="connsiteX7" fmla="*/ 0 w 4758795"/>
              <a:gd name="connsiteY7" fmla="*/ 0 h 587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8795" h="5879213">
                <a:moveTo>
                  <a:pt x="3247812" y="0"/>
                </a:moveTo>
                <a:lnTo>
                  <a:pt x="3255069" y="9220"/>
                </a:lnTo>
                <a:cubicBezTo>
                  <a:pt x="4121330" y="1136184"/>
                  <a:pt x="4548747" y="2118996"/>
                  <a:pt x="4730668" y="2620292"/>
                </a:cubicBezTo>
                <a:cubicBezTo>
                  <a:pt x="4804186" y="2822944"/>
                  <a:pt x="4730012" y="3049724"/>
                  <a:pt x="4549934" y="3169004"/>
                </a:cubicBezTo>
                <a:lnTo>
                  <a:pt x="581432" y="5801306"/>
                </a:lnTo>
                <a:cubicBezTo>
                  <a:pt x="402158" y="5920171"/>
                  <a:pt x="175435" y="5897864"/>
                  <a:pt x="22778" y="5769446"/>
                </a:cubicBezTo>
                <a:lnTo>
                  <a:pt x="0" y="5745589"/>
                </a:lnTo>
                <a:lnTo>
                  <a:pt x="0" y="0"/>
                </a:lnTo>
                <a:close/>
              </a:path>
            </a:pathLst>
          </a:custGeom>
        </p:spPr>
        <p:txBody>
          <a:bodyPr wrap="square">
            <a:noAutofit/>
          </a:bodyPr>
          <a:lstStyle/>
          <a:p>
            <a:r>
              <a:rPr lang="fr-FR"/>
              <a:t>Cliquez sur l'icône pour ajouter une image</a:t>
            </a:r>
            <a:endParaRPr lang="fr-BE"/>
          </a:p>
        </p:txBody>
      </p:sp>
      <p:sp>
        <p:nvSpPr>
          <p:cNvPr id="39" name="Espace réservé du texte 38"/>
          <p:cNvSpPr>
            <a:spLocks noGrp="1"/>
          </p:cNvSpPr>
          <p:nvPr>
            <p:ph type="body" sz="quarter" idx="15"/>
          </p:nvPr>
        </p:nvSpPr>
        <p:spPr>
          <a:xfrm>
            <a:off x="2365828" y="5457371"/>
            <a:ext cx="2657851" cy="1400628"/>
          </a:xfrm>
          <a:prstGeom prst="rect">
            <a:avLst/>
          </a:prstGeom>
        </p:spPr>
        <p:txBody>
          <a:bodyPr>
            <a:noAutofit/>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40" name="ZoneTexte 39"/>
          <p:cNvSpPr txBox="1"/>
          <p:nvPr userDrawn="1"/>
        </p:nvSpPr>
        <p:spPr>
          <a:xfrm>
            <a:off x="3352800" y="6052457"/>
            <a:ext cx="184731" cy="369332"/>
          </a:xfrm>
          <a:prstGeom prst="rect">
            <a:avLst/>
          </a:prstGeom>
          <a:noFill/>
        </p:spPr>
        <p:txBody>
          <a:bodyPr wrap="none" rtlCol="0">
            <a:noAutofit/>
          </a:bodyPr>
          <a:lstStyle/>
          <a:p>
            <a:endParaRPr lang="fr-BE" dirty="0"/>
          </a:p>
        </p:txBody>
      </p:sp>
      <p:sp>
        <p:nvSpPr>
          <p:cNvPr id="42"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12"/>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43" name="Imag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44" name="Connecteur droit 43"/>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86DC3D42-776C-9142-8B9B-84FE654BE7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92325" y="243288"/>
            <a:ext cx="1619250" cy="413808"/>
          </a:xfrm>
          <a:prstGeom prst="rect">
            <a:avLst/>
          </a:prstGeom>
        </p:spPr>
      </p:pic>
    </p:spTree>
    <p:extLst>
      <p:ext uri="{BB962C8B-B14F-4D97-AF65-F5344CB8AC3E}">
        <p14:creationId xmlns:p14="http://schemas.microsoft.com/office/powerpoint/2010/main" val="118550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nodePh="1">
                                  <p:stCondLst>
                                    <p:cond delay="0"/>
                                  </p:stCondLst>
                                  <p:endCondLst>
                                    <p:cond evt="begin" delay="0">
                                      <p:tn val="5"/>
                                    </p:cond>
                                  </p:end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42" presetClass="path" presetSubtype="0" accel="50000" decel="50000" fill="hold" grpId="0" nodeType="withEffect" nodePh="1">
                                  <p:stCondLst>
                                    <p:cond delay="0"/>
                                  </p:stCondLst>
                                  <p:endCondLst>
                                    <p:cond evt="begin" delay="0">
                                      <p:tn val="8"/>
                                    </p:cond>
                                  </p:endCondLst>
                                  <p:childTnLst>
                                    <p:animMotion origin="layout" path="M -0.22969 -0.61482 L 2.08333E-7 3.33333E-6 " pathEditMode="relative" rAng="0" ptsTypes="AA">
                                      <p:cBhvr>
                                        <p:cTn id="9" dur="2000" fill="hold"/>
                                        <p:tgtEl>
                                          <p:spTgt spid="28"/>
                                        </p:tgtEl>
                                        <p:attrNameLst>
                                          <p:attrName>ppt_x</p:attrName>
                                          <p:attrName>ppt_y</p:attrName>
                                        </p:attrNameLst>
                                      </p:cBhvr>
                                      <p:rCtr x="11484" y="30741"/>
                                    </p:animMotion>
                                  </p:childTnLst>
                                </p:cTn>
                              </p:par>
                              <p:par>
                                <p:cTn id="10" presetID="8" presetClass="emph" presetSubtype="0" decel="25000" fill="hold" grpId="2" nodeType="withEffect" nodePh="1">
                                  <p:stCondLst>
                                    <p:cond delay="0"/>
                                  </p:stCondLst>
                                  <p:endCondLst>
                                    <p:cond evt="begin" delay="0">
                                      <p:tn val="10"/>
                                    </p:cond>
                                  </p:endCondLst>
                                  <p:childTnLst>
                                    <p:animRot by="420000">
                                      <p:cBhvr>
                                        <p:cTn id="11" dur="2000" fill="hold"/>
                                        <p:tgtEl>
                                          <p:spTgt spid="28"/>
                                        </p:tgtEl>
                                        <p:attrNameLst>
                                          <p:attrName>r</p:attrName>
                                        </p:attrNameLst>
                                      </p:cBhvr>
                                    </p:animRot>
                                  </p:childTnLst>
                                </p:cTn>
                              </p:par>
                              <p:par>
                                <p:cTn id="12" presetID="10" presetClass="entr" presetSubtype="0" fill="hold" grpId="1" nodeType="withEffect">
                                  <p:stCondLst>
                                    <p:cond delay="25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42" presetClass="path" presetSubtype="0" accel="50000" decel="50000" fill="hold" grpId="0" nodeType="withEffect">
                                  <p:stCondLst>
                                    <p:cond delay="0"/>
                                  </p:stCondLst>
                                  <p:childTnLst>
                                    <p:animMotion origin="layout" path="M 0.10456 0.43981 L -2.08333E-7 3.7037E-6 " pathEditMode="relative" rAng="0" ptsTypes="AA">
                                      <p:cBhvr>
                                        <p:cTn id="16" dur="2000" fill="hold"/>
                                        <p:tgtEl>
                                          <p:spTgt spid="32"/>
                                        </p:tgtEl>
                                        <p:attrNameLst>
                                          <p:attrName>ppt_x</p:attrName>
                                          <p:attrName>ppt_y</p:attrName>
                                        </p:attrNameLst>
                                      </p:cBhvr>
                                      <p:rCtr x="-5234" y="-21991"/>
                                    </p:animMotion>
                                  </p:childTnLst>
                                </p:cTn>
                              </p:par>
                              <p:par>
                                <p:cTn id="17" presetID="8" presetClass="emph" presetSubtype="0" fill="hold" grpId="2" nodeType="withEffect">
                                  <p:stCondLst>
                                    <p:cond delay="0"/>
                                  </p:stCondLst>
                                  <p:childTnLst>
                                    <p:animRot by="-300000">
                                      <p:cBhvr>
                                        <p:cTn id="18" dur="2000" fill="hold"/>
                                        <p:tgtEl>
                                          <p:spTgt spid="32"/>
                                        </p:tgtEl>
                                        <p:attrNameLst>
                                          <p:attrName>r</p:attrName>
                                        </p:attrNameLst>
                                      </p:cBhvr>
                                    </p:animRo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9">
                                            <p:txEl>
                                              <p:pRg st="0" end="0"/>
                                            </p:txEl>
                                          </p:spTgt>
                                        </p:tgtEl>
                                        <p:attrNameLst>
                                          <p:attrName>style.visibility</p:attrName>
                                        </p:attrNameLst>
                                      </p:cBhvr>
                                      <p:to>
                                        <p:strVal val="visible"/>
                                      </p:to>
                                    </p:set>
                                    <p:animEffect transition="in" filter="fade">
                                      <p:cBhvr>
                                        <p:cTn id="22" dur="500"/>
                                        <p:tgtEl>
                                          <p:spTgt spid="39">
                                            <p:txEl>
                                              <p:pRg st="0" end="0"/>
                                            </p:txEl>
                                          </p:spTgt>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39">
                                            <p:txEl>
                                              <p:pRg st="1" end="1"/>
                                            </p:txEl>
                                          </p:spTgt>
                                        </p:tgtEl>
                                        <p:attrNameLst>
                                          <p:attrName>style.visibility</p:attrName>
                                        </p:attrNameLst>
                                      </p:cBhvr>
                                      <p:to>
                                        <p:strVal val="visible"/>
                                      </p:to>
                                    </p:set>
                                    <p:animEffect transition="in" filter="fade">
                                      <p:cBhvr>
                                        <p:cTn id="26" dur="500"/>
                                        <p:tgtEl>
                                          <p:spTgt spid="39">
                                            <p:txEl>
                                              <p:pRg st="1" end="1"/>
                                            </p:txEl>
                                          </p:spTgt>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39">
                                            <p:txEl>
                                              <p:pRg st="2" end="2"/>
                                            </p:txEl>
                                          </p:spTgt>
                                        </p:tgtEl>
                                        <p:attrNameLst>
                                          <p:attrName>style.visibility</p:attrName>
                                        </p:attrNameLst>
                                      </p:cBhvr>
                                      <p:to>
                                        <p:strVal val="visible"/>
                                      </p:to>
                                    </p:set>
                                    <p:animEffect transition="in" filter="fade">
                                      <p:cBhvr>
                                        <p:cTn id="30" dur="500"/>
                                        <p:tgtEl>
                                          <p:spTgt spid="39">
                                            <p:txEl>
                                              <p:pRg st="2" end="2"/>
                                            </p:txEl>
                                          </p:spTgt>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39">
                                            <p:txEl>
                                              <p:pRg st="3" end="3"/>
                                            </p:txEl>
                                          </p:spTgt>
                                        </p:tgtEl>
                                        <p:attrNameLst>
                                          <p:attrName>style.visibility</p:attrName>
                                        </p:attrNameLst>
                                      </p:cBhvr>
                                      <p:to>
                                        <p:strVal val="visible"/>
                                      </p:to>
                                    </p:set>
                                    <p:animEffect transition="in" filter="fade">
                                      <p:cBhvr>
                                        <p:cTn id="34" dur="500"/>
                                        <p:tgtEl>
                                          <p:spTgt spid="39">
                                            <p:txEl>
                                              <p:pRg st="3" end="3"/>
                                            </p:txEl>
                                          </p:spTgt>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39">
                                            <p:txEl>
                                              <p:pRg st="4" end="4"/>
                                            </p:txEl>
                                          </p:spTgt>
                                        </p:tgtEl>
                                        <p:attrNameLst>
                                          <p:attrName>style.visibility</p:attrName>
                                        </p:attrNameLst>
                                      </p:cBhvr>
                                      <p:to>
                                        <p:strVal val="visible"/>
                                      </p:to>
                                    </p:set>
                                    <p:animEffect transition="in" filter="fade">
                                      <p:cBhvr>
                                        <p:cTn id="38" dur="500"/>
                                        <p:tgtEl>
                                          <p:spTgt spid="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28" grpId="0"/>
      <p:bldP spid="28" grpId="1"/>
      <p:bldP spid="28" grpId="2"/>
      <p:bldP spid="39" grpId="0" uiExpand="1"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garde V2">
    <p:spTree>
      <p:nvGrpSpPr>
        <p:cNvPr id="1" name=""/>
        <p:cNvGrpSpPr/>
        <p:nvPr/>
      </p:nvGrpSpPr>
      <p:grpSpPr>
        <a:xfrm>
          <a:off x="0" y="0"/>
          <a:ext cx="0" cy="0"/>
          <a:chOff x="0" y="0"/>
          <a:chExt cx="0" cy="0"/>
        </a:xfrm>
      </p:grpSpPr>
      <p:sp>
        <p:nvSpPr>
          <p:cNvPr id="10" name="Espace réservé du texte 8"/>
          <p:cNvSpPr>
            <a:spLocks noGrp="1"/>
          </p:cNvSpPr>
          <p:nvPr>
            <p:ph type="body" sz="quarter" idx="11"/>
          </p:nvPr>
        </p:nvSpPr>
        <p:spPr>
          <a:xfrm>
            <a:off x="703281" y="4668929"/>
            <a:ext cx="4953000" cy="477111"/>
          </a:xfrm>
          <a:prstGeom prst="rect">
            <a:avLst/>
          </a:prstGeom>
        </p:spPr>
        <p:txBody>
          <a:bodyPr lIns="0" tIns="0" rIns="0" bIns="0">
            <a:noAutofit/>
          </a:bodyPr>
          <a:lstStyle>
            <a:lvl1pPr marL="0" indent="0">
              <a:buNone/>
              <a:defRPr sz="1600">
                <a:solidFill>
                  <a:schemeClr val="tx1">
                    <a:lumMod val="65000"/>
                    <a:lumOff val="35000"/>
                  </a:schemeClr>
                </a:solidFill>
                <a:latin typeface="Segoe UI" panose="020B0502040204020203" pitchFamily="34" charset="0"/>
                <a:cs typeface="Segoe UI" panose="020B0502040204020203" pitchFamily="34" charset="0"/>
              </a:defRPr>
            </a:lvl1pPr>
            <a:lvl2pPr marL="457200" indent="0">
              <a:buNone/>
              <a:defRPr sz="1600">
                <a:solidFill>
                  <a:schemeClr val="bg1"/>
                </a:solidFill>
                <a:latin typeface="Segoe UI Light" panose="020B0502040204020203" pitchFamily="34" charset="0"/>
                <a:cs typeface="Segoe UI Light" panose="020B0502040204020203" pitchFamily="34" charset="0"/>
              </a:defRPr>
            </a:lvl2pPr>
            <a:lvl3pPr marL="914400" indent="0">
              <a:buNone/>
              <a:defRPr sz="1600">
                <a:solidFill>
                  <a:schemeClr val="bg1"/>
                </a:solidFill>
                <a:latin typeface="Segoe UI Light" panose="020B0502040204020203" pitchFamily="34" charset="0"/>
                <a:cs typeface="Segoe UI Light" panose="020B0502040204020203" pitchFamily="34" charset="0"/>
              </a:defRPr>
            </a:lvl3pPr>
            <a:lvl4pPr marL="1371600" indent="0">
              <a:buNone/>
              <a:defRPr sz="1600">
                <a:solidFill>
                  <a:schemeClr val="bg1"/>
                </a:solidFill>
                <a:latin typeface="Segoe UI Light" panose="020B0502040204020203" pitchFamily="34" charset="0"/>
                <a:cs typeface="Segoe UI Light" panose="020B0502040204020203" pitchFamily="34" charset="0"/>
              </a:defRPr>
            </a:lvl4pPr>
            <a:lvl5pPr marL="1828800" indent="0">
              <a:buNone/>
              <a:defRPr sz="1600">
                <a:solidFill>
                  <a:schemeClr val="bg1"/>
                </a:solidFill>
                <a:latin typeface="Segoe UI Light" panose="020B0502040204020203" pitchFamily="34" charset="0"/>
                <a:cs typeface="Segoe UI Light" panose="020B0502040204020203" pitchFamily="34" charset="0"/>
              </a:defRPr>
            </a:lvl5pPr>
          </a:lstStyle>
          <a:p>
            <a:pPr lvl="0"/>
            <a:r>
              <a:rPr lang="fr-FR"/>
              <a:t>Modifier les styles du texte du masque</a:t>
            </a:r>
          </a:p>
        </p:txBody>
      </p:sp>
      <p:sp>
        <p:nvSpPr>
          <p:cNvPr id="11" name="Espace réservé du texte 8"/>
          <p:cNvSpPr>
            <a:spLocks noGrp="1"/>
          </p:cNvSpPr>
          <p:nvPr>
            <p:ph type="body" sz="quarter" idx="12"/>
          </p:nvPr>
        </p:nvSpPr>
        <p:spPr>
          <a:xfrm>
            <a:off x="703281" y="2090420"/>
            <a:ext cx="4953000" cy="2460399"/>
          </a:xfrm>
          <a:prstGeom prst="rect">
            <a:avLst/>
          </a:prstGeom>
        </p:spPr>
        <p:txBody>
          <a:bodyPr lIns="0" tIns="0" rIns="0" bIns="0" anchor="b">
            <a:noAutofit/>
          </a:bodyPr>
          <a:lstStyle>
            <a:lvl1pPr marL="0" indent="0">
              <a:buNone/>
              <a:defRPr sz="3200" b="1">
                <a:solidFill>
                  <a:schemeClr val="accent1"/>
                </a:solidFill>
                <a:latin typeface="Segoe UI" panose="020B0502040204020203" pitchFamily="34" charset="0"/>
                <a:cs typeface="Segoe UI" panose="020B0502040204020203" pitchFamily="34" charset="0"/>
              </a:defRPr>
            </a:lvl1pPr>
          </a:lstStyle>
          <a:p>
            <a:pPr lvl="0"/>
            <a:r>
              <a:rPr lang="fr-FR"/>
              <a:t>Modifier les styles du texte du masque</a:t>
            </a:r>
          </a:p>
        </p:txBody>
      </p:sp>
      <p:sp>
        <p:nvSpPr>
          <p:cNvPr id="12" name="Espace réservé du texte 8"/>
          <p:cNvSpPr>
            <a:spLocks noGrp="1"/>
          </p:cNvSpPr>
          <p:nvPr>
            <p:ph type="body" sz="quarter" idx="13" hasCustomPrompt="1"/>
          </p:nvPr>
        </p:nvSpPr>
        <p:spPr>
          <a:xfrm>
            <a:off x="703281" y="5264150"/>
            <a:ext cx="4953000" cy="361950"/>
          </a:xfrm>
          <a:prstGeom prst="rect">
            <a:avLst/>
          </a:prstGeom>
        </p:spPr>
        <p:txBody>
          <a:bodyPr lIns="0" tIns="0" rIns="0" bIns="0">
            <a:noAutofit/>
          </a:bodyPr>
          <a:lstStyle>
            <a:lvl1pPr marL="0" indent="0" algn="l">
              <a:buNone/>
              <a:defRPr sz="1400">
                <a:solidFill>
                  <a:schemeClr val="tx1">
                    <a:lumMod val="65000"/>
                    <a:lumOff val="35000"/>
                  </a:schemeClr>
                </a:solidFill>
                <a:latin typeface="Segoe UI" panose="020B0502040204020203" pitchFamily="34" charset="0"/>
                <a:cs typeface="Segoe UI" panose="020B0502040204020203" pitchFamily="34" charset="0"/>
              </a:defRPr>
            </a:lvl1pPr>
            <a:lvl2pPr marL="457200" indent="0" algn="r">
              <a:buNone/>
              <a:defRPr sz="1600">
                <a:solidFill>
                  <a:schemeClr val="bg1"/>
                </a:solidFill>
                <a:latin typeface="Segoe UI Light" panose="020B0502040204020203" pitchFamily="34" charset="0"/>
                <a:cs typeface="Segoe UI Light" panose="020B0502040204020203" pitchFamily="34" charset="0"/>
              </a:defRPr>
            </a:lvl2pPr>
            <a:lvl3pPr marL="914400" indent="0" algn="r">
              <a:buNone/>
              <a:defRPr sz="1600">
                <a:solidFill>
                  <a:schemeClr val="bg1"/>
                </a:solidFill>
                <a:latin typeface="Segoe UI Light" panose="020B0502040204020203" pitchFamily="34" charset="0"/>
                <a:cs typeface="Segoe UI Light" panose="020B0502040204020203" pitchFamily="34" charset="0"/>
              </a:defRPr>
            </a:lvl3pPr>
            <a:lvl4pPr marL="1371600" indent="0" algn="r">
              <a:buNone/>
              <a:defRPr sz="1600">
                <a:solidFill>
                  <a:schemeClr val="bg1"/>
                </a:solidFill>
                <a:latin typeface="Segoe UI Light" panose="020B0502040204020203" pitchFamily="34" charset="0"/>
                <a:cs typeface="Segoe UI Light" panose="020B0502040204020203" pitchFamily="34" charset="0"/>
              </a:defRPr>
            </a:lvl4pPr>
            <a:lvl5pPr marL="1828800" indent="0" algn="r">
              <a:buNone/>
              <a:defRPr sz="1600">
                <a:solidFill>
                  <a:schemeClr val="bg1"/>
                </a:solidFill>
                <a:latin typeface="Segoe UI Light" panose="020B0502040204020203" pitchFamily="34" charset="0"/>
                <a:cs typeface="Segoe UI Light" panose="020B0502040204020203" pitchFamily="34" charset="0"/>
              </a:defRPr>
            </a:lvl5pPr>
          </a:lstStyle>
          <a:p>
            <a:pPr lvl="0"/>
            <a:r>
              <a:rPr lang="fr-FR" dirty="0"/>
              <a:t>Date</a:t>
            </a:r>
            <a:endParaRPr lang="fr-BE" dirty="0"/>
          </a:p>
        </p:txBody>
      </p:sp>
      <p:pic>
        <p:nvPicPr>
          <p:cNvPr id="18" name="Imag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170" y="243288"/>
            <a:ext cx="1619250" cy="413808"/>
          </a:xfrm>
          <a:prstGeom prst="rect">
            <a:avLst/>
          </a:prstGeom>
        </p:spPr>
      </p:pic>
      <p:sp>
        <p:nvSpPr>
          <p:cNvPr id="7" name="Espace réservé pour une image  13"/>
          <p:cNvSpPr>
            <a:spLocks noGrp="1"/>
          </p:cNvSpPr>
          <p:nvPr>
            <p:ph type="pic" sz="quarter" idx="10"/>
          </p:nvPr>
        </p:nvSpPr>
        <p:spPr>
          <a:xfrm rot="-840000">
            <a:off x="5003321" y="688550"/>
            <a:ext cx="9436400" cy="8878672"/>
          </a:xfrm>
          <a:custGeom>
            <a:avLst/>
            <a:gdLst>
              <a:gd name="connsiteX0" fmla="*/ 4524437 w 9436400"/>
              <a:gd name="connsiteY0" fmla="*/ 734 h 8878672"/>
              <a:gd name="connsiteX1" fmla="*/ 4854833 w 9436400"/>
              <a:gd name="connsiteY1" fmla="*/ 98912 h 8878672"/>
              <a:gd name="connsiteX2" fmla="*/ 9216968 w 9436400"/>
              <a:gd name="connsiteY2" fmla="*/ 3270869 h 8878672"/>
              <a:gd name="connsiteX3" fmla="*/ 9285153 w 9436400"/>
              <a:gd name="connsiteY3" fmla="*/ 4085747 h 8878672"/>
              <a:gd name="connsiteX4" fmla="*/ 6547194 w 9436400"/>
              <a:gd name="connsiteY4" fmla="*/ 8707235 h 8878672"/>
              <a:gd name="connsiteX5" fmla="*/ 6505742 w 9436400"/>
              <a:gd name="connsiteY5" fmla="*/ 8878671 h 8878672"/>
              <a:gd name="connsiteX6" fmla="*/ 0 w 9436400"/>
              <a:gd name="connsiteY6" fmla="*/ 8878672 h 8878672"/>
              <a:gd name="connsiteX7" fmla="*/ 24629 w 9436400"/>
              <a:gd name="connsiteY7" fmla="*/ 8678856 h 8878672"/>
              <a:gd name="connsiteX8" fmla="*/ 4204272 w 9436400"/>
              <a:gd name="connsiteY8" fmla="*/ 133246 h 8878672"/>
              <a:gd name="connsiteX9" fmla="*/ 4524437 w 9436400"/>
              <a:gd name="connsiteY9" fmla="*/ 734 h 88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36400" h="8878672">
                <a:moveTo>
                  <a:pt x="4524437" y="734"/>
                </a:moveTo>
                <a:cubicBezTo>
                  <a:pt x="4639340" y="-5401"/>
                  <a:pt x="4755949" y="26910"/>
                  <a:pt x="4854833" y="98912"/>
                </a:cubicBezTo>
                <a:lnTo>
                  <a:pt x="9216968" y="3270869"/>
                </a:lnTo>
                <a:cubicBezTo>
                  <a:pt x="9479643" y="3461949"/>
                  <a:pt x="9511603" y="3848420"/>
                  <a:pt x="9285153" y="4085747"/>
                </a:cubicBezTo>
                <a:cubicBezTo>
                  <a:pt x="8557405" y="4848701"/>
                  <a:pt x="7139342" y="6545304"/>
                  <a:pt x="6547194" y="8707235"/>
                </a:cubicBezTo>
                <a:lnTo>
                  <a:pt x="6505742" y="8878671"/>
                </a:lnTo>
                <a:lnTo>
                  <a:pt x="0" y="8878672"/>
                </a:lnTo>
                <a:lnTo>
                  <a:pt x="24629" y="8678856"/>
                </a:lnTo>
                <a:cubicBezTo>
                  <a:pt x="745763" y="3611612"/>
                  <a:pt x="3293356" y="942691"/>
                  <a:pt x="4204272" y="133246"/>
                </a:cubicBezTo>
                <a:cubicBezTo>
                  <a:pt x="4296337" y="51454"/>
                  <a:pt x="4409535" y="6870"/>
                  <a:pt x="4524437" y="734"/>
                </a:cubicBezTo>
                <a:close/>
              </a:path>
            </a:pathLst>
          </a:custGeom>
        </p:spPr>
        <p:txBody>
          <a:bodyPr wrap="square">
            <a:noAutofit/>
          </a:bodyPr>
          <a:lstStyle/>
          <a:p>
            <a:r>
              <a:rPr lang="fr-FR"/>
              <a:t>Cliquez sur l'icône pour ajouter une image</a:t>
            </a:r>
            <a:endParaRPr lang="fr-BE"/>
          </a:p>
        </p:txBody>
      </p:sp>
    </p:spTree>
    <p:extLst>
      <p:ext uri="{BB962C8B-B14F-4D97-AF65-F5344CB8AC3E}">
        <p14:creationId xmlns:p14="http://schemas.microsoft.com/office/powerpoint/2010/main" val="91463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par>
                                <p:cTn id="17" presetID="63" presetClass="path" presetSubtype="0" accel="50000" decel="50000" fill="hold" grpId="1" nodeType="withEffect">
                                  <p:stCondLst>
                                    <p:cond delay="0"/>
                                  </p:stCondLst>
                                  <p:childTnLst>
                                    <p:animMotion origin="layout" path="M -0.04688 7.40741E-7 L -0.00873 7.40741E-7 " pathEditMode="relative" rAng="0" ptsTypes="AA">
                                      <p:cBhvr>
                                        <p:cTn id="18" dur="1000" fill="hold"/>
                                        <p:tgtEl>
                                          <p:spTgt spid="11"/>
                                        </p:tgtEl>
                                        <p:attrNameLst>
                                          <p:attrName>ppt_x</p:attrName>
                                          <p:attrName>ppt_y</p:attrName>
                                        </p:attrNameLst>
                                      </p:cBhvr>
                                      <p:rCtr x="1901" y="0"/>
                                    </p:animMotion>
                                  </p:childTnLst>
                                </p:cTn>
                              </p:par>
                              <p:par>
                                <p:cTn id="19" presetID="63" presetClass="path" presetSubtype="0" accel="50000" decel="50000" fill="hold" grpId="1" nodeType="withEffect">
                                  <p:stCondLst>
                                    <p:cond delay="250"/>
                                  </p:stCondLst>
                                  <p:childTnLst>
                                    <p:animMotion origin="layout" path="M -0.04688 7.40741E-7 L -0.00873 7.40741E-7 " pathEditMode="relative" rAng="0" ptsTypes="AA">
                                      <p:cBhvr>
                                        <p:cTn id="20" dur="1000" fill="hold"/>
                                        <p:tgtEl>
                                          <p:spTgt spid="10"/>
                                        </p:tgtEl>
                                        <p:attrNameLst>
                                          <p:attrName>ppt_x</p:attrName>
                                          <p:attrName>ppt_y</p:attrName>
                                        </p:attrNameLst>
                                      </p:cBhvr>
                                      <p:rCtr x="1901" y="0"/>
                                    </p:animMotion>
                                  </p:childTnLst>
                                </p:cTn>
                              </p:par>
                              <p:par>
                                <p:cTn id="21" presetID="63" presetClass="path" presetSubtype="0" accel="50000" decel="50000" fill="hold" grpId="1" nodeType="withEffect">
                                  <p:stCondLst>
                                    <p:cond delay="500"/>
                                  </p:stCondLst>
                                  <p:childTnLst>
                                    <p:animMotion origin="layout" path="M -0.04688 -1.48148E-6 L -0.00873 -1.48148E-6 " pathEditMode="relative" rAng="0" ptsTypes="AA">
                                      <p:cBhvr>
                                        <p:cTn id="22" dur="1000" fill="hold"/>
                                        <p:tgtEl>
                                          <p:spTgt spid="12"/>
                                        </p:tgtEl>
                                        <p:attrNameLst>
                                          <p:attrName>ppt_x</p:attrName>
                                          <p:attrName>ppt_y</p:attrName>
                                        </p:attrNameLst>
                                      </p:cBhvr>
                                      <p:rCtr x="1901" y="0"/>
                                    </p:animMotion>
                                  </p:childTnLst>
                                </p:cTn>
                              </p:par>
                              <p:par>
                                <p:cTn id="23" presetID="10" presetClass="entr" presetSubtype="0" fill="hold" grpId="1" nodeType="withEffect" nodePh="1">
                                  <p:stCondLst>
                                    <p:cond delay="1000"/>
                                  </p:stCondLst>
                                  <p:endCondLst>
                                    <p:cond evt="begin" delay="0">
                                      <p:tn val="23"/>
                                    </p:cond>
                                  </p:end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64" presetClass="path" presetSubtype="0" accel="50000" decel="50000" fill="hold" grpId="0" nodeType="withEffect" nodePh="1">
                                  <p:stCondLst>
                                    <p:cond delay="1000"/>
                                  </p:stCondLst>
                                  <p:endCondLst>
                                    <p:cond evt="begin" delay="0">
                                      <p:tn val="26"/>
                                    </p:cond>
                                  </p:endCondLst>
                                  <p:childTnLst>
                                    <p:animMotion origin="layout" path="M -0.26276 0.9125 L 2.5E-6 -2.96296E-6 " pathEditMode="relative" rAng="0" ptsTypes="AA">
                                      <p:cBhvr>
                                        <p:cTn id="27" dur="2000" fill="hold"/>
                                        <p:tgtEl>
                                          <p:spTgt spid="7"/>
                                        </p:tgtEl>
                                        <p:attrNameLst>
                                          <p:attrName>ppt_x</p:attrName>
                                          <p:attrName>ppt_y</p:attrName>
                                        </p:attrNameLst>
                                      </p:cBhvr>
                                      <p:rCtr x="13190" y="-45486"/>
                                    </p:animMotion>
                                  </p:childTnLst>
                                </p:cTn>
                              </p:par>
                              <p:par>
                                <p:cTn id="28" presetID="8" presetClass="emph" presetSubtype="0" decel="31000" fill="hold" grpId="2" nodeType="withEffect" nodePh="1">
                                  <p:stCondLst>
                                    <p:cond delay="1000"/>
                                  </p:stCondLst>
                                  <p:endCondLst>
                                    <p:cond evt="begin" delay="0">
                                      <p:tn val="28"/>
                                    </p:cond>
                                  </p:endCondLst>
                                  <p:childTnLst>
                                    <p:animRot by="900000">
                                      <p:cBhvr>
                                        <p:cTn id="29"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presetID="10"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2000"/>
                        <p:tgtEl>
                          <p:spTgt spid="10"/>
                        </p:tgtEl>
                      </p:cBhvr>
                    </p:animEffect>
                  </p:childTnLst>
                </p:cTn>
              </p:par>
            </p:tnLst>
          </p:tmpl>
        </p:tmplLst>
      </p:bldP>
      <p:bldP spid="10" grpId="1">
        <p:tmplLst>
          <p:tmpl>
            <p:tnLst>
              <p:par>
                <p:cTn presetID="63" presetClass="path" presetSubtype="0" accel="50000" decel="50000" fill="hold" nodeType="withEffect">
                  <p:stCondLst>
                    <p:cond delay="250"/>
                  </p:stCondLst>
                  <p:childTnLst>
                    <p:animMotion origin="layout" path="M -0.04688 7.40741E-7 L -0.00873 7.40741E-7 " pathEditMode="relative" rAng="0" ptsTypes="AA">
                      <p:cBhvr>
                        <p:cTn dur="1000" fill="hold"/>
                        <p:tgtEl>
                          <p:spTgt spid="10"/>
                        </p:tgtEl>
                        <p:attrNameLst>
                          <p:attrName>ppt_x</p:attrName>
                          <p:attrName>ppt_y</p:attrName>
                        </p:attrNameLst>
                      </p:cBhvr>
                      <p:rCtr x="1901" y="0"/>
                    </p:animMotion>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2000"/>
                        <p:tgtEl>
                          <p:spTgt spid="11"/>
                        </p:tgtEl>
                      </p:cBhvr>
                    </p:animEffect>
                  </p:childTnLst>
                </p:cTn>
              </p:par>
            </p:tnLst>
          </p:tmpl>
        </p:tmplLst>
      </p:bldP>
      <p:bldP spid="11" grpId="1">
        <p:tmplLst>
          <p:tmpl>
            <p:tnLst>
              <p:par>
                <p:cTn presetID="63" presetClass="path" presetSubtype="0" accel="50000" decel="50000" fill="hold" nodeType="withEffect">
                  <p:stCondLst>
                    <p:cond delay="0"/>
                  </p:stCondLst>
                  <p:childTnLst>
                    <p:animMotion origin="layout" path="M -0.04688 7.40741E-7 L -0.00873 7.40741E-7 " pathEditMode="relative" rAng="0" ptsTypes="AA">
                      <p:cBhvr>
                        <p:cTn dur="1000" fill="hold"/>
                        <p:tgtEl>
                          <p:spTgt spid="11"/>
                        </p:tgtEl>
                        <p:attrNameLst>
                          <p:attrName>ppt_x</p:attrName>
                          <p:attrName>ppt_y</p:attrName>
                        </p:attrNameLst>
                      </p:cBhvr>
                      <p:rCtr x="1901" y="0"/>
                    </p:animMotion>
                  </p:childTnLst>
                </p:cTn>
              </p:par>
            </p:tnLst>
          </p:tmpl>
        </p:tmplLst>
      </p:bldP>
      <p:bldP spid="12" grpId="0">
        <p:tmplLst>
          <p:tmpl>
            <p:tnLst>
              <p:par>
                <p:cTn presetID="10"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Effect transition="in" filter="fade">
                      <p:cBhvr>
                        <p:cTn dur="2000"/>
                        <p:tgtEl>
                          <p:spTgt spid="12"/>
                        </p:tgtEl>
                      </p:cBhvr>
                    </p:animEffect>
                  </p:childTnLst>
                </p:cTn>
              </p:par>
            </p:tnLst>
          </p:tmpl>
        </p:tmplLst>
      </p:bldP>
      <p:bldP spid="12" grpId="1">
        <p:tmplLst>
          <p:tmpl>
            <p:tnLst>
              <p:par>
                <p:cTn presetID="63" presetClass="path" presetSubtype="0" accel="50000" decel="50000" fill="hold" nodeType="withEffect">
                  <p:stCondLst>
                    <p:cond delay="500"/>
                  </p:stCondLst>
                  <p:childTnLst>
                    <p:animMotion origin="layout" path="M -0.04688 -1.48148E-6 L -0.00873 -1.48148E-6 " pathEditMode="relative" rAng="0" ptsTypes="AA">
                      <p:cBhvr>
                        <p:cTn dur="1000" fill="hold"/>
                        <p:tgtEl>
                          <p:spTgt spid="12"/>
                        </p:tgtEl>
                        <p:attrNameLst>
                          <p:attrName>ppt_x</p:attrName>
                          <p:attrName>ppt_y</p:attrName>
                        </p:attrNameLst>
                      </p:cBhvr>
                      <p:rCtr x="1901" y="0"/>
                    </p:animMotion>
                  </p:childTnLst>
                </p:cTn>
              </p:par>
            </p:tnLst>
          </p:tmpl>
        </p:tmplLst>
      </p:bldP>
      <p:bldP spid="7" grpId="0"/>
      <p:bldP spid="7" grpId="1"/>
      <p:bldP spid="7" grpId="2"/>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e Titre-sous-titre-texte-forme gauche">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B58771CB-608F-144C-9F65-9270B65AA13D}"/>
              </a:ext>
            </a:extLst>
          </p:cNvPr>
          <p:cNvSpPr>
            <a:spLocks noGrp="1"/>
          </p:cNvSpPr>
          <p:nvPr>
            <p:ph type="title"/>
          </p:nvPr>
        </p:nvSpPr>
        <p:spPr>
          <a:xfrm>
            <a:off x="5162550" y="1255651"/>
            <a:ext cx="6438900" cy="1325563"/>
          </a:xfrm>
          <a:prstGeom prst="rect">
            <a:avLst/>
          </a:prstGeom>
        </p:spPr>
        <p:txBody>
          <a:bodyPr lIns="0" tIns="0" rIns="0" bIns="0" anchor="b">
            <a:noAutofit/>
          </a:bodyPr>
          <a:lstStyle>
            <a:lvl1pPr>
              <a:defRPr sz="4000" b="1">
                <a:solidFill>
                  <a:srgbClr val="0066B3"/>
                </a:solidFill>
                <a:latin typeface="Segoe UI Semibold" panose="020B0702040204020203" pitchFamily="34" charset="0"/>
                <a:cs typeface="Segoe UI Semibold" panose="020B0702040204020203" pitchFamily="34" charset="0"/>
              </a:defRPr>
            </a:lvl1pPr>
          </a:lstStyle>
          <a:p>
            <a:r>
              <a:rPr lang="fr-FR"/>
              <a:t>Modifiez le style du titre</a:t>
            </a:r>
            <a:endParaRPr lang="fr-FR" dirty="0"/>
          </a:p>
        </p:txBody>
      </p:sp>
      <p:sp>
        <p:nvSpPr>
          <p:cNvPr id="10" name="Espace réservé du texte 8"/>
          <p:cNvSpPr>
            <a:spLocks noGrp="1"/>
          </p:cNvSpPr>
          <p:nvPr>
            <p:ph type="body" sz="quarter" idx="13" hasCustomPrompt="1"/>
          </p:nvPr>
        </p:nvSpPr>
        <p:spPr>
          <a:xfrm>
            <a:off x="5162550" y="2630201"/>
            <a:ext cx="6438900" cy="396000"/>
          </a:xfrm>
          <a:prstGeom prst="rect">
            <a:avLst/>
          </a:prstGeom>
        </p:spPr>
        <p:txBody>
          <a:bodyPr lIns="0" tIns="0" rIns="0" bIns="0" anchor="b">
            <a:noAutofit/>
          </a:bodyPr>
          <a:lstStyle>
            <a:lvl1pPr marL="0" indent="0">
              <a:buNone/>
              <a:defRPr sz="3200">
                <a:solidFill>
                  <a:srgbClr val="58585A"/>
                </a:solidFill>
                <a:latin typeface="Segoe UI Light" panose="020B0502040204020203" pitchFamily="34" charset="0"/>
                <a:cs typeface="Segoe UI Light" panose="020B0502040204020203" pitchFamily="34" charset="0"/>
              </a:defRPr>
            </a:lvl1pPr>
          </a:lstStyle>
          <a:p>
            <a:pPr lvl="0"/>
            <a:r>
              <a:rPr lang="fr-FR" dirty="0"/>
              <a:t>Modifiez le style du sous-titre</a:t>
            </a:r>
            <a:endParaRPr lang="fr-BE" dirty="0"/>
          </a:p>
        </p:txBody>
      </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0175" y="243288"/>
            <a:ext cx="1619250" cy="413808"/>
          </a:xfrm>
          <a:prstGeom prst="rect">
            <a:avLst/>
          </a:prstGeom>
        </p:spPr>
      </p:pic>
      <p:sp>
        <p:nvSpPr>
          <p:cNvPr id="40" name="ZoneTexte 39"/>
          <p:cNvSpPr txBox="1"/>
          <p:nvPr userDrawn="1"/>
        </p:nvSpPr>
        <p:spPr>
          <a:xfrm>
            <a:off x="3352800" y="6052457"/>
            <a:ext cx="184731" cy="369332"/>
          </a:xfrm>
          <a:prstGeom prst="rect">
            <a:avLst/>
          </a:prstGeom>
          <a:noFill/>
        </p:spPr>
        <p:txBody>
          <a:bodyPr wrap="none" rtlCol="0">
            <a:noAutofit/>
          </a:bodyPr>
          <a:lstStyle/>
          <a:p>
            <a:endParaRPr lang="fr-BE" dirty="0"/>
          </a:p>
        </p:txBody>
      </p:sp>
      <p:sp>
        <p:nvSpPr>
          <p:cNvPr id="16" name="Forme libre 15">
            <a:extLst>
              <a:ext uri="{FF2B5EF4-FFF2-40B4-BE49-F238E27FC236}">
                <a16:creationId xmlns:a16="http://schemas.microsoft.com/office/drawing/2014/main" id="{5D1EA9D8-7A10-CC4D-BE05-CEAFDAB35D07}"/>
              </a:ext>
            </a:extLst>
          </p:cNvPr>
          <p:cNvSpPr/>
          <p:nvPr userDrawn="1"/>
        </p:nvSpPr>
        <p:spPr>
          <a:xfrm rot="13140000" flipH="1">
            <a:off x="-2017891" y="136684"/>
            <a:ext cx="7173709" cy="6767321"/>
          </a:xfrm>
          <a:custGeom>
            <a:avLst/>
            <a:gdLst>
              <a:gd name="connsiteX0" fmla="*/ 4618231 w 7173709"/>
              <a:gd name="connsiteY0" fmla="*/ 6732806 h 6767321"/>
              <a:gd name="connsiteX1" fmla="*/ 5158003 w 7173709"/>
              <a:gd name="connsiteY1" fmla="*/ 6540333 h 6767321"/>
              <a:gd name="connsiteX2" fmla="*/ 7126648 w 7173709"/>
              <a:gd name="connsiteY2" fmla="*/ 2734693 h 6767321"/>
              <a:gd name="connsiteX3" fmla="*/ 7028711 w 7173709"/>
              <a:gd name="connsiteY3" fmla="*/ 2224215 h 6767321"/>
              <a:gd name="connsiteX4" fmla="*/ 2045608 w 7173709"/>
              <a:gd name="connsiteY4" fmla="*/ 43557 h 6767321"/>
              <a:gd name="connsiteX5" fmla="*/ 1751067 w 7173709"/>
              <a:gd name="connsiteY5" fmla="*/ 0 h 6767321"/>
              <a:gd name="connsiteX6" fmla="*/ 0 w 7173709"/>
              <a:gd name="connsiteY6" fmla="*/ 4994348 h 6767321"/>
              <a:gd name="connsiteX7" fmla="*/ 294425 w 7173709"/>
              <a:gd name="connsiteY7" fmla="*/ 5004268 h 6767321"/>
              <a:gd name="connsiteX8" fmla="*/ 4536677 w 7173709"/>
              <a:gd name="connsiteY8" fmla="*/ 6685927 h 6767321"/>
              <a:gd name="connsiteX9" fmla="*/ 4618231 w 7173709"/>
              <a:gd name="connsiteY9" fmla="*/ 6732806 h 676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3709" h="6767321">
                <a:moveTo>
                  <a:pt x="4618231" y="6732806"/>
                </a:moveTo>
                <a:cubicBezTo>
                  <a:pt x="4815611" y="6818563"/>
                  <a:pt x="5054224" y="6740859"/>
                  <a:pt x="5158003" y="6540333"/>
                </a:cubicBezTo>
                <a:lnTo>
                  <a:pt x="7126648" y="2734693"/>
                </a:lnTo>
                <a:cubicBezTo>
                  <a:pt x="7216052" y="2562135"/>
                  <a:pt x="7175164" y="2351386"/>
                  <a:pt x="7028711" y="2224215"/>
                </a:cubicBezTo>
                <a:cubicBezTo>
                  <a:pt x="6439930" y="1713067"/>
                  <a:pt x="4785241" y="485809"/>
                  <a:pt x="2045608" y="43557"/>
                </a:cubicBezTo>
                <a:lnTo>
                  <a:pt x="1751067" y="0"/>
                </a:lnTo>
                <a:lnTo>
                  <a:pt x="0" y="4994348"/>
                </a:lnTo>
                <a:lnTo>
                  <a:pt x="294425" y="5004268"/>
                </a:lnTo>
                <a:cubicBezTo>
                  <a:pt x="2189739" y="5131021"/>
                  <a:pt x="3820253" y="6161436"/>
                  <a:pt x="4536677" y="6685927"/>
                </a:cubicBezTo>
                <a:cubicBezTo>
                  <a:pt x="4562678" y="6704968"/>
                  <a:pt x="4590034" y="6720555"/>
                  <a:pt x="4618231" y="6732806"/>
                </a:cubicBezTo>
                <a:close/>
              </a:path>
            </a:pathLst>
          </a:custGeom>
          <a:solidFill>
            <a:srgbClr val="0066B3">
              <a:alpha val="94902"/>
            </a:srgbClr>
          </a:solidFill>
          <a:ln w="9514" cap="flat">
            <a:noFill/>
            <a:prstDash val="solid"/>
            <a:miter/>
          </a:ln>
        </p:spPr>
        <p:txBody>
          <a:bodyPr wrap="square" rtlCol="0" anchor="ctr">
            <a:noAutofit/>
          </a:bodyPr>
          <a:lstStyle/>
          <a:p>
            <a:endParaRPr lang="fr-FR"/>
          </a:p>
        </p:txBody>
      </p:sp>
      <p:sp>
        <p:nvSpPr>
          <p:cNvPr id="7" name="Espace réservé du texte 6"/>
          <p:cNvSpPr>
            <a:spLocks noGrp="1"/>
          </p:cNvSpPr>
          <p:nvPr>
            <p:ph type="body" sz="quarter" idx="14" hasCustomPrompt="1"/>
          </p:nvPr>
        </p:nvSpPr>
        <p:spPr>
          <a:xfrm>
            <a:off x="836838" y="1777743"/>
            <a:ext cx="2933700" cy="3925888"/>
          </a:xfrm>
          <a:prstGeom prst="rect">
            <a:avLst/>
          </a:prstGeom>
        </p:spPr>
        <p:txBody>
          <a:bodyPr anchor="ctr">
            <a:noAutofit/>
          </a:bodyPr>
          <a:lstStyle>
            <a:lvl1pPr marL="0" indent="0">
              <a:buNone/>
              <a:defRPr b="1" i="0">
                <a:solidFill>
                  <a:schemeClr val="bg1"/>
                </a:solidFill>
                <a:latin typeface="Segoe UI" panose="020B0502040204020203" pitchFamily="34" charset="0"/>
                <a:cs typeface="Segoe UI" panose="020B0502040204020203" pitchFamily="34" charset="0"/>
              </a:defRPr>
            </a:lvl1pPr>
            <a:lvl2pPr marL="0" indent="0">
              <a:spcBef>
                <a:spcPts val="1200"/>
              </a:spcBef>
              <a:buFont typeface="Arial" panose="020B0604020202020204" pitchFamily="34" charset="0"/>
              <a:buNone/>
              <a:defRPr sz="2000">
                <a:solidFill>
                  <a:schemeClr val="bg1"/>
                </a:solidFill>
                <a:latin typeface="Segoe UI" panose="020B0502040204020203" pitchFamily="34" charset="0"/>
                <a:cs typeface="Segoe UI" panose="020B0502040204020203" pitchFamily="34" charset="0"/>
              </a:defRPr>
            </a:lvl2pPr>
            <a:lvl3pPr marL="0" indent="0">
              <a:buNone/>
              <a:defRPr sz="1800">
                <a:solidFill>
                  <a:schemeClr val="bg1"/>
                </a:solidFill>
                <a:latin typeface="Segoe UI Light" panose="020B0502040204020203" pitchFamily="34" charset="0"/>
                <a:cs typeface="Segoe UI Light" panose="020B0502040204020203" pitchFamily="34" charset="0"/>
              </a:defRPr>
            </a:lvl3pPr>
            <a:lvl4pPr>
              <a:defRPr>
                <a:solidFill>
                  <a:schemeClr val="bg1"/>
                </a:solidFill>
              </a:defRPr>
            </a:lvl4pPr>
            <a:lvl5pPr>
              <a:defRPr>
                <a:solidFill>
                  <a:schemeClr val="bg1"/>
                </a:solidFill>
              </a:defRPr>
            </a:lvl5pPr>
          </a:lstStyle>
          <a:p>
            <a:pPr lvl="0"/>
            <a:r>
              <a:rPr lang="fr-FR" dirty="0"/>
              <a:t>Titre</a:t>
            </a:r>
          </a:p>
          <a:p>
            <a:pPr lvl="1"/>
            <a:r>
              <a:rPr lang="fr-FR" dirty="0"/>
              <a:t>Sous-titre</a:t>
            </a:r>
          </a:p>
          <a:p>
            <a:pPr lvl="2"/>
            <a:r>
              <a:rPr lang="fr-BE" dirty="0"/>
              <a:t>Texte</a:t>
            </a:r>
          </a:p>
          <a:p>
            <a:pPr lvl="1"/>
            <a:endParaRPr lang="fr-BE" dirty="0"/>
          </a:p>
        </p:txBody>
      </p:sp>
      <p:sp>
        <p:nvSpPr>
          <p:cNvPr id="25" name="Espace réservé du contenu 2">
            <a:extLst>
              <a:ext uri="{FF2B5EF4-FFF2-40B4-BE49-F238E27FC236}">
                <a16:creationId xmlns:a16="http://schemas.microsoft.com/office/drawing/2014/main" id="{3E3D732D-7E05-6A4A-B607-7D3CA3C25511}"/>
              </a:ext>
            </a:extLst>
          </p:cNvPr>
          <p:cNvSpPr>
            <a:spLocks noGrp="1"/>
          </p:cNvSpPr>
          <p:nvPr>
            <p:ph idx="1"/>
          </p:nvPr>
        </p:nvSpPr>
        <p:spPr>
          <a:xfrm>
            <a:off x="5162550" y="3147790"/>
            <a:ext cx="6438900" cy="3133273"/>
          </a:xfrm>
          <a:prstGeom prst="rect">
            <a:avLst/>
          </a:prstGeom>
        </p:spPr>
        <p:txBody>
          <a:bodyPr lIns="0" tIns="0" rIns="0" bIns="0">
            <a:noAutofit/>
          </a:bodyPr>
          <a:lstStyle>
            <a:lvl1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1pPr>
            <a:lvl2pPr>
              <a:spcAft>
                <a:spcPts val="600"/>
              </a:spcAft>
              <a:defRPr sz="1400">
                <a:solidFill>
                  <a:srgbClr val="58585A"/>
                </a:solidFill>
                <a:latin typeface="Segoe UI Light" panose="020B0502040204020203" pitchFamily="34" charset="0"/>
                <a:cs typeface="Segoe UI Light" panose="020B0502040204020203" pitchFamily="34" charset="0"/>
              </a:defRPr>
            </a:lvl2pPr>
            <a:lvl3pPr>
              <a:spcAft>
                <a:spcPts val="600"/>
              </a:spcAft>
              <a:defRPr sz="1400">
                <a:solidFill>
                  <a:srgbClr val="58585A"/>
                </a:solidFill>
                <a:latin typeface="Segoe UI Light" panose="020B0502040204020203" pitchFamily="34" charset="0"/>
                <a:cs typeface="Segoe UI Light" panose="020B0502040204020203" pitchFamily="34" charset="0"/>
              </a:defRPr>
            </a:lvl3pPr>
            <a:lvl4pPr>
              <a:spcAft>
                <a:spcPts val="600"/>
              </a:spcAft>
              <a:defRPr sz="1400">
                <a:solidFill>
                  <a:srgbClr val="58585A"/>
                </a:solidFill>
                <a:latin typeface="Segoe UI Light" panose="020B0502040204020203" pitchFamily="34" charset="0"/>
                <a:cs typeface="Segoe UI Light" panose="020B0502040204020203" pitchFamily="34" charset="0"/>
              </a:defRPr>
            </a:lvl4pPr>
            <a:lvl5pPr>
              <a:spcAft>
                <a:spcPts val="600"/>
              </a:spcAft>
              <a:defRPr sz="1400">
                <a:solidFill>
                  <a:srgbClr val="58585A"/>
                </a:solidFill>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7"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12"/>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29" name="Imag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30" name="Connecteur droit 29"/>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Espace réservé du texte 3"/>
          <p:cNvSpPr>
            <a:spLocks noGrp="1"/>
          </p:cNvSpPr>
          <p:nvPr>
            <p:ph type="body" sz="quarter" idx="10" hasCustomPrompt="1"/>
          </p:nvPr>
        </p:nvSpPr>
        <p:spPr>
          <a:xfrm>
            <a:off x="838200" y="6524186"/>
            <a:ext cx="4549775" cy="191243"/>
          </a:xfrm>
          <a:prstGeom prst="rect">
            <a:avLst/>
          </a:prstGeom>
        </p:spPr>
        <p:txBody>
          <a:bodyPr vert="horz" lIns="0" tIns="0" rIns="0" bIns="0" rtlCol="0" anchor="ctr"/>
          <a:lstStyle>
            <a:lvl1pPr>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Note de bas de page</a:t>
            </a:r>
            <a:endParaRPr lang="fr-BE" dirty="0"/>
          </a:p>
        </p:txBody>
      </p:sp>
      <p:sp>
        <p:nvSpPr>
          <p:cNvPr id="20"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cxnSp>
        <p:nvCxnSpPr>
          <p:cNvPr id="21" name="Connecteur droit 20"/>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81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3" presetClass="path" presetSubtype="0" accel="50000" decel="50000" fill="hold" grpId="0" nodeType="withEffect">
                                  <p:stCondLst>
                                    <p:cond delay="0"/>
                                  </p:stCondLst>
                                  <p:childTnLst>
                                    <p:animMotion origin="layout" path="M -0.40586 0.02014 L 4.16667E-6 -4.44444E-6 " pathEditMode="relative" rAng="0" ptsTypes="AA">
                                      <p:cBhvr>
                                        <p:cTn id="9" dur="2000" fill="hold"/>
                                        <p:tgtEl>
                                          <p:spTgt spid="16"/>
                                        </p:tgtEl>
                                        <p:attrNameLst>
                                          <p:attrName>ppt_x</p:attrName>
                                          <p:attrName>ppt_y</p:attrName>
                                        </p:attrNameLst>
                                      </p:cBhvr>
                                      <p:rCtr x="20299" y="-1019"/>
                                    </p:animMotion>
                                  </p:childTnLst>
                                </p:cTn>
                              </p:par>
                              <p:par>
                                <p:cTn id="10" presetID="8" presetClass="emph" presetSubtype="0" fill="hold" grpId="2" nodeType="withEffect">
                                  <p:stCondLst>
                                    <p:cond delay="0"/>
                                  </p:stCondLst>
                                  <p:childTnLst>
                                    <p:animRot by="-1200000">
                                      <p:cBhvr>
                                        <p:cTn id="11" dur="1750" fill="hold"/>
                                        <p:tgtEl>
                                          <p:spTgt spid="16"/>
                                        </p:tgtEl>
                                        <p:attrNameLst>
                                          <p:attrName>r</p:attrName>
                                        </p:attrNameLst>
                                      </p:cBhvr>
                                    </p:animRo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P spid="7" grpId="0" uiExpand="1"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ositive Titre-texte-fomre gauche">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B58771CB-608F-144C-9F65-9270B65AA13D}"/>
              </a:ext>
            </a:extLst>
          </p:cNvPr>
          <p:cNvSpPr>
            <a:spLocks noGrp="1"/>
          </p:cNvSpPr>
          <p:nvPr>
            <p:ph type="title"/>
          </p:nvPr>
        </p:nvSpPr>
        <p:spPr>
          <a:xfrm>
            <a:off x="2950291" y="442126"/>
            <a:ext cx="6961151" cy="1325563"/>
          </a:xfrm>
          <a:prstGeom prst="rect">
            <a:avLst/>
          </a:prstGeom>
        </p:spPr>
        <p:txBody>
          <a:bodyPr lIns="0" anchor="b">
            <a:noAutofit/>
          </a:bodyPr>
          <a:lstStyle>
            <a:lvl1pPr>
              <a:defRPr sz="4000" b="1" i="0">
                <a:solidFill>
                  <a:srgbClr val="0066B3"/>
                </a:solidFill>
                <a:latin typeface="Segoe UI" panose="020B0502040204020203" pitchFamily="34" charset="0"/>
                <a:cs typeface="Segoe UI" panose="020B0502040204020203" pitchFamily="34" charset="0"/>
              </a:defRPr>
            </a:lvl1pPr>
          </a:lstStyle>
          <a:p>
            <a:r>
              <a:rPr lang="fr-FR"/>
              <a:t>Modifiez le style du titre</a:t>
            </a:r>
            <a:endParaRPr lang="fr-FR" dirty="0"/>
          </a:p>
        </p:txBody>
      </p:sp>
      <p:sp>
        <p:nvSpPr>
          <p:cNvPr id="9" name="Espace réservé du contenu 2">
            <a:extLst>
              <a:ext uri="{FF2B5EF4-FFF2-40B4-BE49-F238E27FC236}">
                <a16:creationId xmlns:a16="http://schemas.microsoft.com/office/drawing/2014/main" id="{3E3D732D-7E05-6A4A-B607-7D3CA3C25511}"/>
              </a:ext>
            </a:extLst>
          </p:cNvPr>
          <p:cNvSpPr>
            <a:spLocks noGrp="1"/>
          </p:cNvSpPr>
          <p:nvPr>
            <p:ph idx="1" hasCustomPrompt="1"/>
          </p:nvPr>
        </p:nvSpPr>
        <p:spPr>
          <a:xfrm>
            <a:off x="6253843" y="2590801"/>
            <a:ext cx="5347606" cy="968828"/>
          </a:xfrm>
          <a:prstGeom prst="rect">
            <a:avLst/>
          </a:prstGeom>
        </p:spPr>
        <p:txBody>
          <a:bodyPr lIns="0">
            <a:noAutofit/>
          </a:bodyPr>
          <a:lstStyle>
            <a:lvl1pPr marL="0" indent="0">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2pPr>
            <a:lvl3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3pPr>
            <a:lvl4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4pPr>
            <a:lvl5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a:p>
            <a:pPr lvl="1"/>
            <a:r>
              <a:rPr lang="fr-FR" dirty="0"/>
              <a:t>Deuxième niveau</a:t>
            </a:r>
          </a:p>
        </p:txBody>
      </p:sp>
      <p:sp>
        <p:nvSpPr>
          <p:cNvPr id="40" name="ZoneTexte 39"/>
          <p:cNvSpPr txBox="1"/>
          <p:nvPr userDrawn="1"/>
        </p:nvSpPr>
        <p:spPr>
          <a:xfrm>
            <a:off x="3352800" y="6052457"/>
            <a:ext cx="184731" cy="369332"/>
          </a:xfrm>
          <a:prstGeom prst="rect">
            <a:avLst/>
          </a:prstGeom>
          <a:noFill/>
        </p:spPr>
        <p:txBody>
          <a:bodyPr wrap="none" rtlCol="0">
            <a:noAutofit/>
          </a:bodyPr>
          <a:lstStyle/>
          <a:p>
            <a:endParaRPr lang="fr-BE" dirty="0"/>
          </a:p>
        </p:txBody>
      </p:sp>
      <p:sp>
        <p:nvSpPr>
          <p:cNvPr id="25" name="Forme libre 24">
            <a:extLst>
              <a:ext uri="{FF2B5EF4-FFF2-40B4-BE49-F238E27FC236}">
                <a16:creationId xmlns:a16="http://schemas.microsoft.com/office/drawing/2014/main" id="{5D1EA9D8-7A10-CC4D-BE05-CEAFDAB35D07}"/>
              </a:ext>
            </a:extLst>
          </p:cNvPr>
          <p:cNvSpPr/>
          <p:nvPr userDrawn="1"/>
        </p:nvSpPr>
        <p:spPr>
          <a:xfrm rot="1090195" flipH="1">
            <a:off x="-1851230" y="1121076"/>
            <a:ext cx="6605365" cy="7961828"/>
          </a:xfrm>
          <a:custGeom>
            <a:avLst/>
            <a:gdLst>
              <a:gd name="connsiteX0" fmla="*/ 3178052 w 6605365"/>
              <a:gd name="connsiteY0" fmla="*/ 5366 h 7961828"/>
              <a:gd name="connsiteX1" fmla="*/ 2858750 w 6605365"/>
              <a:gd name="connsiteY1" fmla="*/ 204690 h 7961828"/>
              <a:gd name="connsiteX2" fmla="*/ 84712 w 6605365"/>
              <a:gd name="connsiteY2" fmla="*/ 4215266 h 7961828"/>
              <a:gd name="connsiteX3" fmla="*/ 151666 w 6605365"/>
              <a:gd name="connsiteY3" fmla="*/ 4832204 h 7961828"/>
              <a:gd name="connsiteX4" fmla="*/ 6602435 w 6605365"/>
              <a:gd name="connsiteY4" fmla="*/ 7961328 h 7961828"/>
              <a:gd name="connsiteX5" fmla="*/ 6605365 w 6605365"/>
              <a:gd name="connsiteY5" fmla="*/ 7961828 h 7961828"/>
              <a:gd name="connsiteX6" fmla="*/ 5546813 w 6605365"/>
              <a:gd name="connsiteY6" fmla="*/ 1400956 h 7961828"/>
              <a:gd name="connsiteX7" fmla="*/ 5432112 w 6605365"/>
              <a:gd name="connsiteY7" fmla="*/ 1342172 h 7961828"/>
              <a:gd name="connsiteX8" fmla="*/ 3541481 w 6605365"/>
              <a:gd name="connsiteY8" fmla="*/ 101698 h 7961828"/>
              <a:gd name="connsiteX9" fmla="*/ 3178052 w 6605365"/>
              <a:gd name="connsiteY9" fmla="*/ 5366 h 796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5365" h="7961828">
                <a:moveTo>
                  <a:pt x="3178052" y="5366"/>
                </a:moveTo>
                <a:cubicBezTo>
                  <a:pt x="3053654" y="24200"/>
                  <a:pt x="2936611" y="92312"/>
                  <a:pt x="2858750" y="204690"/>
                </a:cubicBezTo>
                <a:lnTo>
                  <a:pt x="84712" y="4215266"/>
                </a:lnTo>
                <a:cubicBezTo>
                  <a:pt x="-49703" y="4409076"/>
                  <a:pt x="-21803" y="4672390"/>
                  <a:pt x="151666" y="4832204"/>
                </a:cubicBezTo>
                <a:cubicBezTo>
                  <a:pt x="911622" y="5533798"/>
                  <a:pt x="3127175" y="7317212"/>
                  <a:pt x="6602435" y="7961328"/>
                </a:cubicBezTo>
                <a:lnTo>
                  <a:pt x="6605365" y="7961828"/>
                </a:lnTo>
                <a:lnTo>
                  <a:pt x="5546813" y="1400956"/>
                </a:lnTo>
                <a:lnTo>
                  <a:pt x="5432112" y="1342172"/>
                </a:lnTo>
                <a:cubicBezTo>
                  <a:pt x="4597093" y="895332"/>
                  <a:pt x="3932492" y="411116"/>
                  <a:pt x="3541481" y="101698"/>
                </a:cubicBezTo>
                <a:cubicBezTo>
                  <a:pt x="3434201" y="16972"/>
                  <a:pt x="3302449" y="-13470"/>
                  <a:pt x="3178052" y="5366"/>
                </a:cubicBezTo>
                <a:close/>
              </a:path>
            </a:pathLst>
          </a:custGeom>
          <a:solidFill>
            <a:srgbClr val="0066B3">
              <a:alpha val="94902"/>
            </a:srgbClr>
          </a:solidFill>
          <a:ln w="9514" cap="flat">
            <a:noFill/>
            <a:prstDash val="solid"/>
            <a:miter/>
          </a:ln>
        </p:spPr>
        <p:txBody>
          <a:bodyPr wrap="square" rtlCol="0" anchor="ctr">
            <a:noAutofit/>
          </a:bodyPr>
          <a:lstStyle/>
          <a:p>
            <a:endParaRPr lang="fr-FR">
              <a:solidFill>
                <a:schemeClr val="bg1"/>
              </a:solidFill>
            </a:endParaRPr>
          </a:p>
        </p:txBody>
      </p:sp>
      <p:sp>
        <p:nvSpPr>
          <p:cNvPr id="7" name="Espace réservé du texte 6"/>
          <p:cNvSpPr>
            <a:spLocks noGrp="1"/>
          </p:cNvSpPr>
          <p:nvPr>
            <p:ph type="body" sz="quarter" idx="14" hasCustomPrompt="1"/>
          </p:nvPr>
        </p:nvSpPr>
        <p:spPr>
          <a:xfrm>
            <a:off x="419100" y="2590800"/>
            <a:ext cx="2933700" cy="3925888"/>
          </a:xfrm>
          <a:prstGeom prst="rect">
            <a:avLst/>
          </a:prstGeom>
        </p:spPr>
        <p:txBody>
          <a:bodyPr anchor="ctr">
            <a:noAutofit/>
          </a:bodyPr>
          <a:lstStyle>
            <a:lvl1pPr marL="0" indent="0">
              <a:buNone/>
              <a:defRPr b="1" i="0">
                <a:solidFill>
                  <a:schemeClr val="bg1"/>
                </a:solidFill>
                <a:latin typeface="Segoe UI" panose="020B0502040204020203" pitchFamily="34" charset="0"/>
                <a:cs typeface="Segoe UI" panose="020B0502040204020203" pitchFamily="34" charset="0"/>
              </a:defRPr>
            </a:lvl1pPr>
            <a:lvl2pPr marL="0" indent="0">
              <a:spcBef>
                <a:spcPts val="1200"/>
              </a:spcBef>
              <a:buFont typeface="Arial" panose="020B0604020202020204" pitchFamily="34" charset="0"/>
              <a:buNone/>
              <a:defRPr sz="2000">
                <a:solidFill>
                  <a:schemeClr val="bg1"/>
                </a:solidFill>
                <a:latin typeface="Segoe UI" panose="020B0502040204020203" pitchFamily="34" charset="0"/>
                <a:cs typeface="Segoe UI" panose="020B0502040204020203" pitchFamily="34" charset="0"/>
              </a:defRPr>
            </a:lvl2pPr>
            <a:lvl3pPr marL="0" indent="0">
              <a:buNone/>
              <a:defRPr sz="1800">
                <a:solidFill>
                  <a:schemeClr val="bg1"/>
                </a:solidFill>
                <a:latin typeface="Segoe UI Light" panose="020B0502040204020203" pitchFamily="34" charset="0"/>
                <a:cs typeface="Segoe UI Light" panose="020B0502040204020203" pitchFamily="34" charset="0"/>
              </a:defRPr>
            </a:lvl3pPr>
            <a:lvl4pPr>
              <a:defRPr>
                <a:solidFill>
                  <a:schemeClr val="bg1"/>
                </a:solidFill>
              </a:defRPr>
            </a:lvl4pPr>
            <a:lvl5pPr>
              <a:defRPr>
                <a:solidFill>
                  <a:schemeClr val="bg1"/>
                </a:solidFill>
              </a:defRPr>
            </a:lvl5pPr>
          </a:lstStyle>
          <a:p>
            <a:pPr lvl="0"/>
            <a:r>
              <a:rPr lang="fr-FR" dirty="0"/>
              <a:t>Titre</a:t>
            </a:r>
          </a:p>
          <a:p>
            <a:pPr lvl="1"/>
            <a:r>
              <a:rPr lang="fr-FR" dirty="0"/>
              <a:t>Sous-titre</a:t>
            </a:r>
          </a:p>
          <a:p>
            <a:pPr lvl="2"/>
            <a:r>
              <a:rPr lang="fr-BE" dirty="0"/>
              <a:t>Texte</a:t>
            </a:r>
          </a:p>
          <a:p>
            <a:pPr lvl="1"/>
            <a:endParaRPr lang="fr-BE" dirty="0"/>
          </a:p>
        </p:txBody>
      </p:sp>
      <p:sp>
        <p:nvSpPr>
          <p:cNvPr id="16" name="Espace réservé du contenu 2">
            <a:extLst>
              <a:ext uri="{FF2B5EF4-FFF2-40B4-BE49-F238E27FC236}">
                <a16:creationId xmlns:a16="http://schemas.microsoft.com/office/drawing/2014/main" id="{3E3D732D-7E05-6A4A-B607-7D3CA3C25511}"/>
              </a:ext>
            </a:extLst>
          </p:cNvPr>
          <p:cNvSpPr>
            <a:spLocks noGrp="1"/>
          </p:cNvSpPr>
          <p:nvPr>
            <p:ph idx="15" hasCustomPrompt="1"/>
          </p:nvPr>
        </p:nvSpPr>
        <p:spPr>
          <a:xfrm>
            <a:off x="6253843" y="3735037"/>
            <a:ext cx="5347606" cy="968828"/>
          </a:xfrm>
          <a:prstGeom prst="rect">
            <a:avLst/>
          </a:prstGeom>
        </p:spPr>
        <p:txBody>
          <a:bodyPr lIns="0">
            <a:noAutofit/>
          </a:bodyPr>
          <a:lstStyle>
            <a:lvl1pPr marL="0" indent="0">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2pPr>
            <a:lvl3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3pPr>
            <a:lvl4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4pPr>
            <a:lvl5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a:p>
            <a:pPr lvl="1"/>
            <a:r>
              <a:rPr lang="fr-FR" dirty="0"/>
              <a:t>Deuxième niveau</a:t>
            </a:r>
          </a:p>
        </p:txBody>
      </p:sp>
      <p:sp>
        <p:nvSpPr>
          <p:cNvPr id="17" name="Espace réservé du contenu 2">
            <a:extLst>
              <a:ext uri="{FF2B5EF4-FFF2-40B4-BE49-F238E27FC236}">
                <a16:creationId xmlns:a16="http://schemas.microsoft.com/office/drawing/2014/main" id="{3E3D732D-7E05-6A4A-B607-7D3CA3C25511}"/>
              </a:ext>
            </a:extLst>
          </p:cNvPr>
          <p:cNvSpPr>
            <a:spLocks noGrp="1"/>
          </p:cNvSpPr>
          <p:nvPr>
            <p:ph idx="16" hasCustomPrompt="1"/>
          </p:nvPr>
        </p:nvSpPr>
        <p:spPr>
          <a:xfrm>
            <a:off x="6253843" y="4875067"/>
            <a:ext cx="5347606" cy="968828"/>
          </a:xfrm>
          <a:prstGeom prst="rect">
            <a:avLst/>
          </a:prstGeom>
        </p:spPr>
        <p:txBody>
          <a:bodyPr lIns="0">
            <a:noAutofit/>
          </a:bodyPr>
          <a:lstStyle>
            <a:lvl1pPr marL="0" indent="0">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2pPr>
            <a:lvl3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3pPr>
            <a:lvl4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4pPr>
            <a:lvl5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a:p>
            <a:pPr lvl="1"/>
            <a:r>
              <a:rPr lang="fr-FR" dirty="0"/>
              <a:t>Deuxième niveau</a:t>
            </a:r>
          </a:p>
        </p:txBody>
      </p:sp>
      <p:pic>
        <p:nvPicPr>
          <p:cNvPr id="18" name="Imag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0175" y="243288"/>
            <a:ext cx="1619250" cy="413808"/>
          </a:xfrm>
          <a:prstGeom prst="rect">
            <a:avLst/>
          </a:prstGeom>
        </p:spPr>
      </p:pic>
      <p:sp>
        <p:nvSpPr>
          <p:cNvPr id="21"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12"/>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22" name="Imag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23" name="Connecteur droit 22"/>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cxnSp>
        <p:nvCxnSpPr>
          <p:cNvPr id="28" name="Connecteur droit 27"/>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18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64" presetClass="path" presetSubtype="0" accel="50000" decel="50000" fill="hold" grpId="0" nodeType="withEffect">
                                  <p:stCondLst>
                                    <p:cond delay="0"/>
                                  </p:stCondLst>
                                  <p:childTnLst>
                                    <p:animMotion origin="layout" path="M -0.37526 0.2081 L -4.16667E-7 -1.48148E-6 " pathEditMode="relative" rAng="0" ptsTypes="AA">
                                      <p:cBhvr>
                                        <p:cTn id="9" dur="1850" fill="hold"/>
                                        <p:tgtEl>
                                          <p:spTgt spid="25"/>
                                        </p:tgtEl>
                                        <p:attrNameLst>
                                          <p:attrName>ppt_x</p:attrName>
                                          <p:attrName>ppt_y</p:attrName>
                                        </p:attrNameLst>
                                      </p:cBhvr>
                                      <p:rCtr x="18763" y="-10417"/>
                                    </p:animMotion>
                                  </p:childTnLst>
                                </p:cTn>
                              </p:par>
                              <p:par>
                                <p:cTn id="10" presetID="8" presetClass="emph" presetSubtype="0" decel="25000" fill="hold" grpId="2" nodeType="withEffect">
                                  <p:stCondLst>
                                    <p:cond delay="0"/>
                                  </p:stCondLst>
                                  <p:childTnLst>
                                    <p:animRot by="-1200000">
                                      <p:cBhvr>
                                        <p:cTn id="11" dur="1750" fill="hold"/>
                                        <p:tgtEl>
                                          <p:spTgt spid="25"/>
                                        </p:tgtEl>
                                        <p:attrNameLst>
                                          <p:attrName>r</p:attrName>
                                        </p:attrNameLst>
                                      </p:cBhvr>
                                    </p:animRot>
                                  </p:childTnLst>
                                </p:cTn>
                              </p:par>
                            </p:childTnLst>
                          </p:cTn>
                        </p:par>
                        <p:par>
                          <p:cTn id="12" fill="hold">
                            <p:stCondLst>
                              <p:cond delay="1850"/>
                            </p:stCondLst>
                            <p:childTnLst>
                              <p:par>
                                <p:cTn id="13" presetID="10" presetClass="entr" presetSubtype="0"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par>
                          <p:cTn id="16" fill="hold">
                            <p:stCondLst>
                              <p:cond delay="2350"/>
                            </p:stCondLst>
                            <p:childTnLst>
                              <p:par>
                                <p:cTn id="17" presetID="10" presetClass="entr" presetSubtype="0" fill="hold" grpId="0"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par>
                          <p:cTn id="20" fill="hold">
                            <p:stCondLst>
                              <p:cond delay="2850"/>
                            </p:stCondLst>
                            <p:childTnLst>
                              <p:par>
                                <p:cTn id="21" presetID="10" presetClass="entr" presetSubtype="0" fill="hold" grpId="0"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5" grpId="2" animBg="1"/>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e chapitre V1">
    <p:spTree>
      <p:nvGrpSpPr>
        <p:cNvPr id="1" name=""/>
        <p:cNvGrpSpPr/>
        <p:nvPr/>
      </p:nvGrpSpPr>
      <p:grpSpPr>
        <a:xfrm>
          <a:off x="0" y="0"/>
          <a:ext cx="0" cy="0"/>
          <a:chOff x="0" y="0"/>
          <a:chExt cx="0" cy="0"/>
        </a:xfrm>
      </p:grpSpPr>
      <p:sp>
        <p:nvSpPr>
          <p:cNvPr id="7" name="Rectangle 6"/>
          <p:cNvSpPr/>
          <p:nvPr userDrawn="1"/>
        </p:nvSpPr>
        <p:spPr>
          <a:xfrm>
            <a:off x="0" y="0"/>
            <a:ext cx="12192000" cy="68874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sp>
        <p:nvSpPr>
          <p:cNvPr id="13" name="Forme libre 12">
            <a:extLst>
              <a:ext uri="{FF2B5EF4-FFF2-40B4-BE49-F238E27FC236}">
                <a16:creationId xmlns:a16="http://schemas.microsoft.com/office/drawing/2014/main" id="{5D1EA9D8-7A10-CC4D-BE05-CEAFDAB35D07}"/>
              </a:ext>
            </a:extLst>
          </p:cNvPr>
          <p:cNvSpPr/>
          <p:nvPr userDrawn="1"/>
        </p:nvSpPr>
        <p:spPr>
          <a:xfrm rot="10038109" flipH="1">
            <a:off x="5361656" y="-4774277"/>
            <a:ext cx="10461631" cy="9856030"/>
          </a:xfrm>
          <a:custGeom>
            <a:avLst/>
            <a:gdLst>
              <a:gd name="connsiteX0" fmla="*/ 1927366 w 10461631"/>
              <a:gd name="connsiteY0" fmla="*/ 9856030 h 9856030"/>
              <a:gd name="connsiteX1" fmla="*/ 10461631 w 10461631"/>
              <a:gd name="connsiteY1" fmla="*/ 4532338 h 9856030"/>
              <a:gd name="connsiteX2" fmla="*/ 8866936 w 10461631"/>
              <a:gd name="connsiteY2" fmla="*/ 1975926 h 9856030"/>
              <a:gd name="connsiteX3" fmla="*/ 8512160 w 10461631"/>
              <a:gd name="connsiteY3" fmla="*/ 1764812 h 9856030"/>
              <a:gd name="connsiteX4" fmla="*/ 6229196 w 10461631"/>
              <a:gd name="connsiteY4" fmla="*/ 178878 h 9856030"/>
              <a:gd name="connsiteX5" fmla="*/ 5028325 w 10461631"/>
              <a:gd name="connsiteY5" fmla="*/ 360034 h 9856030"/>
              <a:gd name="connsiteX6" fmla="*/ 149001 w 10461631"/>
              <a:gd name="connsiteY6" fmla="*/ 7414330 h 9856030"/>
              <a:gd name="connsiteX7" fmla="*/ 266768 w 10461631"/>
              <a:gd name="connsiteY7" fmla="*/ 8499478 h 9856030"/>
              <a:gd name="connsiteX8" fmla="*/ 1896440 w 10461631"/>
              <a:gd name="connsiteY8" fmla="*/ 9833750 h 985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631" h="9856030">
                <a:moveTo>
                  <a:pt x="1927366" y="9856030"/>
                </a:moveTo>
                <a:lnTo>
                  <a:pt x="10461631" y="4532338"/>
                </a:lnTo>
                <a:lnTo>
                  <a:pt x="8866936" y="1975926"/>
                </a:lnTo>
                <a:lnTo>
                  <a:pt x="8512160" y="1764812"/>
                </a:lnTo>
                <a:cubicBezTo>
                  <a:pt x="7531523" y="1168185"/>
                  <a:pt x="6745015" y="587060"/>
                  <a:pt x="6229196" y="178878"/>
                </a:cubicBezTo>
                <a:cubicBezTo>
                  <a:pt x="5851803" y="-119180"/>
                  <a:pt x="5302226" y="-35290"/>
                  <a:pt x="5028325" y="360034"/>
                </a:cubicBezTo>
                <a:lnTo>
                  <a:pt x="149001" y="7414330"/>
                </a:lnTo>
                <a:cubicBezTo>
                  <a:pt x="-87423" y="7755230"/>
                  <a:pt x="-38350" y="8218378"/>
                  <a:pt x="266768" y="8499478"/>
                </a:cubicBezTo>
                <a:cubicBezTo>
                  <a:pt x="626651" y="8831722"/>
                  <a:pt x="1172115" y="9301894"/>
                  <a:pt x="1896440" y="9833750"/>
                </a:cubicBezTo>
                <a:close/>
              </a:path>
            </a:pathLst>
          </a:custGeom>
          <a:noFill/>
          <a:ln w="114300" cap="flat">
            <a:solidFill>
              <a:schemeClr val="bg1"/>
            </a:solidFill>
            <a:prstDash val="solid"/>
            <a:miter/>
          </a:ln>
        </p:spPr>
        <p:txBody>
          <a:bodyPr wrap="square" rtlCol="0" anchor="ctr">
            <a:noAutofit/>
          </a:bodyPr>
          <a:lstStyle/>
          <a:p>
            <a:endParaRPr lang="fr-FR"/>
          </a:p>
        </p:txBody>
      </p:sp>
      <p:sp>
        <p:nvSpPr>
          <p:cNvPr id="16" name="Espace réservé du texte 8"/>
          <p:cNvSpPr>
            <a:spLocks noGrp="1"/>
          </p:cNvSpPr>
          <p:nvPr>
            <p:ph type="body" sz="quarter" idx="12" hasCustomPrompt="1"/>
          </p:nvPr>
        </p:nvSpPr>
        <p:spPr>
          <a:xfrm>
            <a:off x="2897239" y="2834968"/>
            <a:ext cx="5132437" cy="2271248"/>
          </a:xfrm>
          <a:prstGeom prst="rect">
            <a:avLst/>
          </a:prstGeom>
        </p:spPr>
        <p:txBody>
          <a:bodyPr anchor="ctr">
            <a:noAutofit/>
          </a:bodyPr>
          <a:lstStyle>
            <a:lvl1pPr marL="0" indent="0">
              <a:buNone/>
              <a:defRPr sz="4000" b="1">
                <a:solidFill>
                  <a:schemeClr val="bg1"/>
                </a:solidFill>
                <a:latin typeface="Segoe UI" panose="020B0502040204020203" pitchFamily="34" charset="0"/>
                <a:cs typeface="Segoe UI" panose="020B0502040204020203" pitchFamily="34" charset="0"/>
              </a:defRPr>
            </a:lvl1pPr>
          </a:lstStyle>
          <a:p>
            <a:pPr lvl="0"/>
            <a:r>
              <a:rPr lang="fr-FR" dirty="0"/>
              <a:t>Slide de </a:t>
            </a:r>
            <a:r>
              <a:rPr lang="fr-FR" dirty="0" err="1"/>
              <a:t>chapitrage</a:t>
            </a:r>
            <a:endParaRPr lang="fr-BE" dirty="0"/>
          </a:p>
        </p:txBody>
      </p:sp>
      <p:sp>
        <p:nvSpPr>
          <p:cNvPr id="10" name="Forme libre 9"/>
          <p:cNvSpPr/>
          <p:nvPr userDrawn="1"/>
        </p:nvSpPr>
        <p:spPr>
          <a:xfrm rot="20965702">
            <a:off x="-1529390" y="-2064027"/>
            <a:ext cx="3622651" cy="1966288"/>
          </a:xfrm>
          <a:custGeom>
            <a:avLst/>
            <a:gdLst>
              <a:gd name="connsiteX0" fmla="*/ 3592342 w 3622651"/>
              <a:gd name="connsiteY0" fmla="*/ 0 h 1966288"/>
              <a:gd name="connsiteX1" fmla="*/ 3612342 w 3622651"/>
              <a:gd name="connsiteY1" fmla="*/ 925701 h 1966288"/>
              <a:gd name="connsiteX2" fmla="*/ 3622651 w 3622651"/>
              <a:gd name="connsiteY2" fmla="*/ 925422 h 1966288"/>
              <a:gd name="connsiteX3" fmla="*/ 3622236 w 3622651"/>
              <a:gd name="connsiteY3" fmla="*/ 929022 h 1966288"/>
              <a:gd name="connsiteX4" fmla="*/ 3455743 w 3622651"/>
              <a:gd name="connsiteY4" fmla="*/ 1758207 h 1966288"/>
              <a:gd name="connsiteX5" fmla="*/ 3165650 w 3622651"/>
              <a:gd name="connsiteY5" fmla="*/ 1965980 h 1966288"/>
              <a:gd name="connsiteX6" fmla="*/ 1185510 w 3622651"/>
              <a:gd name="connsiteY6" fmla="*/ 1876019 h 1966288"/>
              <a:gd name="connsiteX7" fmla="*/ 1185510 w 3622651"/>
              <a:gd name="connsiteY7" fmla="*/ 1878670 h 1966288"/>
              <a:gd name="connsiteX8" fmla="*/ 1136704 w 3622651"/>
              <a:gd name="connsiteY8" fmla="*/ 1878670 h 1966288"/>
              <a:gd name="connsiteX9" fmla="*/ 33075 w 3622651"/>
              <a:gd name="connsiteY9" fmla="*/ 1823594 h 1966288"/>
              <a:gd name="connsiteX10" fmla="*/ 33075 w 3622651"/>
              <a:gd name="connsiteY10" fmla="*/ 1021245 h 1966288"/>
              <a:gd name="connsiteX11" fmla="*/ 20393 w 3622651"/>
              <a:gd name="connsiteY11" fmla="*/ 1021519 h 1966288"/>
              <a:gd name="connsiteX12" fmla="*/ 0 w 3622651"/>
              <a:gd name="connsiteY12" fmla="*/ 77614 h 19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2651" h="1966288">
                <a:moveTo>
                  <a:pt x="3592342" y="0"/>
                </a:moveTo>
                <a:lnTo>
                  <a:pt x="3612342" y="925701"/>
                </a:lnTo>
                <a:lnTo>
                  <a:pt x="3622651" y="925422"/>
                </a:lnTo>
                <a:lnTo>
                  <a:pt x="3622236" y="929022"/>
                </a:lnTo>
                <a:cubicBezTo>
                  <a:pt x="3575981" y="1298100"/>
                  <a:pt x="3507469" y="1580295"/>
                  <a:pt x="3455743" y="1758207"/>
                </a:cubicBezTo>
                <a:cubicBezTo>
                  <a:pt x="3418554" y="1886059"/>
                  <a:pt x="3298923" y="1972122"/>
                  <a:pt x="3165650" y="1965980"/>
                </a:cubicBezTo>
                <a:lnTo>
                  <a:pt x="1185510" y="1876019"/>
                </a:lnTo>
                <a:lnTo>
                  <a:pt x="1185510" y="1878670"/>
                </a:lnTo>
                <a:lnTo>
                  <a:pt x="1136704" y="1878670"/>
                </a:lnTo>
                <a:lnTo>
                  <a:pt x="33075" y="1823594"/>
                </a:lnTo>
                <a:lnTo>
                  <a:pt x="33075" y="1021245"/>
                </a:lnTo>
                <a:lnTo>
                  <a:pt x="20393" y="1021519"/>
                </a:lnTo>
                <a:lnTo>
                  <a:pt x="0" y="7761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sp>
        <p:nvSpPr>
          <p:cNvPr id="15" name="Forme libre 14">
            <a:extLst>
              <a:ext uri="{FF2B5EF4-FFF2-40B4-BE49-F238E27FC236}">
                <a16:creationId xmlns:a16="http://schemas.microsoft.com/office/drawing/2014/main" id="{5D1EA9D8-7A10-CC4D-BE05-CEAFDAB35D07}"/>
              </a:ext>
            </a:extLst>
          </p:cNvPr>
          <p:cNvSpPr/>
          <p:nvPr userDrawn="1"/>
        </p:nvSpPr>
        <p:spPr>
          <a:xfrm rot="5725042" flipH="1">
            <a:off x="-3588987" y="2575831"/>
            <a:ext cx="7616277" cy="7007589"/>
          </a:xfrm>
          <a:custGeom>
            <a:avLst/>
            <a:gdLst>
              <a:gd name="connsiteX0" fmla="*/ 7609073 w 7616277"/>
              <a:gd name="connsiteY0" fmla="*/ 4093276 h 7007589"/>
              <a:gd name="connsiteX1" fmla="*/ 7358465 w 7616277"/>
              <a:gd name="connsiteY1" fmla="*/ 3425088 h 7007589"/>
              <a:gd name="connsiteX2" fmla="*/ 609707 w 7616277"/>
              <a:gd name="connsiteY2" fmla="*/ 115 h 7007589"/>
              <a:gd name="connsiteX3" fmla="*/ 609255 w 7616277"/>
              <a:gd name="connsiteY3" fmla="*/ 0 h 7007589"/>
              <a:gd name="connsiteX4" fmla="*/ 0 w 7616277"/>
              <a:gd name="connsiteY4" fmla="*/ 6424465 h 7007589"/>
              <a:gd name="connsiteX5" fmla="*/ 6148908 w 7616277"/>
              <a:gd name="connsiteY5" fmla="*/ 7007589 h 7007589"/>
              <a:gd name="connsiteX6" fmla="*/ 7532601 w 7616277"/>
              <a:gd name="connsiteY6" fmla="*/ 4332735 h 7007589"/>
              <a:gd name="connsiteX7" fmla="*/ 7609073 w 7616277"/>
              <a:gd name="connsiteY7" fmla="*/ 4093276 h 700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277" h="7007589">
                <a:moveTo>
                  <a:pt x="7609073" y="4093276"/>
                </a:moveTo>
                <a:cubicBezTo>
                  <a:pt x="7643483" y="3847851"/>
                  <a:pt x="7553765" y="3594674"/>
                  <a:pt x="7358465" y="3425088"/>
                </a:cubicBezTo>
                <a:cubicBezTo>
                  <a:pt x="6472649" y="2656071"/>
                  <a:pt x="4229897" y="975422"/>
                  <a:pt x="609707" y="115"/>
                </a:cubicBezTo>
                <a:lnTo>
                  <a:pt x="609255" y="0"/>
                </a:lnTo>
                <a:lnTo>
                  <a:pt x="0" y="6424465"/>
                </a:lnTo>
                <a:lnTo>
                  <a:pt x="6148908" y="7007589"/>
                </a:lnTo>
                <a:lnTo>
                  <a:pt x="7532601" y="4332735"/>
                </a:lnTo>
                <a:cubicBezTo>
                  <a:pt x="7572341" y="4256032"/>
                  <a:pt x="7597605" y="4175085"/>
                  <a:pt x="7609073" y="4093276"/>
                </a:cubicBezTo>
                <a:close/>
              </a:path>
            </a:pathLst>
          </a:custGeom>
          <a:noFill/>
          <a:ln w="114300" cap="flat">
            <a:solidFill>
              <a:schemeClr val="bg1"/>
            </a:solidFill>
            <a:prstDash val="solid"/>
            <a:miter/>
          </a:ln>
        </p:spPr>
        <p:txBody>
          <a:bodyPr wrap="square" rtlCol="0" anchor="ctr">
            <a:noAutofit/>
          </a:bodyPr>
          <a:lstStyle/>
          <a:p>
            <a:endParaRPr lang="fr-FR"/>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170" y="243288"/>
            <a:ext cx="1619250" cy="413808"/>
          </a:xfrm>
          <a:prstGeom prst="rect">
            <a:avLst/>
          </a:prstGeom>
        </p:spPr>
      </p:pic>
    </p:spTree>
    <p:extLst>
      <p:ext uri="{BB962C8B-B14F-4D97-AF65-F5344CB8AC3E}">
        <p14:creationId xmlns:p14="http://schemas.microsoft.com/office/powerpoint/2010/main" val="78527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2.91667E-6 -1.11111E-6 L 0.02474 0.15394 " pathEditMode="relative" rAng="0" ptsTypes="AA">
                                      <p:cBhvr>
                                        <p:cTn id="6" dur="2000" fill="hold"/>
                                        <p:tgtEl>
                                          <p:spTgt spid="10"/>
                                        </p:tgtEl>
                                        <p:attrNameLst>
                                          <p:attrName>ppt_x</p:attrName>
                                          <p:attrName>ppt_y</p:attrName>
                                        </p:attrNameLst>
                                      </p:cBhvr>
                                      <p:rCtr x="1237" y="7708"/>
                                    </p:animMotion>
                                  </p:childTnLst>
                                </p:cTn>
                              </p:par>
                              <p:par>
                                <p:cTn id="7" presetID="8" presetClass="emph" presetSubtype="0" decel="41000" fill="hold" grpId="1" nodeType="withEffect">
                                  <p:stCondLst>
                                    <p:cond delay="0"/>
                                  </p:stCondLst>
                                  <p:childTnLst>
                                    <p:animRot by="720000">
                                      <p:cBhvr>
                                        <p:cTn id="8" dur="2000" fill="hold"/>
                                        <p:tgtEl>
                                          <p:spTgt spid="10"/>
                                        </p:tgtEl>
                                        <p:attrNameLst>
                                          <p:attrName>r</p:attrName>
                                        </p:attrNameLst>
                                      </p:cBhvr>
                                    </p:animRot>
                                  </p:childTnLst>
                                </p:cTn>
                              </p:par>
                              <p:par>
                                <p:cTn id="9" presetID="10" presetClass="entr" presetSubtype="0" fill="hold" nodeType="withEffect">
                                  <p:stCondLst>
                                    <p:cond delay="1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500"/>
                                        <p:tgtEl>
                                          <p:spTgt spid="16">
                                            <p:txEl>
                                              <p:pRg st="0" end="0"/>
                                            </p:txEl>
                                          </p:spTgt>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64" presetClass="path" presetSubtype="0" accel="50000" decel="50000" fill="hold" grpId="0" nodeType="withEffect">
                                  <p:stCondLst>
                                    <p:cond delay="0"/>
                                  </p:stCondLst>
                                  <p:childTnLst>
                                    <p:animMotion origin="layout" path="M -0.1961 0.19399 L -2.5E-6 -1.11111E-6 " pathEditMode="relative" rAng="0" ptsTypes="AA">
                                      <p:cBhvr>
                                        <p:cTn id="20" dur="2000" fill="hold"/>
                                        <p:tgtEl>
                                          <p:spTgt spid="15"/>
                                        </p:tgtEl>
                                        <p:attrNameLst>
                                          <p:attrName>ppt_x</p:attrName>
                                          <p:attrName>ppt_y</p:attrName>
                                        </p:attrNameLst>
                                      </p:cBhvr>
                                      <p:rCtr x="9609" y="-9722"/>
                                    </p:animMotion>
                                  </p:childTnLst>
                                </p:cTn>
                              </p:par>
                              <p:par>
                                <p:cTn id="21" presetID="8" presetClass="emph" presetSubtype="0" fill="hold" grpId="2" nodeType="withEffect">
                                  <p:stCondLst>
                                    <p:cond delay="0"/>
                                  </p:stCondLst>
                                  <p:childTnLst>
                                    <p:animRot by="-900000">
                                      <p:cBhvr>
                                        <p:cTn id="22" dur="1750" fill="hold"/>
                                        <p:tgtEl>
                                          <p:spTgt spid="15"/>
                                        </p:tgtEl>
                                        <p:attrNameLst>
                                          <p:attrName>r</p:attrName>
                                        </p:attrNameLst>
                                      </p:cBhvr>
                                    </p:animRot>
                                  </p:childTnLst>
                                </p:cTn>
                              </p:par>
                              <p:par>
                                <p:cTn id="23" presetID="10" presetClass="entr"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42" presetClass="path" presetSubtype="0" accel="50000" decel="50000" fill="hold" grpId="0" nodeType="withEffect">
                                  <p:stCondLst>
                                    <p:cond delay="0"/>
                                  </p:stCondLst>
                                  <p:childTnLst>
                                    <p:animMotion origin="layout" path="M 0.13125 -0.54722 L 1.11022E-16 -3.7037E-6 " pathEditMode="relative" rAng="0" ptsTypes="AA">
                                      <p:cBhvr>
                                        <p:cTn id="27" dur="2000" fill="hold"/>
                                        <p:tgtEl>
                                          <p:spTgt spid="13"/>
                                        </p:tgtEl>
                                        <p:attrNameLst>
                                          <p:attrName>ppt_x</p:attrName>
                                          <p:attrName>ppt_y</p:attrName>
                                        </p:attrNameLst>
                                      </p:cBhvr>
                                      <p:rCtr x="-6562" y="27361"/>
                                    </p:animMotion>
                                  </p:childTnLst>
                                </p:cTn>
                              </p:par>
                              <p:par>
                                <p:cTn id="28" presetID="8" presetClass="emph" presetSubtype="0" fill="hold" grpId="2" nodeType="withEffect">
                                  <p:stCondLst>
                                    <p:cond delay="0"/>
                                  </p:stCondLst>
                                  <p:childTnLst>
                                    <p:animRot by="-1200000">
                                      <p:cBhvr>
                                        <p:cTn id="29" dur="175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0" grpId="0" animBg="1"/>
      <p:bldP spid="10" grpId="1" animBg="1"/>
      <p:bldP spid="15" grpId="0" animBg="1"/>
      <p:bldP spid="15" grpId="1" animBg="1"/>
      <p:bldP spid="15" grpId="2"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e chapitre V2">
    <p:spTree>
      <p:nvGrpSpPr>
        <p:cNvPr id="1" name=""/>
        <p:cNvGrpSpPr/>
        <p:nvPr/>
      </p:nvGrpSpPr>
      <p:grpSpPr>
        <a:xfrm>
          <a:off x="0" y="0"/>
          <a:ext cx="0" cy="0"/>
          <a:chOff x="0" y="0"/>
          <a:chExt cx="0" cy="0"/>
        </a:xfrm>
      </p:grpSpPr>
      <p:sp>
        <p:nvSpPr>
          <p:cNvPr id="16" name="Espace réservé du texte 8"/>
          <p:cNvSpPr>
            <a:spLocks noGrp="1"/>
          </p:cNvSpPr>
          <p:nvPr>
            <p:ph type="body" sz="quarter" idx="12" hasCustomPrompt="1"/>
          </p:nvPr>
        </p:nvSpPr>
        <p:spPr>
          <a:xfrm>
            <a:off x="5827146" y="2543277"/>
            <a:ext cx="5507603" cy="1538407"/>
          </a:xfrm>
          <a:prstGeom prst="rect">
            <a:avLst/>
          </a:prstGeom>
        </p:spPr>
        <p:txBody>
          <a:bodyPr anchor="ctr">
            <a:noAutofit/>
          </a:bodyPr>
          <a:lstStyle>
            <a:lvl1pPr marL="0" indent="0">
              <a:buNone/>
              <a:defRPr sz="4000" b="1" i="0">
                <a:solidFill>
                  <a:schemeClr val="tx2"/>
                </a:solidFill>
                <a:latin typeface="Segoe UI" panose="020B0502040204020203" pitchFamily="34" charset="0"/>
                <a:cs typeface="Segoe UI" panose="020B0502040204020203" pitchFamily="34" charset="0"/>
              </a:defRPr>
            </a:lvl1pPr>
          </a:lstStyle>
          <a:p>
            <a:pPr lvl="0"/>
            <a:r>
              <a:rPr lang="fr-FR" dirty="0"/>
              <a:t>Slide de </a:t>
            </a:r>
            <a:r>
              <a:rPr lang="fr-FR" dirty="0" err="1"/>
              <a:t>chapitrage</a:t>
            </a:r>
            <a:endParaRPr lang="fr-BE" dirty="0"/>
          </a:p>
        </p:txBody>
      </p:sp>
      <p:sp>
        <p:nvSpPr>
          <p:cNvPr id="26" name="Forme libre 25"/>
          <p:cNvSpPr/>
          <p:nvPr userDrawn="1"/>
        </p:nvSpPr>
        <p:spPr>
          <a:xfrm>
            <a:off x="9721355" y="0"/>
            <a:ext cx="2470645" cy="1028612"/>
          </a:xfrm>
          <a:custGeom>
            <a:avLst/>
            <a:gdLst>
              <a:gd name="connsiteX0" fmla="*/ 0 w 2470645"/>
              <a:gd name="connsiteY0" fmla="*/ 0 h 1028612"/>
              <a:gd name="connsiteX1" fmla="*/ 2470645 w 2470645"/>
              <a:gd name="connsiteY1" fmla="*/ 0 h 1028612"/>
              <a:gd name="connsiteX2" fmla="*/ 2470645 w 2470645"/>
              <a:gd name="connsiteY2" fmla="*/ 883801 h 1028612"/>
              <a:gd name="connsiteX3" fmla="*/ 484935 w 2470645"/>
              <a:gd name="connsiteY3" fmla="*/ 1027837 h 1028612"/>
              <a:gd name="connsiteX4" fmla="*/ 189337 w 2470645"/>
              <a:gd name="connsiteY4" fmla="*/ 827973 h 1028612"/>
              <a:gd name="connsiteX5" fmla="*/ 512 w 2470645"/>
              <a:gd name="connsiteY5" fmla="*/ 3587 h 10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45" h="1028612">
                <a:moveTo>
                  <a:pt x="0" y="0"/>
                </a:moveTo>
                <a:lnTo>
                  <a:pt x="2470645" y="0"/>
                </a:lnTo>
                <a:lnTo>
                  <a:pt x="2470645" y="883801"/>
                </a:lnTo>
                <a:lnTo>
                  <a:pt x="484935" y="1027837"/>
                </a:lnTo>
                <a:cubicBezTo>
                  <a:pt x="351877" y="1037575"/>
                  <a:pt x="229965" y="954775"/>
                  <a:pt x="189337" y="827973"/>
                </a:cubicBezTo>
                <a:cubicBezTo>
                  <a:pt x="132825" y="651523"/>
                  <a:pt x="56717" y="371281"/>
                  <a:pt x="512" y="35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Image 6">
            <a:extLst>
              <a:ext uri="{FF2B5EF4-FFF2-40B4-BE49-F238E27FC236}">
                <a16:creationId xmlns:a16="http://schemas.microsoft.com/office/drawing/2014/main" id="{663787D8-3985-9549-B567-1480F54879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2325" y="243288"/>
            <a:ext cx="1619250" cy="413808"/>
          </a:xfrm>
          <a:prstGeom prst="rect">
            <a:avLst/>
          </a:prstGeom>
        </p:spPr>
      </p:pic>
      <p:sp>
        <p:nvSpPr>
          <p:cNvPr id="8" name="Espace réservé pour une image  16"/>
          <p:cNvSpPr>
            <a:spLocks noGrp="1"/>
          </p:cNvSpPr>
          <p:nvPr>
            <p:ph type="pic" sz="quarter" idx="13"/>
          </p:nvPr>
        </p:nvSpPr>
        <p:spPr>
          <a:xfrm rot="558696">
            <a:off x="-304798" y="-2133599"/>
            <a:ext cx="6131944" cy="8093883"/>
          </a:xfrm>
          <a:custGeom>
            <a:avLst/>
            <a:gdLst>
              <a:gd name="connsiteX0" fmla="*/ 0 w 6131944"/>
              <a:gd name="connsiteY0" fmla="*/ 0 h 8093883"/>
              <a:gd name="connsiteX1" fmla="*/ 1429437 w 6131944"/>
              <a:gd name="connsiteY1" fmla="*/ 0 h 8093883"/>
              <a:gd name="connsiteX2" fmla="*/ 1778457 w 6131944"/>
              <a:gd name="connsiteY2" fmla="*/ 182855 h 8093883"/>
              <a:gd name="connsiteX3" fmla="*/ 5639500 w 6131944"/>
              <a:gd name="connsiteY3" fmla="*/ 1361454 h 8093883"/>
              <a:gd name="connsiteX4" fmla="*/ 6106544 w 6131944"/>
              <a:gd name="connsiteY4" fmla="*/ 2096703 h 8093883"/>
              <a:gd name="connsiteX5" fmla="*/ 4393236 w 6131944"/>
              <a:gd name="connsiteY5" fmla="*/ 7688432 h 8093883"/>
              <a:gd name="connsiteX6" fmla="*/ 3810310 w 6131944"/>
              <a:gd name="connsiteY6" fmla="*/ 8092850 h 8093883"/>
              <a:gd name="connsiteX7" fmla="*/ 220753 w 6131944"/>
              <a:gd name="connsiteY7" fmla="*/ 7267372 h 8093883"/>
              <a:gd name="connsiteX8" fmla="*/ 1 w 6131944"/>
              <a:gd name="connsiteY8" fmla="*/ 7179568 h 809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1944" h="8093883">
                <a:moveTo>
                  <a:pt x="0" y="0"/>
                </a:moveTo>
                <a:lnTo>
                  <a:pt x="1429437" y="0"/>
                </a:lnTo>
                <a:lnTo>
                  <a:pt x="1778457" y="182855"/>
                </a:lnTo>
                <a:cubicBezTo>
                  <a:pt x="3286486" y="934208"/>
                  <a:pt x="4799788" y="1240751"/>
                  <a:pt x="5639500" y="1361454"/>
                </a:cubicBezTo>
                <a:cubicBezTo>
                  <a:pt x="5987838" y="1411470"/>
                  <a:pt x="6209665" y="1759923"/>
                  <a:pt x="6106544" y="2096703"/>
                </a:cubicBezTo>
                <a:lnTo>
                  <a:pt x="4393236" y="7688432"/>
                </a:lnTo>
                <a:cubicBezTo>
                  <a:pt x="4315686" y="7942105"/>
                  <a:pt x="4074584" y="8108637"/>
                  <a:pt x="3810310" y="8092850"/>
                </a:cubicBezTo>
                <a:cubicBezTo>
                  <a:pt x="3156559" y="8053726"/>
                  <a:pt x="1850145" y="7893722"/>
                  <a:pt x="220753" y="7267372"/>
                </a:cubicBezTo>
                <a:lnTo>
                  <a:pt x="1" y="7179568"/>
                </a:lnTo>
                <a:close/>
              </a:path>
            </a:pathLst>
          </a:custGeom>
        </p:spPr>
        <p:txBody>
          <a:bodyPr wrap="square">
            <a:noAutofit/>
          </a:bodyPr>
          <a:lstStyle/>
          <a:p>
            <a:r>
              <a:rPr lang="fr-FR"/>
              <a:t>Cliquez sur l'icône pour ajouter une image</a:t>
            </a:r>
            <a:endParaRPr lang="fr-BE"/>
          </a:p>
        </p:txBody>
      </p:sp>
      <p:sp>
        <p:nvSpPr>
          <p:cNvPr id="12" name="Forme libre 11">
            <a:extLst>
              <a:ext uri="{FF2B5EF4-FFF2-40B4-BE49-F238E27FC236}">
                <a16:creationId xmlns:a16="http://schemas.microsoft.com/office/drawing/2014/main" id="{5D1EA9D8-7A10-CC4D-BE05-CEAFDAB35D07}"/>
              </a:ext>
            </a:extLst>
          </p:cNvPr>
          <p:cNvSpPr/>
          <p:nvPr userDrawn="1"/>
        </p:nvSpPr>
        <p:spPr>
          <a:xfrm rot="4020000">
            <a:off x="4620597" y="4678827"/>
            <a:ext cx="6644523" cy="6185651"/>
          </a:xfrm>
          <a:custGeom>
            <a:avLst/>
            <a:gdLst>
              <a:gd name="connsiteX0" fmla="*/ 2343209 w 8834633"/>
              <a:gd name="connsiteY0" fmla="*/ 7656494 h 7656494"/>
              <a:gd name="connsiteX1" fmla="*/ 2077181 w 8834633"/>
              <a:gd name="connsiteY1" fmla="*/ 7487007 h 7656494"/>
              <a:gd name="connsiteX2" fmla="*/ 189397 w 8834633"/>
              <a:gd name="connsiteY2" fmla="*/ 6034354 h 7656494"/>
              <a:gd name="connsiteX3" fmla="*/ 105785 w 8834633"/>
              <a:gd name="connsiteY3" fmla="*/ 5263935 h 7656494"/>
              <a:gd name="connsiteX4" fmla="*/ 3569947 w 8834633"/>
              <a:gd name="connsiteY4" fmla="*/ 255615 h 7656494"/>
              <a:gd name="connsiteX5" fmla="*/ 4422527 w 8834633"/>
              <a:gd name="connsiteY5" fmla="*/ 126999 h 7656494"/>
              <a:gd name="connsiteX6" fmla="*/ 7726409 w 8834633"/>
              <a:gd name="connsiteY6" fmla="*/ 2136755 h 7656494"/>
              <a:gd name="connsiteX7" fmla="*/ 7812737 w 8834633"/>
              <a:gd name="connsiteY7" fmla="*/ 2172688 h 7656494"/>
              <a:gd name="connsiteX8" fmla="*/ 8834633 w 8834633"/>
              <a:gd name="connsiteY8" fmla="*/ 5855056 h 765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4633" h="7656494">
                <a:moveTo>
                  <a:pt x="2343209" y="7656494"/>
                </a:moveTo>
                <a:lnTo>
                  <a:pt x="2077181" y="7487007"/>
                </a:lnTo>
                <a:cubicBezTo>
                  <a:pt x="1188304" y="6908150"/>
                  <a:pt x="554404" y="6371326"/>
                  <a:pt x="189397" y="6034354"/>
                </a:cubicBezTo>
                <a:cubicBezTo>
                  <a:pt x="-27228" y="5834780"/>
                  <a:pt x="-62067" y="5505963"/>
                  <a:pt x="105785" y="5263935"/>
                </a:cubicBezTo>
                <a:lnTo>
                  <a:pt x="3569947" y="255615"/>
                </a:lnTo>
                <a:cubicBezTo>
                  <a:pt x="3764408" y="-25057"/>
                  <a:pt x="4154591" y="-84613"/>
                  <a:pt x="4422527" y="126999"/>
                </a:cubicBezTo>
                <a:cubicBezTo>
                  <a:pt x="5050324" y="623789"/>
                  <a:pt x="6242895" y="1481418"/>
                  <a:pt x="7726409" y="2136755"/>
                </a:cubicBezTo>
                <a:lnTo>
                  <a:pt x="7812737" y="2172688"/>
                </a:lnTo>
                <a:lnTo>
                  <a:pt x="8834633" y="5855056"/>
                </a:lnTo>
                <a:close/>
              </a:path>
            </a:pathLst>
          </a:custGeom>
          <a:noFill/>
          <a:ln w="101600" cap="flat">
            <a:solidFill>
              <a:schemeClr val="accent1"/>
            </a:solidFill>
            <a:prstDash val="solid"/>
            <a:miter/>
          </a:ln>
        </p:spPr>
        <p:txBody>
          <a:bodyPr wrap="square" rtlCol="0" anchor="ctr">
            <a:noAutofit/>
          </a:bodyPr>
          <a:lstStyle/>
          <a:p>
            <a:pPr lvl="0"/>
            <a:endParaRPr lang="fr-FR"/>
          </a:p>
        </p:txBody>
      </p:sp>
    </p:spTree>
    <p:extLst>
      <p:ext uri="{BB962C8B-B14F-4D97-AF65-F5344CB8AC3E}">
        <p14:creationId xmlns:p14="http://schemas.microsoft.com/office/powerpoint/2010/main" val="57395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1" nodeType="withEffect" nodePh="1">
                                  <p:stCondLst>
                                    <p:cond delay="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path" presetSubtype="0" accel="50000" decel="50000" fill="hold" grpId="0" nodeType="withEffect" nodePh="1">
                                  <p:stCondLst>
                                    <p:cond delay="0"/>
                                  </p:stCondLst>
                                  <p:endCondLst>
                                    <p:cond evt="begin" delay="0">
                                      <p:tn val="14"/>
                                    </p:cond>
                                  </p:endCondLst>
                                  <p:childTnLst>
                                    <p:animMotion origin="layout" path="M -0.47083 -0.27894 L -3.95833E-6 3.7037E-6 " pathEditMode="relative" rAng="0" ptsTypes="AA">
                                      <p:cBhvr>
                                        <p:cTn id="15" dur="2000" fill="hold"/>
                                        <p:tgtEl>
                                          <p:spTgt spid="8"/>
                                        </p:tgtEl>
                                        <p:attrNameLst>
                                          <p:attrName>ppt_x</p:attrName>
                                          <p:attrName>ppt_y</p:attrName>
                                        </p:attrNameLst>
                                      </p:cBhvr>
                                      <p:rCtr x="23594" y="14190"/>
                                    </p:animMotion>
                                  </p:childTnLst>
                                </p:cTn>
                              </p:par>
                              <p:par>
                                <p:cTn id="16" presetID="8" presetClass="emph" presetSubtype="0" decel="23000" fill="hold" grpId="2" nodeType="withEffect" nodePh="1">
                                  <p:stCondLst>
                                    <p:cond delay="0"/>
                                  </p:stCondLst>
                                  <p:endCondLst>
                                    <p:cond evt="begin" delay="0">
                                      <p:tn val="16"/>
                                    </p:cond>
                                  </p:endCondLst>
                                  <p:childTnLst>
                                    <p:animRot by="-600000">
                                      <p:cBhvr>
                                        <p:cTn id="17" dur="2000" fill="hold"/>
                                        <p:tgtEl>
                                          <p:spTgt spid="8"/>
                                        </p:tgtEl>
                                        <p:attrNameLst>
                                          <p:attrName>r</p:attrName>
                                        </p:attrNameLst>
                                      </p:cBhvr>
                                    </p:animRot>
                                  </p:childTnLst>
                                </p:cTn>
                              </p:par>
                              <p:par>
                                <p:cTn id="18" presetID="10" presetClass="entr" presetSubtype="0" fill="hold" grpId="1"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64" presetClass="path" presetSubtype="0" accel="50000" decel="50000" fill="hold" grpId="0" nodeType="withEffect">
                                  <p:stCondLst>
                                    <p:cond delay="0"/>
                                  </p:stCondLst>
                                  <p:childTnLst>
                                    <p:animMotion origin="layout" path="M -0.07317 0.38959 L -1.25E-6 3.33333E-6 " pathEditMode="relative" rAng="0" ptsTypes="AA">
                                      <p:cBhvr>
                                        <p:cTn id="22" dur="2000" fill="hold"/>
                                        <p:tgtEl>
                                          <p:spTgt spid="12"/>
                                        </p:tgtEl>
                                        <p:attrNameLst>
                                          <p:attrName>ppt_x</p:attrName>
                                          <p:attrName>ppt_y</p:attrName>
                                        </p:attrNameLst>
                                      </p:cBhvr>
                                      <p:rCtr x="3620" y="-19375"/>
                                    </p:animMotion>
                                  </p:childTnLst>
                                </p:cTn>
                              </p:par>
                              <p:par>
                                <p:cTn id="23" presetID="8" presetClass="emph" presetSubtype="0" decel="38000" fill="hold" grpId="2" nodeType="withEffect">
                                  <p:stCondLst>
                                    <p:cond delay="0"/>
                                  </p:stCondLst>
                                  <p:childTnLst>
                                    <p:animRot by="600000">
                                      <p:cBhvr>
                                        <p:cTn id="24"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8" grpId="0"/>
      <p:bldP spid="8" grpId="1"/>
      <p:bldP spid="8" grpId="2"/>
      <p:bldP spid="12" grpId="0" animBg="1"/>
      <p:bldP spid="12" grpId="1" animBg="1"/>
      <p:bldP spid="12" grpId="2"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apositive chapitre V2">
    <p:spTree>
      <p:nvGrpSpPr>
        <p:cNvPr id="1" name=""/>
        <p:cNvGrpSpPr/>
        <p:nvPr/>
      </p:nvGrpSpPr>
      <p:grpSpPr>
        <a:xfrm>
          <a:off x="0" y="0"/>
          <a:ext cx="0" cy="0"/>
          <a:chOff x="0" y="0"/>
          <a:chExt cx="0" cy="0"/>
        </a:xfrm>
      </p:grpSpPr>
      <p:sp>
        <p:nvSpPr>
          <p:cNvPr id="7" name="Rectangle 6"/>
          <p:cNvSpPr/>
          <p:nvPr userDrawn="1"/>
        </p:nvSpPr>
        <p:spPr>
          <a:xfrm>
            <a:off x="0" y="0"/>
            <a:ext cx="12192000" cy="68874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sp>
        <p:nvSpPr>
          <p:cNvPr id="8" name="Forme libre 7"/>
          <p:cNvSpPr/>
          <p:nvPr userDrawn="1"/>
        </p:nvSpPr>
        <p:spPr>
          <a:xfrm rot="480000" flipH="1">
            <a:off x="9755199" y="-2133826"/>
            <a:ext cx="3622651" cy="1966288"/>
          </a:xfrm>
          <a:custGeom>
            <a:avLst/>
            <a:gdLst>
              <a:gd name="connsiteX0" fmla="*/ 3592342 w 3622651"/>
              <a:gd name="connsiteY0" fmla="*/ 0 h 1966288"/>
              <a:gd name="connsiteX1" fmla="*/ 3612342 w 3622651"/>
              <a:gd name="connsiteY1" fmla="*/ 925701 h 1966288"/>
              <a:gd name="connsiteX2" fmla="*/ 3622651 w 3622651"/>
              <a:gd name="connsiteY2" fmla="*/ 925422 h 1966288"/>
              <a:gd name="connsiteX3" fmla="*/ 3622236 w 3622651"/>
              <a:gd name="connsiteY3" fmla="*/ 929022 h 1966288"/>
              <a:gd name="connsiteX4" fmla="*/ 3455743 w 3622651"/>
              <a:gd name="connsiteY4" fmla="*/ 1758207 h 1966288"/>
              <a:gd name="connsiteX5" fmla="*/ 3165650 w 3622651"/>
              <a:gd name="connsiteY5" fmla="*/ 1965980 h 1966288"/>
              <a:gd name="connsiteX6" fmla="*/ 1185510 w 3622651"/>
              <a:gd name="connsiteY6" fmla="*/ 1876019 h 1966288"/>
              <a:gd name="connsiteX7" fmla="*/ 1185510 w 3622651"/>
              <a:gd name="connsiteY7" fmla="*/ 1878670 h 1966288"/>
              <a:gd name="connsiteX8" fmla="*/ 33075 w 3622651"/>
              <a:gd name="connsiteY8" fmla="*/ 1878670 h 1966288"/>
              <a:gd name="connsiteX9" fmla="*/ 33075 w 3622651"/>
              <a:gd name="connsiteY9" fmla="*/ 1021245 h 1966288"/>
              <a:gd name="connsiteX10" fmla="*/ 20393 w 3622651"/>
              <a:gd name="connsiteY10" fmla="*/ 1021519 h 1966288"/>
              <a:gd name="connsiteX11" fmla="*/ 0 w 3622651"/>
              <a:gd name="connsiteY11" fmla="*/ 77614 h 19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2651" h="1966288">
                <a:moveTo>
                  <a:pt x="3592342" y="0"/>
                </a:moveTo>
                <a:lnTo>
                  <a:pt x="3612342" y="925701"/>
                </a:lnTo>
                <a:lnTo>
                  <a:pt x="3622651" y="925422"/>
                </a:lnTo>
                <a:lnTo>
                  <a:pt x="3622236" y="929022"/>
                </a:lnTo>
                <a:cubicBezTo>
                  <a:pt x="3575981" y="1298100"/>
                  <a:pt x="3507469" y="1580295"/>
                  <a:pt x="3455743" y="1758207"/>
                </a:cubicBezTo>
                <a:cubicBezTo>
                  <a:pt x="3418554" y="1886059"/>
                  <a:pt x="3298923" y="1972122"/>
                  <a:pt x="3165650" y="1965980"/>
                </a:cubicBezTo>
                <a:lnTo>
                  <a:pt x="1185510" y="1876019"/>
                </a:lnTo>
                <a:lnTo>
                  <a:pt x="1185510" y="1878670"/>
                </a:lnTo>
                <a:lnTo>
                  <a:pt x="33075" y="1878670"/>
                </a:lnTo>
                <a:lnTo>
                  <a:pt x="33075" y="1021245"/>
                </a:lnTo>
                <a:lnTo>
                  <a:pt x="20393" y="1021519"/>
                </a:lnTo>
                <a:lnTo>
                  <a:pt x="0" y="7761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Espace réservé du texte 8"/>
          <p:cNvSpPr>
            <a:spLocks noGrp="1"/>
          </p:cNvSpPr>
          <p:nvPr>
            <p:ph type="body" sz="quarter" idx="12" hasCustomPrompt="1"/>
          </p:nvPr>
        </p:nvSpPr>
        <p:spPr>
          <a:xfrm>
            <a:off x="5827146" y="2543277"/>
            <a:ext cx="5507603" cy="1538407"/>
          </a:xfrm>
          <a:prstGeom prst="rect">
            <a:avLst/>
          </a:prstGeom>
        </p:spPr>
        <p:txBody>
          <a:bodyPr anchor="ctr">
            <a:noAutofit/>
          </a:bodyPr>
          <a:lstStyle>
            <a:lvl1pPr marL="0" indent="0">
              <a:buNone/>
              <a:defRPr sz="4000" b="1" i="0">
                <a:solidFill>
                  <a:schemeClr val="bg1"/>
                </a:solidFill>
                <a:latin typeface="Segoe UI" panose="020B0502040204020203" pitchFamily="34" charset="0"/>
                <a:cs typeface="Segoe UI" panose="020B0502040204020203" pitchFamily="34" charset="0"/>
              </a:defRPr>
            </a:lvl1pPr>
          </a:lstStyle>
          <a:p>
            <a:pPr lvl="0"/>
            <a:r>
              <a:rPr lang="fr-FR" dirty="0"/>
              <a:t>Slide de </a:t>
            </a:r>
            <a:r>
              <a:rPr lang="fr-FR" dirty="0" err="1"/>
              <a:t>chapitrage</a:t>
            </a:r>
            <a:endParaRPr lang="fr-BE" dirty="0"/>
          </a:p>
        </p:txBody>
      </p:sp>
      <p:pic>
        <p:nvPicPr>
          <p:cNvPr id="27" name="Imag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0175" y="243288"/>
            <a:ext cx="1619250" cy="413808"/>
          </a:xfrm>
          <a:prstGeom prst="rect">
            <a:avLst/>
          </a:prstGeom>
        </p:spPr>
      </p:pic>
      <p:sp>
        <p:nvSpPr>
          <p:cNvPr id="9" name="Forme libre 8">
            <a:extLst>
              <a:ext uri="{FF2B5EF4-FFF2-40B4-BE49-F238E27FC236}">
                <a16:creationId xmlns:a16="http://schemas.microsoft.com/office/drawing/2014/main" id="{5D1EA9D8-7A10-CC4D-BE05-CEAFDAB35D07}"/>
              </a:ext>
            </a:extLst>
          </p:cNvPr>
          <p:cNvSpPr/>
          <p:nvPr userDrawn="1"/>
        </p:nvSpPr>
        <p:spPr>
          <a:xfrm rot="4020000">
            <a:off x="4620597" y="4678827"/>
            <a:ext cx="6644523" cy="6185651"/>
          </a:xfrm>
          <a:custGeom>
            <a:avLst/>
            <a:gdLst>
              <a:gd name="connsiteX0" fmla="*/ 2343209 w 8834633"/>
              <a:gd name="connsiteY0" fmla="*/ 7656494 h 7656494"/>
              <a:gd name="connsiteX1" fmla="*/ 2077181 w 8834633"/>
              <a:gd name="connsiteY1" fmla="*/ 7487007 h 7656494"/>
              <a:gd name="connsiteX2" fmla="*/ 189397 w 8834633"/>
              <a:gd name="connsiteY2" fmla="*/ 6034354 h 7656494"/>
              <a:gd name="connsiteX3" fmla="*/ 105785 w 8834633"/>
              <a:gd name="connsiteY3" fmla="*/ 5263935 h 7656494"/>
              <a:gd name="connsiteX4" fmla="*/ 3569947 w 8834633"/>
              <a:gd name="connsiteY4" fmla="*/ 255615 h 7656494"/>
              <a:gd name="connsiteX5" fmla="*/ 4422527 w 8834633"/>
              <a:gd name="connsiteY5" fmla="*/ 126999 h 7656494"/>
              <a:gd name="connsiteX6" fmla="*/ 7726409 w 8834633"/>
              <a:gd name="connsiteY6" fmla="*/ 2136755 h 7656494"/>
              <a:gd name="connsiteX7" fmla="*/ 7812737 w 8834633"/>
              <a:gd name="connsiteY7" fmla="*/ 2172688 h 7656494"/>
              <a:gd name="connsiteX8" fmla="*/ 8834633 w 8834633"/>
              <a:gd name="connsiteY8" fmla="*/ 5855056 h 765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4633" h="7656494">
                <a:moveTo>
                  <a:pt x="2343209" y="7656494"/>
                </a:moveTo>
                <a:lnTo>
                  <a:pt x="2077181" y="7487007"/>
                </a:lnTo>
                <a:cubicBezTo>
                  <a:pt x="1188304" y="6908150"/>
                  <a:pt x="554404" y="6371326"/>
                  <a:pt x="189397" y="6034354"/>
                </a:cubicBezTo>
                <a:cubicBezTo>
                  <a:pt x="-27228" y="5834780"/>
                  <a:pt x="-62067" y="5505963"/>
                  <a:pt x="105785" y="5263935"/>
                </a:cubicBezTo>
                <a:lnTo>
                  <a:pt x="3569947" y="255615"/>
                </a:lnTo>
                <a:cubicBezTo>
                  <a:pt x="3764408" y="-25057"/>
                  <a:pt x="4154591" y="-84613"/>
                  <a:pt x="4422527" y="126999"/>
                </a:cubicBezTo>
                <a:cubicBezTo>
                  <a:pt x="5050324" y="623789"/>
                  <a:pt x="6242895" y="1481418"/>
                  <a:pt x="7726409" y="2136755"/>
                </a:cubicBezTo>
                <a:lnTo>
                  <a:pt x="7812737" y="2172688"/>
                </a:lnTo>
                <a:lnTo>
                  <a:pt x="8834633" y="5855056"/>
                </a:lnTo>
                <a:close/>
              </a:path>
            </a:pathLst>
          </a:custGeom>
          <a:noFill/>
          <a:ln w="101600" cap="flat">
            <a:solidFill>
              <a:schemeClr val="bg1"/>
            </a:solidFill>
            <a:prstDash val="solid"/>
            <a:miter/>
          </a:ln>
        </p:spPr>
        <p:txBody>
          <a:bodyPr wrap="square" rtlCol="0" anchor="ctr">
            <a:noAutofit/>
          </a:bodyPr>
          <a:lstStyle/>
          <a:p>
            <a:pPr lvl="0"/>
            <a:endParaRPr lang="fr-FR"/>
          </a:p>
        </p:txBody>
      </p:sp>
      <p:sp>
        <p:nvSpPr>
          <p:cNvPr id="10" name="Espace réservé pour une image  16"/>
          <p:cNvSpPr>
            <a:spLocks noGrp="1"/>
          </p:cNvSpPr>
          <p:nvPr>
            <p:ph type="pic" sz="quarter" idx="13"/>
          </p:nvPr>
        </p:nvSpPr>
        <p:spPr>
          <a:xfrm rot="558696">
            <a:off x="-304798" y="-2133599"/>
            <a:ext cx="6131944" cy="8093883"/>
          </a:xfrm>
          <a:custGeom>
            <a:avLst/>
            <a:gdLst>
              <a:gd name="connsiteX0" fmla="*/ 0 w 6131944"/>
              <a:gd name="connsiteY0" fmla="*/ 0 h 8093883"/>
              <a:gd name="connsiteX1" fmla="*/ 1429437 w 6131944"/>
              <a:gd name="connsiteY1" fmla="*/ 0 h 8093883"/>
              <a:gd name="connsiteX2" fmla="*/ 1778457 w 6131944"/>
              <a:gd name="connsiteY2" fmla="*/ 182855 h 8093883"/>
              <a:gd name="connsiteX3" fmla="*/ 5639500 w 6131944"/>
              <a:gd name="connsiteY3" fmla="*/ 1361454 h 8093883"/>
              <a:gd name="connsiteX4" fmla="*/ 6106544 w 6131944"/>
              <a:gd name="connsiteY4" fmla="*/ 2096703 h 8093883"/>
              <a:gd name="connsiteX5" fmla="*/ 4393236 w 6131944"/>
              <a:gd name="connsiteY5" fmla="*/ 7688432 h 8093883"/>
              <a:gd name="connsiteX6" fmla="*/ 3810310 w 6131944"/>
              <a:gd name="connsiteY6" fmla="*/ 8092850 h 8093883"/>
              <a:gd name="connsiteX7" fmla="*/ 220753 w 6131944"/>
              <a:gd name="connsiteY7" fmla="*/ 7267372 h 8093883"/>
              <a:gd name="connsiteX8" fmla="*/ 1 w 6131944"/>
              <a:gd name="connsiteY8" fmla="*/ 7179568 h 809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1944" h="8093883">
                <a:moveTo>
                  <a:pt x="0" y="0"/>
                </a:moveTo>
                <a:lnTo>
                  <a:pt x="1429437" y="0"/>
                </a:lnTo>
                <a:lnTo>
                  <a:pt x="1778457" y="182855"/>
                </a:lnTo>
                <a:cubicBezTo>
                  <a:pt x="3286486" y="934208"/>
                  <a:pt x="4799788" y="1240751"/>
                  <a:pt x="5639500" y="1361454"/>
                </a:cubicBezTo>
                <a:cubicBezTo>
                  <a:pt x="5987838" y="1411470"/>
                  <a:pt x="6209665" y="1759923"/>
                  <a:pt x="6106544" y="2096703"/>
                </a:cubicBezTo>
                <a:lnTo>
                  <a:pt x="4393236" y="7688432"/>
                </a:lnTo>
                <a:cubicBezTo>
                  <a:pt x="4315686" y="7942105"/>
                  <a:pt x="4074584" y="8108637"/>
                  <a:pt x="3810310" y="8092850"/>
                </a:cubicBezTo>
                <a:cubicBezTo>
                  <a:pt x="3156559" y="8053726"/>
                  <a:pt x="1850145" y="7893722"/>
                  <a:pt x="220753" y="7267372"/>
                </a:cubicBezTo>
                <a:lnTo>
                  <a:pt x="1" y="7179568"/>
                </a:lnTo>
                <a:close/>
              </a:path>
            </a:pathLst>
          </a:custGeom>
        </p:spPr>
        <p:txBody>
          <a:bodyPr wrap="square">
            <a:noAutofit/>
          </a:bodyPr>
          <a:lstStyle/>
          <a:p>
            <a:r>
              <a:rPr lang="fr-FR"/>
              <a:t>Cliquez sur l'icône pour ajouter une image</a:t>
            </a:r>
            <a:endParaRPr lang="fr-BE"/>
          </a:p>
        </p:txBody>
      </p:sp>
    </p:spTree>
    <p:extLst>
      <p:ext uri="{BB962C8B-B14F-4D97-AF65-F5344CB8AC3E}">
        <p14:creationId xmlns:p14="http://schemas.microsoft.com/office/powerpoint/2010/main" val="255740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afterEffect">
                                  <p:stCondLst>
                                    <p:cond delay="0"/>
                                  </p:stCondLst>
                                  <p:childTnLst>
                                    <p:animMotion origin="layout" path="M 0.08008 0.01296 L 0.05065 0.04351 C 0.04518 0.04814 0.03646 0.05439 0.03177 0.07476 C 0.02057 0.08449 0.01953 0.10254 0.01523 0.11504 L 0.00273 0.16111 " pathEditMode="relative" rAng="7860000" ptsTypes="AAAAA">
                                      <p:cBhvr>
                                        <p:cTn id="6" dur="2000" fill="hold"/>
                                        <p:tgtEl>
                                          <p:spTgt spid="8"/>
                                        </p:tgtEl>
                                        <p:attrNameLst>
                                          <p:attrName>ppt_x</p:attrName>
                                          <p:attrName>ppt_y</p:attrName>
                                        </p:attrNameLst>
                                      </p:cBhvr>
                                      <p:rCtr x="-4310" y="6713"/>
                                    </p:animMotion>
                                  </p:childTnLst>
                                </p:cTn>
                              </p:par>
                              <p:par>
                                <p:cTn id="7" presetID="8" presetClass="emph" presetSubtype="0" decel="20000" fill="hold" grpId="1" nodeType="withEffect">
                                  <p:stCondLst>
                                    <p:cond delay="0"/>
                                  </p:stCondLst>
                                  <p:childTnLst>
                                    <p:animRot by="-600000">
                                      <p:cBhvr>
                                        <p:cTn id="8" dur="2000" fill="hold"/>
                                        <p:tgtEl>
                                          <p:spTgt spid="8"/>
                                        </p:tgtEl>
                                        <p:attrNameLst>
                                          <p:attrName>r</p:attrName>
                                        </p:attrNameLst>
                                      </p:cBhvr>
                                    </p:animRot>
                                  </p:childTnLst>
                                </p:cTn>
                              </p:par>
                              <p:par>
                                <p:cTn id="9" presetID="10" presetClass="entr" presetSubtype="0" fill="hold" nodeType="withEffect">
                                  <p:stCondLst>
                                    <p:cond delay="1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par>
                                <p:cTn id="15" presetID="10" presetClass="entr" presetSubtype="0" fill="hold" grpId="1" nodeType="withEffect" nodePh="1">
                                  <p:stCondLst>
                                    <p:cond delay="0"/>
                                  </p:stCondLst>
                                  <p:endCondLst>
                                    <p:cond evt="begin" delay="0">
                                      <p:tn val="15"/>
                                    </p:cond>
                                  </p:end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accel="50000" decel="50000" fill="hold" grpId="0" nodeType="withEffect" nodePh="1">
                                  <p:stCondLst>
                                    <p:cond delay="0"/>
                                  </p:stCondLst>
                                  <p:endCondLst>
                                    <p:cond evt="begin" delay="0">
                                      <p:tn val="18"/>
                                    </p:cond>
                                  </p:endCondLst>
                                  <p:childTnLst>
                                    <p:animMotion origin="layout" path="M -0.47083 -0.27894 L -3.95833E-6 3.7037E-6 " pathEditMode="relative" rAng="0" ptsTypes="AA">
                                      <p:cBhvr>
                                        <p:cTn id="19" dur="2000" fill="hold"/>
                                        <p:tgtEl>
                                          <p:spTgt spid="10"/>
                                        </p:tgtEl>
                                        <p:attrNameLst>
                                          <p:attrName>ppt_x</p:attrName>
                                          <p:attrName>ppt_y</p:attrName>
                                        </p:attrNameLst>
                                      </p:cBhvr>
                                      <p:rCtr x="23594" y="14190"/>
                                    </p:animMotion>
                                  </p:childTnLst>
                                </p:cTn>
                              </p:par>
                              <p:par>
                                <p:cTn id="20" presetID="8" presetClass="emph" presetSubtype="0" decel="23000" fill="hold" grpId="2" nodeType="withEffect" nodePh="1">
                                  <p:stCondLst>
                                    <p:cond delay="0"/>
                                  </p:stCondLst>
                                  <p:endCondLst>
                                    <p:cond evt="begin" delay="0">
                                      <p:tn val="20"/>
                                    </p:cond>
                                  </p:endCondLst>
                                  <p:childTnLst>
                                    <p:animRot by="-600000">
                                      <p:cBhvr>
                                        <p:cTn id="21" dur="2000" fill="hold"/>
                                        <p:tgtEl>
                                          <p:spTgt spid="10"/>
                                        </p:tgtEl>
                                        <p:attrNameLst>
                                          <p:attrName>r</p:attrName>
                                        </p:attrNameLst>
                                      </p:cBhvr>
                                    </p:animRot>
                                  </p:childTnLst>
                                </p:cTn>
                              </p:par>
                              <p:par>
                                <p:cTn id="22" presetID="10" presetClass="entr" presetSubtype="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64" presetClass="path" presetSubtype="0" accel="50000" decel="50000" fill="hold" grpId="0" nodeType="withEffect">
                                  <p:stCondLst>
                                    <p:cond delay="0"/>
                                  </p:stCondLst>
                                  <p:childTnLst>
                                    <p:animMotion origin="layout" path="M -0.07317 0.38959 L -1.25E-6 3.33333E-6 " pathEditMode="relative" rAng="0" ptsTypes="AA">
                                      <p:cBhvr>
                                        <p:cTn id="26" dur="2000" fill="hold"/>
                                        <p:tgtEl>
                                          <p:spTgt spid="9"/>
                                        </p:tgtEl>
                                        <p:attrNameLst>
                                          <p:attrName>ppt_x</p:attrName>
                                          <p:attrName>ppt_y</p:attrName>
                                        </p:attrNameLst>
                                      </p:cBhvr>
                                      <p:rCtr x="3620" y="-19375"/>
                                    </p:animMotion>
                                  </p:childTnLst>
                                </p:cTn>
                              </p:par>
                              <p:par>
                                <p:cTn id="27" presetID="8" presetClass="emph" presetSubtype="0" decel="38000" fill="hold" grpId="2" nodeType="withEffect">
                                  <p:stCondLst>
                                    <p:cond delay="0"/>
                                  </p:stCondLst>
                                  <p:childTnLst>
                                    <p:animRot by="600000">
                                      <p:cBhvr>
                                        <p:cTn id="28"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6" grpId="0" build="p">
        <p:tmplLst>
          <p:tmpl lvl="1">
            <p:tnLst>
              <p:par>
                <p:cTn presetID="10" presetClass="entr" presetSubtype="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9" grpId="0" animBg="1"/>
      <p:bldP spid="9" grpId="1" animBg="1"/>
      <p:bldP spid="9" grpId="2" animBg="1"/>
      <p:bldP spid="10" grpId="0"/>
      <p:bldP spid="10" grpId="1"/>
      <p:bldP spid="10" grpId="2"/>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positive de fin V1">
    <p:spTree>
      <p:nvGrpSpPr>
        <p:cNvPr id="1" name=""/>
        <p:cNvGrpSpPr/>
        <p:nvPr/>
      </p:nvGrpSpPr>
      <p:grpSpPr>
        <a:xfrm>
          <a:off x="0" y="0"/>
          <a:ext cx="0" cy="0"/>
          <a:chOff x="0" y="0"/>
          <a:chExt cx="0" cy="0"/>
        </a:xfrm>
      </p:grpSpPr>
      <p:sp>
        <p:nvSpPr>
          <p:cNvPr id="15" name="Rectangle 14"/>
          <p:cNvSpPr/>
          <p:nvPr userDrawn="1"/>
        </p:nvSpPr>
        <p:spPr>
          <a:xfrm>
            <a:off x="0" y="0"/>
            <a:ext cx="12192000" cy="68874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sp>
        <p:nvSpPr>
          <p:cNvPr id="16" name="Espace réservé du texte 8"/>
          <p:cNvSpPr>
            <a:spLocks noGrp="1"/>
          </p:cNvSpPr>
          <p:nvPr>
            <p:ph type="body" sz="quarter" idx="12" hasCustomPrompt="1"/>
          </p:nvPr>
        </p:nvSpPr>
        <p:spPr>
          <a:xfrm>
            <a:off x="1200150" y="1836261"/>
            <a:ext cx="3829076" cy="1320135"/>
          </a:xfrm>
          <a:prstGeom prst="rect">
            <a:avLst/>
          </a:prstGeom>
        </p:spPr>
        <p:txBody>
          <a:bodyPr anchor="ctr">
            <a:noAutofit/>
          </a:bodyPr>
          <a:lstStyle>
            <a:lvl1pPr marL="0" indent="0">
              <a:buNone/>
              <a:defRPr sz="4000" b="1" i="0">
                <a:solidFill>
                  <a:schemeClr val="bg1"/>
                </a:solidFill>
                <a:latin typeface="Segoe UI" panose="020B0502040204020203" pitchFamily="34" charset="0"/>
                <a:cs typeface="Segoe UI" panose="020B0502040204020203" pitchFamily="34" charset="0"/>
              </a:defRPr>
            </a:lvl1pPr>
          </a:lstStyle>
          <a:p>
            <a:pPr lvl="0"/>
            <a:r>
              <a:rPr lang="fr-FR" dirty="0"/>
              <a:t>Merci pour votre attention</a:t>
            </a:r>
            <a:endParaRPr lang="fr-BE" dirty="0"/>
          </a:p>
        </p:txBody>
      </p:sp>
      <p:sp>
        <p:nvSpPr>
          <p:cNvPr id="8" name="Espace réservé pour une image  7"/>
          <p:cNvSpPr>
            <a:spLocks noGrp="1"/>
          </p:cNvSpPr>
          <p:nvPr>
            <p:ph type="pic" sz="quarter" idx="13"/>
          </p:nvPr>
        </p:nvSpPr>
        <p:spPr>
          <a:xfrm rot="600000">
            <a:off x="7059374" y="-88491"/>
            <a:ext cx="7089225" cy="6988511"/>
          </a:xfrm>
          <a:custGeom>
            <a:avLst/>
            <a:gdLst>
              <a:gd name="connsiteX0" fmla="*/ 1508323 w 7399360"/>
              <a:gd name="connsiteY0" fmla="*/ 0 h 6971541"/>
              <a:gd name="connsiteX1" fmla="*/ 7399360 w 7399360"/>
              <a:gd name="connsiteY1" fmla="*/ 0 h 6971541"/>
              <a:gd name="connsiteX2" fmla="*/ 7399360 w 7399360"/>
              <a:gd name="connsiteY2" fmla="*/ 4492180 h 6971541"/>
              <a:gd name="connsiteX3" fmla="*/ 7181085 w 7399360"/>
              <a:gd name="connsiteY3" fmla="*/ 4733410 h 6971541"/>
              <a:gd name="connsiteX4" fmla="*/ 5739039 w 7399360"/>
              <a:gd name="connsiteY4" fmla="*/ 6686132 h 6971541"/>
              <a:gd name="connsiteX5" fmla="*/ 4845244 w 7399360"/>
              <a:gd name="connsiteY5" fmla="*/ 6830021 h 6971541"/>
              <a:gd name="connsiteX6" fmla="*/ 210437 w 7399360"/>
              <a:gd name="connsiteY6" fmla="*/ 2897453 h 6971541"/>
              <a:gd name="connsiteX7" fmla="*/ 63767 w 7399360"/>
              <a:gd name="connsiteY7" fmla="*/ 2174803 h 6971541"/>
              <a:gd name="connsiteX8" fmla="*/ 1345347 w 7399360"/>
              <a:gd name="connsiteY8" fmla="*/ 200342 h 697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9360" h="6971541">
                <a:moveTo>
                  <a:pt x="1508323" y="0"/>
                </a:moveTo>
                <a:lnTo>
                  <a:pt x="7399360" y="0"/>
                </a:lnTo>
                <a:lnTo>
                  <a:pt x="7399360" y="4492180"/>
                </a:lnTo>
                <a:lnTo>
                  <a:pt x="7181085" y="4733410"/>
                </a:lnTo>
                <a:cubicBezTo>
                  <a:pt x="6518333" y="5484907"/>
                  <a:pt x="6034853" y="6202630"/>
                  <a:pt x="5739039" y="6686132"/>
                </a:cubicBezTo>
                <a:cubicBezTo>
                  <a:pt x="5548208" y="6998153"/>
                  <a:pt x="5124415" y="7066808"/>
                  <a:pt x="4845244" y="6830021"/>
                </a:cubicBezTo>
                <a:lnTo>
                  <a:pt x="210437" y="2897453"/>
                </a:lnTo>
                <a:cubicBezTo>
                  <a:pt x="98" y="2719218"/>
                  <a:pt x="-59859" y="2420628"/>
                  <a:pt x="63767" y="2174803"/>
                </a:cubicBezTo>
                <a:cubicBezTo>
                  <a:pt x="278842" y="1747246"/>
                  <a:pt x="683509" y="1036178"/>
                  <a:pt x="1345347" y="200342"/>
                </a:cubicBezTo>
                <a:close/>
              </a:path>
            </a:pathLst>
          </a:custGeom>
        </p:spPr>
        <p:txBody>
          <a:bodyPr wrap="square">
            <a:noAutofit/>
          </a:bodyPr>
          <a:lstStyle/>
          <a:p>
            <a:r>
              <a:rPr lang="fr-FR"/>
              <a:t>Cliquez sur l'icône pour ajouter une image</a:t>
            </a:r>
            <a:endParaRPr lang="fr-BE"/>
          </a:p>
        </p:txBody>
      </p:sp>
      <p:sp>
        <p:nvSpPr>
          <p:cNvPr id="3" name="Espace réservé du texte 2"/>
          <p:cNvSpPr>
            <a:spLocks noGrp="1"/>
          </p:cNvSpPr>
          <p:nvPr>
            <p:ph type="body" sz="quarter" idx="14"/>
          </p:nvPr>
        </p:nvSpPr>
        <p:spPr>
          <a:xfrm>
            <a:off x="1200150" y="3244441"/>
            <a:ext cx="6145213" cy="1011127"/>
          </a:xfrm>
          <a:prstGeom prst="rect">
            <a:avLst/>
          </a:prstGeom>
        </p:spPr>
        <p:txBody>
          <a:bodyPr>
            <a:noAutofit/>
          </a:bodyPr>
          <a:lstStyle>
            <a:lvl1pPr marL="0" indent="0">
              <a:buNone/>
              <a:defRPr>
                <a:solidFill>
                  <a:schemeClr val="bg1"/>
                </a:solidFill>
                <a:latin typeface="Segoe UI Light" panose="020B0502040204020203" pitchFamily="34" charset="0"/>
                <a:cs typeface="Segoe UI Light" panose="020B0502040204020203" pitchFamily="34" charset="0"/>
              </a:defRPr>
            </a:lvl1pPr>
            <a:lvl2pPr marL="457200" indent="0">
              <a:buNone/>
              <a:defRPr>
                <a:solidFill>
                  <a:schemeClr val="accent1">
                    <a:lumMod val="20000"/>
                    <a:lumOff val="80000"/>
                  </a:schemeClr>
                </a:solidFill>
                <a:latin typeface="Segoe UI Light" panose="020B0502040204020203" pitchFamily="34" charset="0"/>
                <a:cs typeface="Segoe UI Light" panose="020B0502040204020203" pitchFamily="34" charset="0"/>
              </a:defRPr>
            </a:lvl2pPr>
            <a:lvl3pPr>
              <a:defRPr>
                <a:solidFill>
                  <a:schemeClr val="accent1">
                    <a:lumMod val="20000"/>
                    <a:lumOff val="80000"/>
                  </a:schemeClr>
                </a:solidFill>
                <a:latin typeface="Segoe UI Light" panose="020B0502040204020203" pitchFamily="34" charset="0"/>
                <a:cs typeface="Segoe UI Light" panose="020B0502040204020203" pitchFamily="34" charset="0"/>
              </a:defRPr>
            </a:lvl3pPr>
            <a:lvl4pPr>
              <a:defRPr>
                <a:solidFill>
                  <a:schemeClr val="accent1">
                    <a:lumMod val="20000"/>
                    <a:lumOff val="80000"/>
                  </a:schemeClr>
                </a:solidFill>
                <a:latin typeface="Segoe UI Light" panose="020B0502040204020203" pitchFamily="34" charset="0"/>
                <a:cs typeface="Segoe UI Light" panose="020B0502040204020203" pitchFamily="34" charset="0"/>
              </a:defRPr>
            </a:lvl4pPr>
            <a:lvl5pPr>
              <a:defRPr>
                <a:solidFill>
                  <a:schemeClr val="accent1">
                    <a:lumMod val="20000"/>
                    <a:lumOff val="80000"/>
                  </a:schemeClr>
                </a:solidFill>
                <a:latin typeface="Segoe UI Light" panose="020B0502040204020203" pitchFamily="34" charset="0"/>
                <a:cs typeface="Segoe UI Light" panose="020B0502040204020203" pitchFamily="34" charset="0"/>
              </a:defRPr>
            </a:lvl5pPr>
          </a:lstStyle>
          <a:p>
            <a:pPr lvl="0"/>
            <a:r>
              <a:rPr lang="fr-FR"/>
              <a:t>Modifier les styles du texte du masque</a:t>
            </a:r>
          </a:p>
        </p:txBody>
      </p:sp>
      <p:sp>
        <p:nvSpPr>
          <p:cNvPr id="14" name="Forme libre 13">
            <a:extLst>
              <a:ext uri="{FF2B5EF4-FFF2-40B4-BE49-F238E27FC236}">
                <a16:creationId xmlns:a16="http://schemas.microsoft.com/office/drawing/2014/main" id="{5D1EA9D8-7A10-CC4D-BE05-CEAFDAB35D07}"/>
              </a:ext>
            </a:extLst>
          </p:cNvPr>
          <p:cNvSpPr/>
          <p:nvPr userDrawn="1"/>
        </p:nvSpPr>
        <p:spPr>
          <a:xfrm rot="14386233">
            <a:off x="-7766378" y="-13519535"/>
            <a:ext cx="19321298" cy="10359409"/>
          </a:xfrm>
          <a:custGeom>
            <a:avLst/>
            <a:gdLst>
              <a:gd name="connsiteX0" fmla="*/ 15302634 w 15302634"/>
              <a:gd name="connsiteY0" fmla="*/ 6331848 h 8204741"/>
              <a:gd name="connsiteX1" fmla="*/ 15286199 w 15302634"/>
              <a:gd name="connsiteY1" fmla="*/ 6345152 h 8204741"/>
              <a:gd name="connsiteX2" fmla="*/ 9214871 w 15302634"/>
              <a:gd name="connsiteY2" fmla="*/ 8204741 h 8204741"/>
              <a:gd name="connsiteX3" fmla="*/ 151791 w 15302634"/>
              <a:gd name="connsiteY3" fmla="*/ 4836213 h 8204741"/>
              <a:gd name="connsiteX4" fmla="*/ 84782 w 15302634"/>
              <a:gd name="connsiteY4" fmla="*/ 4218763 h 8204741"/>
              <a:gd name="connsiteX5" fmla="*/ 2861122 w 15302634"/>
              <a:gd name="connsiteY5" fmla="*/ 204861 h 8204741"/>
              <a:gd name="connsiteX6" fmla="*/ 3544419 w 15302634"/>
              <a:gd name="connsiteY6" fmla="*/ 101782 h 8204741"/>
              <a:gd name="connsiteX7" fmla="*/ 8352173 w 15302634"/>
              <a:gd name="connsiteY7" fmla="*/ 2360351 h 8204741"/>
              <a:gd name="connsiteX8" fmla="*/ 8519611 w 15302634"/>
              <a:gd name="connsiteY8" fmla="*/ 2379365 h 820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2634" h="8204741">
                <a:moveTo>
                  <a:pt x="15302634" y="6331848"/>
                </a:moveTo>
                <a:lnTo>
                  <a:pt x="15286199" y="6345152"/>
                </a:lnTo>
                <a:cubicBezTo>
                  <a:pt x="13784710" y="7497782"/>
                  <a:pt x="11739891" y="8204741"/>
                  <a:pt x="9214871" y="8204741"/>
                </a:cubicBezTo>
                <a:cubicBezTo>
                  <a:pt x="4230762" y="8204741"/>
                  <a:pt x="1087899" y="5700431"/>
                  <a:pt x="151791" y="4836213"/>
                </a:cubicBezTo>
                <a:cubicBezTo>
                  <a:pt x="-21821" y="4676267"/>
                  <a:pt x="-49744" y="4412735"/>
                  <a:pt x="84782" y="4218763"/>
                </a:cubicBezTo>
                <a:lnTo>
                  <a:pt x="2861122" y="204861"/>
                </a:lnTo>
                <a:cubicBezTo>
                  <a:pt x="3016973" y="-20079"/>
                  <a:pt x="3329682" y="-67813"/>
                  <a:pt x="3544419" y="101782"/>
                </a:cubicBezTo>
                <a:cubicBezTo>
                  <a:pt x="4327090" y="721132"/>
                  <a:pt x="6205028" y="2040249"/>
                  <a:pt x="8352173" y="2360351"/>
                </a:cubicBezTo>
                <a:lnTo>
                  <a:pt x="8519611" y="2379365"/>
                </a:lnTo>
                <a:close/>
              </a:path>
            </a:pathLst>
          </a:custGeom>
          <a:solidFill>
            <a:schemeClr val="accent1"/>
          </a:solidFill>
          <a:ln w="9514" cap="flat">
            <a:noFill/>
            <a:prstDash val="solid"/>
            <a:miter/>
          </a:ln>
        </p:spPr>
        <p:txBody>
          <a:bodyPr wrap="square" rtlCol="0" anchor="ctr">
            <a:noAutofit/>
          </a:bodyPr>
          <a:lstStyle/>
          <a:p>
            <a:endParaRPr lang="fr-FR"/>
          </a:p>
        </p:txBody>
      </p:sp>
      <p:sp>
        <p:nvSpPr>
          <p:cNvPr id="12" name="Forme libre 11">
            <a:extLst>
              <a:ext uri="{FF2B5EF4-FFF2-40B4-BE49-F238E27FC236}">
                <a16:creationId xmlns:a16="http://schemas.microsoft.com/office/drawing/2014/main" id="{5D1EA9D8-7A10-CC4D-BE05-CEAFDAB35D07}"/>
              </a:ext>
            </a:extLst>
          </p:cNvPr>
          <p:cNvSpPr/>
          <p:nvPr userDrawn="1"/>
        </p:nvSpPr>
        <p:spPr>
          <a:xfrm rot="14386233">
            <a:off x="2709908" y="10009136"/>
            <a:ext cx="18964183" cy="9824515"/>
          </a:xfrm>
          <a:custGeom>
            <a:avLst/>
            <a:gdLst>
              <a:gd name="connsiteX0" fmla="*/ 12742097 w 15019797"/>
              <a:gd name="connsiteY0" fmla="*/ 7524611 h 7781101"/>
              <a:gd name="connsiteX1" fmla="*/ 12040014 w 15019797"/>
              <a:gd name="connsiteY1" fmla="*/ 7689129 h 7781101"/>
              <a:gd name="connsiteX2" fmla="*/ 6814264 w 15019797"/>
              <a:gd name="connsiteY2" fmla="*/ 5774334 h 7781101"/>
              <a:gd name="connsiteX3" fmla="*/ 5843930 w 15019797"/>
              <a:gd name="connsiteY3" fmla="*/ 5886392 h 7781101"/>
              <a:gd name="connsiteX4" fmla="*/ 5756646 w 15019797"/>
              <a:gd name="connsiteY4" fmla="*/ 5910595 h 7781101"/>
              <a:gd name="connsiteX5" fmla="*/ 0 w 15019797"/>
              <a:gd name="connsiteY5" fmla="*/ 2556184 h 7781101"/>
              <a:gd name="connsiteX6" fmla="*/ 143147 w 15019797"/>
              <a:gd name="connsiteY6" fmla="*/ 2415679 h 7781101"/>
              <a:gd name="connsiteX7" fmla="*/ 6885845 w 15019797"/>
              <a:gd name="connsiteY7" fmla="*/ 0 h 7781101"/>
              <a:gd name="connsiteX8" fmla="*/ 14855952 w 15019797"/>
              <a:gd name="connsiteY8" fmla="*/ 2647498 h 7781101"/>
              <a:gd name="connsiteX9" fmla="*/ 14966620 w 15019797"/>
              <a:gd name="connsiteY9" fmla="*/ 3224327 h 778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19797" h="7781101">
                <a:moveTo>
                  <a:pt x="12742097" y="7524611"/>
                </a:moveTo>
                <a:cubicBezTo>
                  <a:pt x="12608077" y="7783571"/>
                  <a:pt x="12275057" y="7861257"/>
                  <a:pt x="12040014" y="7689129"/>
                </a:cubicBezTo>
                <a:cubicBezTo>
                  <a:pt x="11176500" y="7056957"/>
                  <a:pt x="9137778" y="5774334"/>
                  <a:pt x="6814264" y="5774334"/>
                </a:cubicBezTo>
                <a:cubicBezTo>
                  <a:pt x="6491525" y="5774335"/>
                  <a:pt x="6159871" y="5810195"/>
                  <a:pt x="5843930" y="5886392"/>
                </a:cubicBezTo>
                <a:lnTo>
                  <a:pt x="5756646" y="5910595"/>
                </a:lnTo>
                <a:lnTo>
                  <a:pt x="0" y="2556184"/>
                </a:lnTo>
                <a:lnTo>
                  <a:pt x="143147" y="2415679"/>
                </a:lnTo>
                <a:cubicBezTo>
                  <a:pt x="1790437" y="880469"/>
                  <a:pt x="4181400" y="-1"/>
                  <a:pt x="6885845" y="0"/>
                </a:cubicBezTo>
                <a:cubicBezTo>
                  <a:pt x="11393777" y="0"/>
                  <a:pt x="14037111" y="1936626"/>
                  <a:pt x="14855952" y="2647498"/>
                </a:cubicBezTo>
                <a:cubicBezTo>
                  <a:pt x="15021440" y="2791199"/>
                  <a:pt x="15067643" y="3029342"/>
                  <a:pt x="14966620" y="3224327"/>
                </a:cubicBezTo>
                <a:close/>
              </a:path>
            </a:pathLst>
          </a:custGeom>
          <a:solidFill>
            <a:schemeClr val="accent1"/>
          </a:solidFill>
          <a:ln w="9514" cap="flat">
            <a:noFill/>
            <a:prstDash val="solid"/>
            <a:miter/>
          </a:ln>
        </p:spPr>
        <p:txBody>
          <a:bodyPr wrap="square" rtlCol="0" anchor="ctr">
            <a:noAutofit/>
          </a:bodyPr>
          <a:lstStyle/>
          <a:p>
            <a:endParaRPr lang="fr-FR"/>
          </a:p>
        </p:txBody>
      </p:sp>
      <p:sp>
        <p:nvSpPr>
          <p:cNvPr id="24" name="Forme libre 23">
            <a:extLst>
              <a:ext uri="{FF2B5EF4-FFF2-40B4-BE49-F238E27FC236}">
                <a16:creationId xmlns:a16="http://schemas.microsoft.com/office/drawing/2014/main" id="{5D1EA9D8-7A10-CC4D-BE05-CEAFDAB35D07}"/>
              </a:ext>
            </a:extLst>
          </p:cNvPr>
          <p:cNvSpPr/>
          <p:nvPr userDrawn="1"/>
        </p:nvSpPr>
        <p:spPr>
          <a:xfrm rot="3740594">
            <a:off x="-516951" y="6363093"/>
            <a:ext cx="10026465" cy="8689389"/>
          </a:xfrm>
          <a:custGeom>
            <a:avLst/>
            <a:gdLst>
              <a:gd name="connsiteX0" fmla="*/ 2343209 w 8834633"/>
              <a:gd name="connsiteY0" fmla="*/ 7656494 h 7656494"/>
              <a:gd name="connsiteX1" fmla="*/ 2077181 w 8834633"/>
              <a:gd name="connsiteY1" fmla="*/ 7487007 h 7656494"/>
              <a:gd name="connsiteX2" fmla="*/ 189397 w 8834633"/>
              <a:gd name="connsiteY2" fmla="*/ 6034354 h 7656494"/>
              <a:gd name="connsiteX3" fmla="*/ 105785 w 8834633"/>
              <a:gd name="connsiteY3" fmla="*/ 5263935 h 7656494"/>
              <a:gd name="connsiteX4" fmla="*/ 3569947 w 8834633"/>
              <a:gd name="connsiteY4" fmla="*/ 255615 h 7656494"/>
              <a:gd name="connsiteX5" fmla="*/ 4422527 w 8834633"/>
              <a:gd name="connsiteY5" fmla="*/ 126999 h 7656494"/>
              <a:gd name="connsiteX6" fmla="*/ 7726409 w 8834633"/>
              <a:gd name="connsiteY6" fmla="*/ 2136755 h 7656494"/>
              <a:gd name="connsiteX7" fmla="*/ 7812737 w 8834633"/>
              <a:gd name="connsiteY7" fmla="*/ 2172688 h 7656494"/>
              <a:gd name="connsiteX8" fmla="*/ 8834633 w 8834633"/>
              <a:gd name="connsiteY8" fmla="*/ 5855056 h 765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4633" h="7656494">
                <a:moveTo>
                  <a:pt x="2343209" y="7656494"/>
                </a:moveTo>
                <a:lnTo>
                  <a:pt x="2077181" y="7487007"/>
                </a:lnTo>
                <a:cubicBezTo>
                  <a:pt x="1188304" y="6908150"/>
                  <a:pt x="554404" y="6371326"/>
                  <a:pt x="189397" y="6034354"/>
                </a:cubicBezTo>
                <a:cubicBezTo>
                  <a:pt x="-27228" y="5834780"/>
                  <a:pt x="-62067" y="5505963"/>
                  <a:pt x="105785" y="5263935"/>
                </a:cubicBezTo>
                <a:lnTo>
                  <a:pt x="3569947" y="255615"/>
                </a:lnTo>
                <a:cubicBezTo>
                  <a:pt x="3764408" y="-25057"/>
                  <a:pt x="4154591" y="-84613"/>
                  <a:pt x="4422527" y="126999"/>
                </a:cubicBezTo>
                <a:cubicBezTo>
                  <a:pt x="5050324" y="623789"/>
                  <a:pt x="6242895" y="1481418"/>
                  <a:pt x="7726409" y="2136755"/>
                </a:cubicBezTo>
                <a:lnTo>
                  <a:pt x="7812737" y="2172688"/>
                </a:lnTo>
                <a:lnTo>
                  <a:pt x="8834633" y="5855056"/>
                </a:lnTo>
                <a:close/>
              </a:path>
            </a:pathLst>
          </a:custGeom>
          <a:noFill/>
          <a:ln w="101600" cap="flat">
            <a:solidFill>
              <a:schemeClr val="bg1"/>
            </a:solidFill>
            <a:prstDash val="solid"/>
            <a:miter/>
          </a:ln>
        </p:spPr>
        <p:txBody>
          <a:bodyPr wrap="square" rtlCol="0" anchor="ctr">
            <a:noAutofit/>
          </a:bodyPr>
          <a:lstStyle/>
          <a:p>
            <a:pPr lvl="0"/>
            <a:endParaRPr lang="fr-FR"/>
          </a:p>
        </p:txBody>
      </p:sp>
      <p:sp>
        <p:nvSpPr>
          <p:cNvPr id="25" name="Forme libre 24"/>
          <p:cNvSpPr/>
          <p:nvPr userDrawn="1"/>
        </p:nvSpPr>
        <p:spPr>
          <a:xfrm rot="20965702">
            <a:off x="-1529390" y="-2064027"/>
            <a:ext cx="3622651" cy="1966288"/>
          </a:xfrm>
          <a:custGeom>
            <a:avLst/>
            <a:gdLst>
              <a:gd name="connsiteX0" fmla="*/ 3592342 w 3622651"/>
              <a:gd name="connsiteY0" fmla="*/ 0 h 1966288"/>
              <a:gd name="connsiteX1" fmla="*/ 3612342 w 3622651"/>
              <a:gd name="connsiteY1" fmla="*/ 925701 h 1966288"/>
              <a:gd name="connsiteX2" fmla="*/ 3622651 w 3622651"/>
              <a:gd name="connsiteY2" fmla="*/ 925422 h 1966288"/>
              <a:gd name="connsiteX3" fmla="*/ 3622236 w 3622651"/>
              <a:gd name="connsiteY3" fmla="*/ 929022 h 1966288"/>
              <a:gd name="connsiteX4" fmla="*/ 3455743 w 3622651"/>
              <a:gd name="connsiteY4" fmla="*/ 1758207 h 1966288"/>
              <a:gd name="connsiteX5" fmla="*/ 3165650 w 3622651"/>
              <a:gd name="connsiteY5" fmla="*/ 1965980 h 1966288"/>
              <a:gd name="connsiteX6" fmla="*/ 1185510 w 3622651"/>
              <a:gd name="connsiteY6" fmla="*/ 1876019 h 1966288"/>
              <a:gd name="connsiteX7" fmla="*/ 1185510 w 3622651"/>
              <a:gd name="connsiteY7" fmla="*/ 1878670 h 1966288"/>
              <a:gd name="connsiteX8" fmla="*/ 1136704 w 3622651"/>
              <a:gd name="connsiteY8" fmla="*/ 1878670 h 1966288"/>
              <a:gd name="connsiteX9" fmla="*/ 33075 w 3622651"/>
              <a:gd name="connsiteY9" fmla="*/ 1823594 h 1966288"/>
              <a:gd name="connsiteX10" fmla="*/ 33075 w 3622651"/>
              <a:gd name="connsiteY10" fmla="*/ 1021245 h 1966288"/>
              <a:gd name="connsiteX11" fmla="*/ 20393 w 3622651"/>
              <a:gd name="connsiteY11" fmla="*/ 1021519 h 1966288"/>
              <a:gd name="connsiteX12" fmla="*/ 0 w 3622651"/>
              <a:gd name="connsiteY12" fmla="*/ 77614 h 19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2651" h="1966288">
                <a:moveTo>
                  <a:pt x="3592342" y="0"/>
                </a:moveTo>
                <a:lnTo>
                  <a:pt x="3612342" y="925701"/>
                </a:lnTo>
                <a:lnTo>
                  <a:pt x="3622651" y="925422"/>
                </a:lnTo>
                <a:lnTo>
                  <a:pt x="3622236" y="929022"/>
                </a:lnTo>
                <a:cubicBezTo>
                  <a:pt x="3575981" y="1298100"/>
                  <a:pt x="3507469" y="1580295"/>
                  <a:pt x="3455743" y="1758207"/>
                </a:cubicBezTo>
                <a:cubicBezTo>
                  <a:pt x="3418554" y="1886059"/>
                  <a:pt x="3298923" y="1972122"/>
                  <a:pt x="3165650" y="1965980"/>
                </a:cubicBezTo>
                <a:lnTo>
                  <a:pt x="1185510" y="1876019"/>
                </a:lnTo>
                <a:lnTo>
                  <a:pt x="1185510" y="1878670"/>
                </a:lnTo>
                <a:lnTo>
                  <a:pt x="1136704" y="1878670"/>
                </a:lnTo>
                <a:lnTo>
                  <a:pt x="33075" y="1823594"/>
                </a:lnTo>
                <a:lnTo>
                  <a:pt x="33075" y="1021245"/>
                </a:lnTo>
                <a:lnTo>
                  <a:pt x="20393" y="1021519"/>
                </a:lnTo>
                <a:lnTo>
                  <a:pt x="0" y="7761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pic>
        <p:nvPicPr>
          <p:cNvPr id="22" name="Imag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170" y="243288"/>
            <a:ext cx="1619250" cy="413808"/>
          </a:xfrm>
          <a:prstGeom prst="rect">
            <a:avLst/>
          </a:prstGeom>
        </p:spPr>
      </p:pic>
      <p:sp>
        <p:nvSpPr>
          <p:cNvPr id="17" name="Forme libre 16">
            <a:extLst>
              <a:ext uri="{FF2B5EF4-FFF2-40B4-BE49-F238E27FC236}">
                <a16:creationId xmlns:a16="http://schemas.microsoft.com/office/drawing/2014/main" id="{5D1EA9D8-7A10-CC4D-BE05-CEAFDAB35D07}"/>
              </a:ext>
            </a:extLst>
          </p:cNvPr>
          <p:cNvSpPr/>
          <p:nvPr userDrawn="1"/>
        </p:nvSpPr>
        <p:spPr>
          <a:xfrm rot="14386233">
            <a:off x="-7820457" y="-13514620"/>
            <a:ext cx="19321298" cy="10359409"/>
          </a:xfrm>
          <a:custGeom>
            <a:avLst/>
            <a:gdLst>
              <a:gd name="connsiteX0" fmla="*/ 15302634 w 15302634"/>
              <a:gd name="connsiteY0" fmla="*/ 6331848 h 8204741"/>
              <a:gd name="connsiteX1" fmla="*/ 15286199 w 15302634"/>
              <a:gd name="connsiteY1" fmla="*/ 6345152 h 8204741"/>
              <a:gd name="connsiteX2" fmla="*/ 9214871 w 15302634"/>
              <a:gd name="connsiteY2" fmla="*/ 8204741 h 8204741"/>
              <a:gd name="connsiteX3" fmla="*/ 151791 w 15302634"/>
              <a:gd name="connsiteY3" fmla="*/ 4836213 h 8204741"/>
              <a:gd name="connsiteX4" fmla="*/ 84782 w 15302634"/>
              <a:gd name="connsiteY4" fmla="*/ 4218763 h 8204741"/>
              <a:gd name="connsiteX5" fmla="*/ 2861122 w 15302634"/>
              <a:gd name="connsiteY5" fmla="*/ 204861 h 8204741"/>
              <a:gd name="connsiteX6" fmla="*/ 3544419 w 15302634"/>
              <a:gd name="connsiteY6" fmla="*/ 101782 h 8204741"/>
              <a:gd name="connsiteX7" fmla="*/ 8352173 w 15302634"/>
              <a:gd name="connsiteY7" fmla="*/ 2360351 h 8204741"/>
              <a:gd name="connsiteX8" fmla="*/ 8519611 w 15302634"/>
              <a:gd name="connsiteY8" fmla="*/ 2379365 h 820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2634" h="8204741">
                <a:moveTo>
                  <a:pt x="15302634" y="6331848"/>
                </a:moveTo>
                <a:lnTo>
                  <a:pt x="15286199" y="6345152"/>
                </a:lnTo>
                <a:cubicBezTo>
                  <a:pt x="13784710" y="7497782"/>
                  <a:pt x="11739891" y="8204741"/>
                  <a:pt x="9214871" y="8204741"/>
                </a:cubicBezTo>
                <a:cubicBezTo>
                  <a:pt x="4230762" y="8204741"/>
                  <a:pt x="1087899" y="5700431"/>
                  <a:pt x="151791" y="4836213"/>
                </a:cubicBezTo>
                <a:cubicBezTo>
                  <a:pt x="-21821" y="4676267"/>
                  <a:pt x="-49744" y="4412735"/>
                  <a:pt x="84782" y="4218763"/>
                </a:cubicBezTo>
                <a:lnTo>
                  <a:pt x="2861122" y="204861"/>
                </a:lnTo>
                <a:cubicBezTo>
                  <a:pt x="3016973" y="-20079"/>
                  <a:pt x="3329682" y="-67813"/>
                  <a:pt x="3544419" y="101782"/>
                </a:cubicBezTo>
                <a:cubicBezTo>
                  <a:pt x="4327090" y="721132"/>
                  <a:pt x="6205028" y="2040249"/>
                  <a:pt x="8352173" y="2360351"/>
                </a:cubicBezTo>
                <a:lnTo>
                  <a:pt x="8519611" y="2379365"/>
                </a:lnTo>
                <a:close/>
              </a:path>
            </a:pathLst>
          </a:custGeom>
          <a:solidFill>
            <a:schemeClr val="bg1"/>
          </a:solidFill>
          <a:ln w="9514" cap="flat">
            <a:noFill/>
            <a:prstDash val="solid"/>
            <a:miter/>
          </a:ln>
        </p:spPr>
        <p:txBody>
          <a:bodyPr wrap="square" rtlCol="0" anchor="ctr">
            <a:noAutofit/>
          </a:bodyPr>
          <a:lstStyle/>
          <a:p>
            <a:endParaRPr lang="fr-FR"/>
          </a:p>
        </p:txBody>
      </p:sp>
      <p:sp>
        <p:nvSpPr>
          <p:cNvPr id="18" name="Forme libre 17">
            <a:extLst>
              <a:ext uri="{FF2B5EF4-FFF2-40B4-BE49-F238E27FC236}">
                <a16:creationId xmlns:a16="http://schemas.microsoft.com/office/drawing/2014/main" id="{5D1EA9D8-7A10-CC4D-BE05-CEAFDAB35D07}"/>
              </a:ext>
            </a:extLst>
          </p:cNvPr>
          <p:cNvSpPr/>
          <p:nvPr userDrawn="1"/>
        </p:nvSpPr>
        <p:spPr>
          <a:xfrm rot="14386233">
            <a:off x="2655829" y="10014051"/>
            <a:ext cx="18964183" cy="9824515"/>
          </a:xfrm>
          <a:custGeom>
            <a:avLst/>
            <a:gdLst>
              <a:gd name="connsiteX0" fmla="*/ 12742097 w 15019797"/>
              <a:gd name="connsiteY0" fmla="*/ 7524611 h 7781101"/>
              <a:gd name="connsiteX1" fmla="*/ 12040014 w 15019797"/>
              <a:gd name="connsiteY1" fmla="*/ 7689129 h 7781101"/>
              <a:gd name="connsiteX2" fmla="*/ 6814264 w 15019797"/>
              <a:gd name="connsiteY2" fmla="*/ 5774334 h 7781101"/>
              <a:gd name="connsiteX3" fmla="*/ 5843930 w 15019797"/>
              <a:gd name="connsiteY3" fmla="*/ 5886392 h 7781101"/>
              <a:gd name="connsiteX4" fmla="*/ 5756646 w 15019797"/>
              <a:gd name="connsiteY4" fmla="*/ 5910595 h 7781101"/>
              <a:gd name="connsiteX5" fmla="*/ 0 w 15019797"/>
              <a:gd name="connsiteY5" fmla="*/ 2556184 h 7781101"/>
              <a:gd name="connsiteX6" fmla="*/ 143147 w 15019797"/>
              <a:gd name="connsiteY6" fmla="*/ 2415679 h 7781101"/>
              <a:gd name="connsiteX7" fmla="*/ 6885845 w 15019797"/>
              <a:gd name="connsiteY7" fmla="*/ 0 h 7781101"/>
              <a:gd name="connsiteX8" fmla="*/ 14855952 w 15019797"/>
              <a:gd name="connsiteY8" fmla="*/ 2647498 h 7781101"/>
              <a:gd name="connsiteX9" fmla="*/ 14966620 w 15019797"/>
              <a:gd name="connsiteY9" fmla="*/ 3224327 h 778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19797" h="7781101">
                <a:moveTo>
                  <a:pt x="12742097" y="7524611"/>
                </a:moveTo>
                <a:cubicBezTo>
                  <a:pt x="12608077" y="7783571"/>
                  <a:pt x="12275057" y="7861257"/>
                  <a:pt x="12040014" y="7689129"/>
                </a:cubicBezTo>
                <a:cubicBezTo>
                  <a:pt x="11176500" y="7056957"/>
                  <a:pt x="9137778" y="5774334"/>
                  <a:pt x="6814264" y="5774334"/>
                </a:cubicBezTo>
                <a:cubicBezTo>
                  <a:pt x="6491525" y="5774335"/>
                  <a:pt x="6159871" y="5810195"/>
                  <a:pt x="5843930" y="5886392"/>
                </a:cubicBezTo>
                <a:lnTo>
                  <a:pt x="5756646" y="5910595"/>
                </a:lnTo>
                <a:lnTo>
                  <a:pt x="0" y="2556184"/>
                </a:lnTo>
                <a:lnTo>
                  <a:pt x="143147" y="2415679"/>
                </a:lnTo>
                <a:cubicBezTo>
                  <a:pt x="1790437" y="880469"/>
                  <a:pt x="4181400" y="-1"/>
                  <a:pt x="6885845" y="0"/>
                </a:cubicBezTo>
                <a:cubicBezTo>
                  <a:pt x="11393777" y="0"/>
                  <a:pt x="14037111" y="1936626"/>
                  <a:pt x="14855952" y="2647498"/>
                </a:cubicBezTo>
                <a:cubicBezTo>
                  <a:pt x="15021440" y="2791199"/>
                  <a:pt x="15067643" y="3029342"/>
                  <a:pt x="14966620" y="3224327"/>
                </a:cubicBezTo>
                <a:close/>
              </a:path>
            </a:pathLst>
          </a:custGeom>
          <a:solidFill>
            <a:schemeClr val="bg1"/>
          </a:solidFill>
          <a:ln w="9514" cap="flat">
            <a:noFill/>
            <a:prstDash val="solid"/>
            <a:miter/>
          </a:ln>
        </p:spPr>
        <p:txBody>
          <a:bodyPr wrap="square" rtlCol="0" anchor="ctr">
            <a:noAutofit/>
          </a:bodyPr>
          <a:lstStyle/>
          <a:p>
            <a:endParaRPr lang="fr-FR"/>
          </a:p>
        </p:txBody>
      </p:sp>
      <p:pic>
        <p:nvPicPr>
          <p:cNvPr id="20" name="Imag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3141" y="3045324"/>
            <a:ext cx="5212179" cy="1227578"/>
          </a:xfrm>
          <a:prstGeom prst="rect">
            <a:avLst/>
          </a:prstGeom>
        </p:spPr>
      </p:pic>
    </p:spTree>
    <p:extLst>
      <p:ext uri="{BB962C8B-B14F-4D97-AF65-F5344CB8AC3E}">
        <p14:creationId xmlns:p14="http://schemas.microsoft.com/office/powerpoint/2010/main" val="273971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45833E-6 2.22222E-6 L -0.0319 1.1618 " pathEditMode="relative" rAng="0" ptsTypes="AA">
                                      <p:cBhvr>
                                        <p:cTn id="6" dur="1000" fill="hold"/>
                                        <p:tgtEl>
                                          <p:spTgt spid="14"/>
                                        </p:tgtEl>
                                        <p:attrNameLst>
                                          <p:attrName>ppt_x</p:attrName>
                                          <p:attrName>ppt_y</p:attrName>
                                        </p:attrNameLst>
                                      </p:cBhvr>
                                      <p:rCtr x="-1602" y="58102"/>
                                    </p:animMotion>
                                  </p:childTnLst>
                                </p:cTn>
                              </p:par>
                              <p:par>
                                <p:cTn id="7" presetID="64" presetClass="path" presetSubtype="0" accel="50000" decel="50000" fill="hold" grpId="0" nodeType="withEffect">
                                  <p:stCondLst>
                                    <p:cond delay="0"/>
                                  </p:stCondLst>
                                  <p:childTnLst>
                                    <p:animMotion origin="layout" path="M 0 0.06505 L 0 -1.16088 " pathEditMode="relative" rAng="0" ptsTypes="AA">
                                      <p:cBhvr>
                                        <p:cTn id="8" dur="1000" fill="hold"/>
                                        <p:tgtEl>
                                          <p:spTgt spid="12"/>
                                        </p:tgtEl>
                                        <p:attrNameLst>
                                          <p:attrName>ppt_x</p:attrName>
                                          <p:attrName>ppt_y</p:attrName>
                                        </p:attrNameLst>
                                      </p:cBhvr>
                                      <p:rCtr x="0" y="-61296"/>
                                    </p:animMotion>
                                  </p:childTnLst>
                                </p:cTn>
                              </p:par>
                              <p:par>
                                <p:cTn id="9" presetID="10" presetClass="entr" presetSubtype="0" fill="hold" grpId="0" nodeType="with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42" presetClass="path" presetSubtype="0" accel="50000" decel="50000" fill="hold" grpId="0" nodeType="afterEffect">
                                  <p:stCondLst>
                                    <p:cond delay="0"/>
                                  </p:stCondLst>
                                  <p:childTnLst>
                                    <p:animMotion origin="layout" path="M 2.91667E-6 -1.11111E-6 L 0.02474 0.15394 " pathEditMode="relative" rAng="0" ptsTypes="AA">
                                      <p:cBhvr>
                                        <p:cTn id="14" dur="2000" fill="hold"/>
                                        <p:tgtEl>
                                          <p:spTgt spid="25"/>
                                        </p:tgtEl>
                                        <p:attrNameLst>
                                          <p:attrName>ppt_x</p:attrName>
                                          <p:attrName>ppt_y</p:attrName>
                                        </p:attrNameLst>
                                      </p:cBhvr>
                                      <p:rCtr x="1237" y="7708"/>
                                    </p:animMotion>
                                  </p:childTnLst>
                                </p:cTn>
                              </p:par>
                              <p:par>
                                <p:cTn id="15" presetID="8" presetClass="emph" presetSubtype="0" decel="41000" fill="hold" grpId="1" nodeType="withEffect">
                                  <p:stCondLst>
                                    <p:cond delay="0"/>
                                  </p:stCondLst>
                                  <p:childTnLst>
                                    <p:animRot by="720000">
                                      <p:cBhvr>
                                        <p:cTn id="16" dur="2000" fill="hold"/>
                                        <p:tgtEl>
                                          <p:spTgt spid="25"/>
                                        </p:tgtEl>
                                        <p:attrNameLst>
                                          <p:attrName>r</p:attrName>
                                        </p:attrNameLst>
                                      </p:cBhvr>
                                    </p:animRot>
                                  </p:childTnLst>
                                </p:cTn>
                              </p:par>
                              <p:par>
                                <p:cTn id="17" presetID="10" presetClass="entr" presetSubtype="0" fill="hold" nodeType="withEffect">
                                  <p:stCondLst>
                                    <p:cond delay="15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64" presetClass="path" presetSubtype="0" accel="50000" decel="50000" fill="hold" grpId="0" nodeType="withEffect">
                                  <p:stCondLst>
                                    <p:cond delay="0"/>
                                  </p:stCondLst>
                                  <p:childTnLst>
                                    <p:animMotion origin="layout" path="M 4.16667E-6 7.40741E-7 L 0.0302 -0.24514 " pathEditMode="relative" rAng="0" ptsTypes="AA">
                                      <p:cBhvr>
                                        <p:cTn id="21" dur="2000" fill="hold"/>
                                        <p:tgtEl>
                                          <p:spTgt spid="24"/>
                                        </p:tgtEl>
                                        <p:attrNameLst>
                                          <p:attrName>ppt_x</p:attrName>
                                          <p:attrName>ppt_y</p:attrName>
                                        </p:attrNameLst>
                                      </p:cBhvr>
                                      <p:rCtr x="1510" y="-12269"/>
                                    </p:animMotion>
                                  </p:childTnLst>
                                </p:cTn>
                              </p:par>
                              <p:par>
                                <p:cTn id="22" presetID="10" presetClass="entr" presetSubtype="0" fill="hold" grpId="1" nodeType="withEffect" nodePh="1">
                                  <p:stCondLst>
                                    <p:cond delay="250"/>
                                  </p:stCondLst>
                                  <p:endCondLst>
                                    <p:cond evt="begin" delay="0">
                                      <p:tn val="22"/>
                                    </p:cond>
                                  </p:end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42" presetClass="path" presetSubtype="0" accel="50000" decel="50000" fill="hold" grpId="0" nodeType="withEffect" nodePh="1">
                                  <p:stCondLst>
                                    <p:cond delay="0"/>
                                  </p:stCondLst>
                                  <p:endCondLst>
                                    <p:cond evt="begin" delay="0">
                                      <p:tn val="25"/>
                                    </p:cond>
                                  </p:endCondLst>
                                  <p:childTnLst>
                                    <p:animMotion origin="layout" path="M 0.29076 -0.7125 L -1.66667E-6 2.22222E-6 " pathEditMode="relative" rAng="0" ptsTypes="AA">
                                      <p:cBhvr>
                                        <p:cTn id="26" dur="2000" fill="hold"/>
                                        <p:tgtEl>
                                          <p:spTgt spid="8"/>
                                        </p:tgtEl>
                                        <p:attrNameLst>
                                          <p:attrName>ppt_x</p:attrName>
                                          <p:attrName>ppt_y</p:attrName>
                                        </p:attrNameLst>
                                      </p:cBhvr>
                                      <p:rCtr x="-14544" y="35625"/>
                                    </p:animMotion>
                                  </p:childTnLst>
                                </p:cTn>
                              </p:par>
                              <p:par>
                                <p:cTn id="27" presetID="8" presetClass="emph" presetSubtype="0" decel="44000" fill="hold" grpId="3" nodeType="withEffect" nodePh="1">
                                  <p:stCondLst>
                                    <p:cond delay="0"/>
                                  </p:stCondLst>
                                  <p:endCondLst>
                                    <p:cond evt="begin" delay="0">
                                      <p:tn val="27"/>
                                    </p:cond>
                                  </p:endCondLst>
                                  <p:childTnLst>
                                    <p:animRot by="-600000">
                                      <p:cBhvr>
                                        <p:cTn id="28" dur="2000" fill="hold"/>
                                        <p:tgtEl>
                                          <p:spTgt spid="8"/>
                                        </p:tgtEl>
                                        <p:attrNameLst>
                                          <p:attrName>r</p:attrName>
                                        </p:attrNameLst>
                                      </p:cBhvr>
                                    </p:animRot>
                                  </p:childTnLst>
                                </p:cTn>
                              </p:par>
                              <p:par>
                                <p:cTn id="29" presetID="10" presetClass="entr" presetSubtype="0" fill="hold" grpId="0" nodeType="withEffect">
                                  <p:stCondLst>
                                    <p:cond delay="10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63" presetClass="path" presetSubtype="0" accel="50000" decel="50000" fill="hold" grpId="2" nodeType="withEffect">
                                  <p:stCondLst>
                                    <p:cond delay="0"/>
                                  </p:stCondLst>
                                  <p:childTnLst>
                                    <p:animMotion origin="layout" path="M -0.04453 1.11111E-6 L 6.25E-7 1.11111E-6 " pathEditMode="relative" rAng="0" ptsTypes="AA">
                                      <p:cBhvr>
                                        <p:cTn id="36" dur="2000" fill="hold"/>
                                        <p:tgtEl>
                                          <p:spTgt spid="16"/>
                                        </p:tgtEl>
                                        <p:attrNameLst>
                                          <p:attrName>ppt_x</p:attrName>
                                          <p:attrName>ppt_y</p:attrName>
                                        </p:attrNameLst>
                                      </p:cBhvr>
                                      <p:rCtr x="2227" y="0"/>
                                    </p:animMotion>
                                  </p:childTnLst>
                                </p:cTn>
                              </p:par>
                              <p:par>
                                <p:cTn id="37" presetID="63" presetClass="path" presetSubtype="0" accel="50000" decel="50000" fill="hold" grpId="2" nodeType="withEffect">
                                  <p:stCondLst>
                                    <p:cond delay="250"/>
                                  </p:stCondLst>
                                  <p:childTnLst>
                                    <p:animMotion origin="layout" path="M -0.04648 7.40741E-7 L -1.66667E-6 7.40741E-7 " pathEditMode="relative" rAng="0" ptsTypes="AA">
                                      <p:cBhvr>
                                        <p:cTn id="38" dur="2000" fill="hold"/>
                                        <p:tgtEl>
                                          <p:spTgt spid="3"/>
                                        </p:tgtEl>
                                        <p:attrNameLst>
                                          <p:attrName>ppt_x</p:attrName>
                                          <p:attrName>ppt_y</p:attrName>
                                        </p:attrNameLst>
                                      </p:cBhvr>
                                      <p:rCtr x="2318" y="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1.45833E-6 -2.22222E-6 L -0.0319 1.16181 " pathEditMode="relative" rAng="0" ptsTypes="AA">
                                      <p:cBhvr>
                                        <p:cTn id="42" dur="1000" fill="hold"/>
                                        <p:tgtEl>
                                          <p:spTgt spid="17"/>
                                        </p:tgtEl>
                                        <p:attrNameLst>
                                          <p:attrName>ppt_x</p:attrName>
                                          <p:attrName>ppt_y</p:attrName>
                                        </p:attrNameLst>
                                      </p:cBhvr>
                                      <p:rCtr x="-1602" y="58102"/>
                                    </p:animMotion>
                                  </p:childTnLst>
                                </p:cTn>
                              </p:par>
                              <p:par>
                                <p:cTn id="43" presetID="64" presetClass="path" presetSubtype="0" accel="50000" decel="50000" fill="hold" grpId="0" nodeType="withEffect">
                                  <p:stCondLst>
                                    <p:cond delay="0"/>
                                  </p:stCondLst>
                                  <p:childTnLst>
                                    <p:animMotion origin="layout" path="M -2.91667E-6 0.06505 L -2.91667E-6 -1.16088 " pathEditMode="relative" rAng="0" ptsTypes="AA">
                                      <p:cBhvr>
                                        <p:cTn id="44" dur="1000" fill="hold"/>
                                        <p:tgtEl>
                                          <p:spTgt spid="18"/>
                                        </p:tgtEl>
                                        <p:attrNameLst>
                                          <p:attrName>ppt_x</p:attrName>
                                          <p:attrName>ppt_y</p:attrName>
                                        </p:attrNameLst>
                                      </p:cBhvr>
                                      <p:rCtr x="0" y="-61296"/>
                                    </p:animMotion>
                                  </p:childTnLst>
                                </p:cTn>
                              </p:par>
                              <p:par>
                                <p:cTn id="45" presetID="10" presetClass="exit" presetSubtype="0" fill="hold" grpId="2" nodeType="withEffect" nodePh="1">
                                  <p:stCondLst>
                                    <p:cond delay="100"/>
                                  </p:stCondLst>
                                  <p:endCondLst>
                                    <p:cond evt="begin" delay="0">
                                      <p:tn val="45"/>
                                    </p:cond>
                                  </p:end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par>
                          <p:cTn id="48" fill="hold">
                            <p:stCondLst>
                              <p:cond delay="1000"/>
                            </p:stCondLst>
                            <p:childTnLst>
                              <p:par>
                                <p:cTn id="49" presetID="1" presetClass="exit" presetSubtype="0" fill="hold" nodeType="afterEffect">
                                  <p:stCondLst>
                                    <p:cond delay="0"/>
                                  </p:stCondLst>
                                  <p:childTnLst>
                                    <p:set>
                                      <p:cBhvr>
                                        <p:cTn id="50" dur="1" fill="hold">
                                          <p:stCondLst>
                                            <p:cond delay="0"/>
                                          </p:stCondLst>
                                        </p:cTn>
                                        <p:tgtEl>
                                          <p:spTgt spid="22"/>
                                        </p:tgtEl>
                                        <p:attrNameLst>
                                          <p:attrName>style.visibility</p:attrName>
                                        </p:attrNameLst>
                                      </p:cBhvr>
                                      <p:to>
                                        <p:strVal val="hidden"/>
                                      </p:to>
                                    </p:set>
                                  </p:childTnLst>
                                </p:cTn>
                              </p:par>
                              <p:par>
                                <p:cTn id="51" presetID="1" presetClass="exit" presetSubtype="0" fill="hold" grpId="1" nodeType="withEffect">
                                  <p:stCondLst>
                                    <p:cond delay="250"/>
                                  </p:stCondLst>
                                  <p:childTnLst>
                                    <p:set>
                                      <p:cBhvr>
                                        <p:cTn id="52" dur="1" fill="hold">
                                          <p:stCondLst>
                                            <p:cond delay="0"/>
                                          </p:stCondLst>
                                        </p:cTn>
                                        <p:tgtEl>
                                          <p:spTgt spid="16"/>
                                        </p:tgtEl>
                                        <p:attrNameLst>
                                          <p:attrName>style.visibility</p:attrName>
                                        </p:attrNameLst>
                                      </p:cBhvr>
                                      <p:to>
                                        <p:strVal val="hidden"/>
                                      </p:to>
                                    </p:set>
                                  </p:childTnLst>
                                </p:cTn>
                              </p:par>
                              <p:par>
                                <p:cTn id="53" presetID="1" presetClass="exit" presetSubtype="0" fill="hold" grpId="1" nodeType="withEffect">
                                  <p:stCondLst>
                                    <p:cond delay="250"/>
                                  </p:stCondLst>
                                  <p:childTnLst>
                                    <p:set>
                                      <p:cBhvr>
                                        <p:cTn id="54" dur="1" fill="hold">
                                          <p:stCondLst>
                                            <p:cond delay="0"/>
                                          </p:stCondLst>
                                        </p:cTn>
                                        <p:tgtEl>
                                          <p:spTgt spid="3"/>
                                        </p:tgtEl>
                                        <p:attrNameLst>
                                          <p:attrName>style.visibility</p:attrName>
                                        </p:attrNameLst>
                                      </p:cBhvr>
                                      <p:to>
                                        <p:strVal val="hidden"/>
                                      </p:to>
                                    </p:set>
                                  </p:childTnLst>
                                </p:cTn>
                              </p:par>
                              <p:par>
                                <p:cTn id="55" presetID="23" presetClass="entr" presetSubtype="288" fill="hold" nodeType="withEffect">
                                  <p:stCondLst>
                                    <p:cond delay="25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strVal val="4/3*#ppt_w"/>
                                          </p:val>
                                        </p:tav>
                                        <p:tav tm="100000">
                                          <p:val>
                                            <p:strVal val="#ppt_w"/>
                                          </p:val>
                                        </p:tav>
                                      </p:tavLst>
                                    </p:anim>
                                    <p:anim calcmode="lin" valueType="num">
                                      <p:cBhvr>
                                        <p:cTn id="58" dur="500" fill="hold"/>
                                        <p:tgtEl>
                                          <p:spTgt spid="20"/>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tmplLst>
          <p:tmpl>
            <p:tnLst>
              <p:par>
                <p:cTn presetID="10" presetClass="entr" presetSubtype="0" fill="hold" nodeType="withEffect">
                  <p:stCondLst>
                    <p:cond delay="10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1" presetClass="exit" presetSubtype="0" fill="hold" nodeType="withEffect">
                  <p:stCondLst>
                    <p:cond delay="250"/>
                  </p:stCondLst>
                  <p:childTnLst>
                    <p:set>
                      <p:cBhvr>
                        <p:cTn dur="1" fill="hold">
                          <p:stCondLst>
                            <p:cond delay="0"/>
                          </p:stCondLst>
                        </p:cTn>
                        <p:tgtEl>
                          <p:spTgt spid="16"/>
                        </p:tgtEl>
                        <p:attrNameLst>
                          <p:attrName>style.visibility</p:attrName>
                        </p:attrNameLst>
                      </p:cBhvr>
                      <p:to>
                        <p:strVal val="hidden"/>
                      </p:to>
                    </p:set>
                  </p:childTnLst>
                </p:cTn>
              </p:par>
            </p:tnLst>
          </p:tmpl>
        </p:tmplLst>
      </p:bldP>
      <p:bldP spid="16" grpId="2">
        <p:tmplLst>
          <p:tmpl>
            <p:tnLst>
              <p:par>
                <p:cTn presetID="63" presetClass="path" presetSubtype="0" accel="50000" decel="50000" fill="hold" nodeType="withEffect">
                  <p:stCondLst>
                    <p:cond delay="0"/>
                  </p:stCondLst>
                  <p:childTnLst>
                    <p:animMotion origin="layout" path="M -0.04453 1.11111E-6 L 6.25E-7 1.11111E-6 " pathEditMode="relative" rAng="0" ptsTypes="AA">
                      <p:cBhvr>
                        <p:cTn dur="2000" fill="hold"/>
                        <p:tgtEl>
                          <p:spTgt spid="16"/>
                        </p:tgtEl>
                        <p:attrNameLst>
                          <p:attrName>ppt_x</p:attrName>
                          <p:attrName>ppt_y</p:attrName>
                        </p:attrNameLst>
                      </p:cBhvr>
                      <p:rCtr x="2227" y="0"/>
                    </p:animMotion>
                  </p:childTnLst>
                </p:cTn>
              </p:par>
            </p:tnLst>
          </p:tmpl>
        </p:tmplLst>
      </p:bldP>
      <p:bldP spid="8" grpId="0"/>
      <p:bldP spid="8" grpId="1"/>
      <p:bldP spid="8" grpId="2"/>
      <p:bldP spid="8" grpId="3"/>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1" presetClass="exit" presetSubtype="0" fill="hold" nodeType="withEffect">
                  <p:stCondLst>
                    <p:cond delay="250"/>
                  </p:stCondLst>
                  <p:childTnLst>
                    <p:set>
                      <p:cBhvr>
                        <p:cTn dur="1" fill="hold">
                          <p:stCondLst>
                            <p:cond delay="0"/>
                          </p:stCondLst>
                        </p:cTn>
                        <p:tgtEl>
                          <p:spTgt spid="3"/>
                        </p:tgtEl>
                        <p:attrNameLst>
                          <p:attrName>style.visibility</p:attrName>
                        </p:attrNameLst>
                      </p:cBhvr>
                      <p:to>
                        <p:strVal val="hidden"/>
                      </p:to>
                    </p:set>
                  </p:childTnLst>
                </p:cTn>
              </p:par>
            </p:tnLst>
          </p:tmpl>
        </p:tmplLst>
      </p:bldP>
      <p:bldP spid="3" grpId="2">
        <p:tmplLst>
          <p:tmpl>
            <p:tnLst>
              <p:par>
                <p:cTn presetID="63" presetClass="path" presetSubtype="0" accel="50000" decel="50000" fill="hold" nodeType="withEffect">
                  <p:stCondLst>
                    <p:cond delay="250"/>
                  </p:stCondLst>
                  <p:childTnLst>
                    <p:animMotion origin="layout" path="M -0.04648 7.40741E-7 L -1.66667E-6 7.40741E-7 " pathEditMode="relative" rAng="0" ptsTypes="AA">
                      <p:cBhvr>
                        <p:cTn dur="2000" fill="hold"/>
                        <p:tgtEl>
                          <p:spTgt spid="3"/>
                        </p:tgtEl>
                        <p:attrNameLst>
                          <p:attrName>ppt_x</p:attrName>
                          <p:attrName>ppt_y</p:attrName>
                        </p:attrNameLst>
                      </p:cBhvr>
                      <p:rCtr x="2318" y="0"/>
                    </p:animMotion>
                  </p:childTnLst>
                </p:cTn>
              </p:par>
            </p:tnLst>
          </p:tmpl>
        </p:tmplLst>
      </p:bldP>
      <p:bldP spid="14" grpId="0" animBg="1"/>
      <p:bldP spid="12" grpId="0" animBg="1"/>
      <p:bldP spid="24" grpId="0" animBg="1"/>
      <p:bldP spid="25" grpId="0" animBg="1"/>
      <p:bldP spid="25" grpId="1" animBg="1"/>
      <p:bldP spid="17" grpId="0" animBg="1"/>
      <p:bldP spid="18"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ositive de fin V2">
    <p:spTree>
      <p:nvGrpSpPr>
        <p:cNvPr id="1" name=""/>
        <p:cNvGrpSpPr/>
        <p:nvPr/>
      </p:nvGrpSpPr>
      <p:grpSpPr>
        <a:xfrm>
          <a:off x="0" y="0"/>
          <a:ext cx="0" cy="0"/>
          <a:chOff x="0" y="0"/>
          <a:chExt cx="0" cy="0"/>
        </a:xfrm>
      </p:grpSpPr>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
            <a:ext cx="12201205" cy="8120235"/>
          </a:xfrm>
          <a:prstGeom prst="rect">
            <a:avLst/>
          </a:prstGeom>
        </p:spPr>
      </p:pic>
      <p:sp>
        <p:nvSpPr>
          <p:cNvPr id="16" name="Forme libre 15">
            <a:extLst>
              <a:ext uri="{FF2B5EF4-FFF2-40B4-BE49-F238E27FC236}">
                <a16:creationId xmlns:a16="http://schemas.microsoft.com/office/drawing/2014/main" id="{5D1EA9D8-7A10-CC4D-BE05-CEAFDAB35D07}"/>
              </a:ext>
            </a:extLst>
          </p:cNvPr>
          <p:cNvSpPr/>
          <p:nvPr userDrawn="1"/>
        </p:nvSpPr>
        <p:spPr>
          <a:xfrm rot="7602188" flipH="1">
            <a:off x="582661" y="1898805"/>
            <a:ext cx="7764149" cy="9232278"/>
          </a:xfrm>
          <a:custGeom>
            <a:avLst/>
            <a:gdLst>
              <a:gd name="connsiteX0" fmla="*/ 4290690 w 7764149"/>
              <a:gd name="connsiteY0" fmla="*/ 8915719 h 9232278"/>
              <a:gd name="connsiteX1" fmla="*/ 4331960 w 7764149"/>
              <a:gd name="connsiteY1" fmla="*/ 8845780 h 9232278"/>
              <a:gd name="connsiteX2" fmla="*/ 7684016 w 7764149"/>
              <a:gd name="connsiteY2" fmla="*/ 2365828 h 9232278"/>
              <a:gd name="connsiteX3" fmla="*/ 7517256 w 7764149"/>
              <a:gd name="connsiteY3" fmla="*/ 1496626 h 9232278"/>
              <a:gd name="connsiteX4" fmla="*/ 5553197 w 7764149"/>
              <a:gd name="connsiteY4" fmla="*/ 96685 h 9232278"/>
              <a:gd name="connsiteX5" fmla="*/ 5386878 w 7764149"/>
              <a:gd name="connsiteY5" fmla="*/ 0 h 9232278"/>
              <a:gd name="connsiteX6" fmla="*/ 0 w 7764149"/>
              <a:gd name="connsiteY6" fmla="*/ 7226228 h 9232278"/>
              <a:gd name="connsiteX7" fmla="*/ 161772 w 7764149"/>
              <a:gd name="connsiteY7" fmla="*/ 7293792 h 9232278"/>
              <a:gd name="connsiteX8" fmla="*/ 3274017 w 7764149"/>
              <a:gd name="connsiteY8" fmla="*/ 9093687 h 9232278"/>
              <a:gd name="connsiteX9" fmla="*/ 4243046 w 7764149"/>
              <a:gd name="connsiteY9" fmla="*/ 8979105 h 9232278"/>
              <a:gd name="connsiteX10" fmla="*/ 4290690 w 7764149"/>
              <a:gd name="connsiteY10" fmla="*/ 8915719 h 923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64149" h="9232278">
                <a:moveTo>
                  <a:pt x="4290690" y="8915719"/>
                </a:moveTo>
                <a:cubicBezTo>
                  <a:pt x="4305545" y="8893490"/>
                  <a:pt x="4319338" y="8870169"/>
                  <a:pt x="4331960" y="8845780"/>
                </a:cubicBezTo>
                <a:lnTo>
                  <a:pt x="7684016" y="2365828"/>
                </a:lnTo>
                <a:cubicBezTo>
                  <a:pt x="7836248" y="2072012"/>
                  <a:pt x="7766628" y="1713164"/>
                  <a:pt x="7517256" y="1496626"/>
                </a:cubicBezTo>
                <a:cubicBezTo>
                  <a:pt x="7131668" y="1161881"/>
                  <a:pt x="6477596" y="646757"/>
                  <a:pt x="5553197" y="96685"/>
                </a:cubicBezTo>
                <a:lnTo>
                  <a:pt x="5386878" y="0"/>
                </a:lnTo>
                <a:lnTo>
                  <a:pt x="0" y="7226228"/>
                </a:lnTo>
                <a:lnTo>
                  <a:pt x="161772" y="7293792"/>
                </a:lnTo>
                <a:cubicBezTo>
                  <a:pt x="1530097" y="7896054"/>
                  <a:pt x="2623416" y="8617387"/>
                  <a:pt x="3274017" y="9093687"/>
                </a:cubicBezTo>
                <a:cubicBezTo>
                  <a:pt x="3583920" y="9320641"/>
                  <a:pt x="4006864" y="9259382"/>
                  <a:pt x="4243046" y="8979105"/>
                </a:cubicBezTo>
                <a:cubicBezTo>
                  <a:pt x="4259918" y="8959086"/>
                  <a:pt x="4275835" y="8937949"/>
                  <a:pt x="4290690" y="8915719"/>
                </a:cubicBezTo>
                <a:close/>
              </a:path>
            </a:pathLst>
          </a:custGeom>
          <a:solidFill>
            <a:schemeClr val="tx2">
              <a:alpha val="94902"/>
            </a:schemeClr>
          </a:solidFill>
          <a:ln w="9514" cap="flat">
            <a:noFill/>
            <a:prstDash val="solid"/>
            <a:miter/>
          </a:ln>
        </p:spPr>
        <p:txBody>
          <a:bodyPr wrap="square" rtlCol="0" anchor="ctr">
            <a:noAutofit/>
          </a:bodyPr>
          <a:lstStyle/>
          <a:p>
            <a:endParaRPr lang="fr-FR"/>
          </a:p>
        </p:txBody>
      </p:sp>
      <p:sp>
        <p:nvSpPr>
          <p:cNvPr id="24" name="Forme libre 23">
            <a:extLst>
              <a:ext uri="{FF2B5EF4-FFF2-40B4-BE49-F238E27FC236}">
                <a16:creationId xmlns:a16="http://schemas.microsoft.com/office/drawing/2014/main" id="{5D1EA9D8-7A10-CC4D-BE05-CEAFDAB35D07}"/>
              </a:ext>
            </a:extLst>
          </p:cNvPr>
          <p:cNvSpPr/>
          <p:nvPr userDrawn="1"/>
        </p:nvSpPr>
        <p:spPr>
          <a:xfrm rot="6412675" flipH="1">
            <a:off x="-383762" y="-5253158"/>
            <a:ext cx="5935562" cy="5144027"/>
          </a:xfrm>
          <a:custGeom>
            <a:avLst/>
            <a:gdLst>
              <a:gd name="connsiteX0" fmla="*/ 2343209 w 8834633"/>
              <a:gd name="connsiteY0" fmla="*/ 7656494 h 7656494"/>
              <a:gd name="connsiteX1" fmla="*/ 2077181 w 8834633"/>
              <a:gd name="connsiteY1" fmla="*/ 7487007 h 7656494"/>
              <a:gd name="connsiteX2" fmla="*/ 189397 w 8834633"/>
              <a:gd name="connsiteY2" fmla="*/ 6034354 h 7656494"/>
              <a:gd name="connsiteX3" fmla="*/ 105785 w 8834633"/>
              <a:gd name="connsiteY3" fmla="*/ 5263935 h 7656494"/>
              <a:gd name="connsiteX4" fmla="*/ 3569947 w 8834633"/>
              <a:gd name="connsiteY4" fmla="*/ 255615 h 7656494"/>
              <a:gd name="connsiteX5" fmla="*/ 4422527 w 8834633"/>
              <a:gd name="connsiteY5" fmla="*/ 126999 h 7656494"/>
              <a:gd name="connsiteX6" fmla="*/ 7726409 w 8834633"/>
              <a:gd name="connsiteY6" fmla="*/ 2136755 h 7656494"/>
              <a:gd name="connsiteX7" fmla="*/ 7812737 w 8834633"/>
              <a:gd name="connsiteY7" fmla="*/ 2172688 h 7656494"/>
              <a:gd name="connsiteX8" fmla="*/ 8834633 w 8834633"/>
              <a:gd name="connsiteY8" fmla="*/ 5855056 h 765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4633" h="7656494">
                <a:moveTo>
                  <a:pt x="2343209" y="7656494"/>
                </a:moveTo>
                <a:lnTo>
                  <a:pt x="2077181" y="7487007"/>
                </a:lnTo>
                <a:cubicBezTo>
                  <a:pt x="1188304" y="6908150"/>
                  <a:pt x="554404" y="6371326"/>
                  <a:pt x="189397" y="6034354"/>
                </a:cubicBezTo>
                <a:cubicBezTo>
                  <a:pt x="-27228" y="5834780"/>
                  <a:pt x="-62067" y="5505963"/>
                  <a:pt x="105785" y="5263935"/>
                </a:cubicBezTo>
                <a:lnTo>
                  <a:pt x="3569947" y="255615"/>
                </a:lnTo>
                <a:cubicBezTo>
                  <a:pt x="3764408" y="-25057"/>
                  <a:pt x="4154591" y="-84613"/>
                  <a:pt x="4422527" y="126999"/>
                </a:cubicBezTo>
                <a:cubicBezTo>
                  <a:pt x="5050324" y="623789"/>
                  <a:pt x="6242895" y="1481418"/>
                  <a:pt x="7726409" y="2136755"/>
                </a:cubicBezTo>
                <a:lnTo>
                  <a:pt x="7812737" y="2172688"/>
                </a:lnTo>
                <a:lnTo>
                  <a:pt x="8834633" y="5855056"/>
                </a:lnTo>
                <a:close/>
              </a:path>
            </a:pathLst>
          </a:custGeom>
          <a:noFill/>
          <a:ln w="101600" cap="flat">
            <a:solidFill>
              <a:schemeClr val="bg1"/>
            </a:solidFill>
            <a:prstDash val="solid"/>
            <a:miter/>
          </a:ln>
        </p:spPr>
        <p:txBody>
          <a:bodyPr wrap="square" rtlCol="0" anchor="ctr">
            <a:noAutofit/>
          </a:bodyPr>
          <a:lstStyle/>
          <a:p>
            <a:pPr lvl="0"/>
            <a:endParaRPr lang="fr-FR"/>
          </a:p>
        </p:txBody>
      </p:sp>
      <p:sp>
        <p:nvSpPr>
          <p:cNvPr id="13" name="Espace réservé du texte 8"/>
          <p:cNvSpPr>
            <a:spLocks noGrp="1"/>
          </p:cNvSpPr>
          <p:nvPr>
            <p:ph type="body" sz="quarter" idx="15" hasCustomPrompt="1"/>
          </p:nvPr>
        </p:nvSpPr>
        <p:spPr>
          <a:xfrm>
            <a:off x="907309" y="4314009"/>
            <a:ext cx="3829076" cy="1172391"/>
          </a:xfrm>
          <a:prstGeom prst="rect">
            <a:avLst/>
          </a:prstGeom>
        </p:spPr>
        <p:txBody>
          <a:bodyPr anchor="ctr">
            <a:noAutofit/>
          </a:bodyPr>
          <a:lstStyle>
            <a:lvl1pPr marL="0" indent="0">
              <a:buNone/>
              <a:defRPr sz="4000" b="1" i="0">
                <a:solidFill>
                  <a:schemeClr val="bg1"/>
                </a:solidFill>
                <a:latin typeface="Segoe UI" panose="020B0502040204020203" pitchFamily="34" charset="0"/>
                <a:cs typeface="Segoe UI" panose="020B0502040204020203" pitchFamily="34" charset="0"/>
              </a:defRPr>
            </a:lvl1pPr>
          </a:lstStyle>
          <a:p>
            <a:pPr lvl="0"/>
            <a:r>
              <a:rPr lang="fr-FR" dirty="0"/>
              <a:t>Merci pour votre attention</a:t>
            </a:r>
            <a:endParaRPr lang="fr-BE" dirty="0"/>
          </a:p>
        </p:txBody>
      </p:sp>
      <p:sp>
        <p:nvSpPr>
          <p:cNvPr id="14" name="Espace réservé du texte 2"/>
          <p:cNvSpPr>
            <a:spLocks noGrp="1"/>
          </p:cNvSpPr>
          <p:nvPr>
            <p:ph type="body" sz="quarter" idx="16"/>
          </p:nvPr>
        </p:nvSpPr>
        <p:spPr>
          <a:xfrm>
            <a:off x="907309" y="5531689"/>
            <a:ext cx="6145213" cy="1011127"/>
          </a:xfrm>
          <a:prstGeom prst="rect">
            <a:avLst/>
          </a:prstGeom>
        </p:spPr>
        <p:txBody>
          <a:bodyPr>
            <a:noAutofit/>
          </a:bodyPr>
          <a:lstStyle>
            <a:lvl1pPr marL="0" indent="0">
              <a:buNone/>
              <a:defRPr sz="2400">
                <a:solidFill>
                  <a:schemeClr val="bg1"/>
                </a:solidFill>
                <a:latin typeface="Segoe UI Light" panose="020B0502040204020203" pitchFamily="34" charset="0"/>
                <a:cs typeface="Segoe UI Light" panose="020B0502040204020203" pitchFamily="34" charset="0"/>
              </a:defRPr>
            </a:lvl1pPr>
            <a:lvl2pPr marL="457200" indent="0">
              <a:buNone/>
              <a:defRPr>
                <a:solidFill>
                  <a:schemeClr val="accent1">
                    <a:lumMod val="20000"/>
                    <a:lumOff val="80000"/>
                  </a:schemeClr>
                </a:solidFill>
                <a:latin typeface="Segoe UI Light" panose="020B0502040204020203" pitchFamily="34" charset="0"/>
                <a:cs typeface="Segoe UI Light" panose="020B0502040204020203" pitchFamily="34" charset="0"/>
              </a:defRPr>
            </a:lvl2pPr>
            <a:lvl3pPr>
              <a:defRPr>
                <a:solidFill>
                  <a:schemeClr val="accent1">
                    <a:lumMod val="20000"/>
                    <a:lumOff val="80000"/>
                  </a:schemeClr>
                </a:solidFill>
                <a:latin typeface="Segoe UI Light" panose="020B0502040204020203" pitchFamily="34" charset="0"/>
                <a:cs typeface="Segoe UI Light" panose="020B0502040204020203" pitchFamily="34" charset="0"/>
              </a:defRPr>
            </a:lvl3pPr>
            <a:lvl4pPr>
              <a:defRPr>
                <a:solidFill>
                  <a:schemeClr val="accent1">
                    <a:lumMod val="20000"/>
                    <a:lumOff val="80000"/>
                  </a:schemeClr>
                </a:solidFill>
                <a:latin typeface="Segoe UI Light" panose="020B0502040204020203" pitchFamily="34" charset="0"/>
                <a:cs typeface="Segoe UI Light" panose="020B0502040204020203" pitchFamily="34" charset="0"/>
              </a:defRPr>
            </a:lvl4pPr>
            <a:lvl5pPr>
              <a:defRPr>
                <a:solidFill>
                  <a:schemeClr val="accent1">
                    <a:lumMod val="20000"/>
                    <a:lumOff val="80000"/>
                  </a:schemeClr>
                </a:solidFill>
                <a:latin typeface="Segoe UI Light" panose="020B0502040204020203" pitchFamily="34" charset="0"/>
                <a:cs typeface="Segoe UI Light" panose="020B0502040204020203" pitchFamily="34" charset="0"/>
              </a:defRPr>
            </a:lvl5pPr>
          </a:lstStyle>
          <a:p>
            <a:pPr lvl="0"/>
            <a:r>
              <a:rPr lang="fr-FR"/>
              <a:t>Modifier les styles du texte du masque</a:t>
            </a:r>
          </a:p>
        </p:txBody>
      </p:sp>
      <p:sp>
        <p:nvSpPr>
          <p:cNvPr id="15" name="Forme libre 14"/>
          <p:cNvSpPr/>
          <p:nvPr userDrawn="1"/>
        </p:nvSpPr>
        <p:spPr>
          <a:xfrm rot="480000" flipH="1">
            <a:off x="9755199" y="-2114776"/>
            <a:ext cx="3622651" cy="1966288"/>
          </a:xfrm>
          <a:custGeom>
            <a:avLst/>
            <a:gdLst>
              <a:gd name="connsiteX0" fmla="*/ 3592342 w 3622651"/>
              <a:gd name="connsiteY0" fmla="*/ 0 h 1966288"/>
              <a:gd name="connsiteX1" fmla="*/ 3612342 w 3622651"/>
              <a:gd name="connsiteY1" fmla="*/ 925701 h 1966288"/>
              <a:gd name="connsiteX2" fmla="*/ 3622651 w 3622651"/>
              <a:gd name="connsiteY2" fmla="*/ 925422 h 1966288"/>
              <a:gd name="connsiteX3" fmla="*/ 3622236 w 3622651"/>
              <a:gd name="connsiteY3" fmla="*/ 929022 h 1966288"/>
              <a:gd name="connsiteX4" fmla="*/ 3455743 w 3622651"/>
              <a:gd name="connsiteY4" fmla="*/ 1758207 h 1966288"/>
              <a:gd name="connsiteX5" fmla="*/ 3165650 w 3622651"/>
              <a:gd name="connsiteY5" fmla="*/ 1965980 h 1966288"/>
              <a:gd name="connsiteX6" fmla="*/ 1185510 w 3622651"/>
              <a:gd name="connsiteY6" fmla="*/ 1876019 h 1966288"/>
              <a:gd name="connsiteX7" fmla="*/ 1185510 w 3622651"/>
              <a:gd name="connsiteY7" fmla="*/ 1878670 h 1966288"/>
              <a:gd name="connsiteX8" fmla="*/ 33075 w 3622651"/>
              <a:gd name="connsiteY8" fmla="*/ 1878670 h 1966288"/>
              <a:gd name="connsiteX9" fmla="*/ 33075 w 3622651"/>
              <a:gd name="connsiteY9" fmla="*/ 1021245 h 1966288"/>
              <a:gd name="connsiteX10" fmla="*/ 20393 w 3622651"/>
              <a:gd name="connsiteY10" fmla="*/ 1021519 h 1966288"/>
              <a:gd name="connsiteX11" fmla="*/ 0 w 3622651"/>
              <a:gd name="connsiteY11" fmla="*/ 77614 h 19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2651" h="1966288">
                <a:moveTo>
                  <a:pt x="3592342" y="0"/>
                </a:moveTo>
                <a:lnTo>
                  <a:pt x="3612342" y="925701"/>
                </a:lnTo>
                <a:lnTo>
                  <a:pt x="3622651" y="925422"/>
                </a:lnTo>
                <a:lnTo>
                  <a:pt x="3622236" y="929022"/>
                </a:lnTo>
                <a:cubicBezTo>
                  <a:pt x="3575981" y="1298100"/>
                  <a:pt x="3507469" y="1580295"/>
                  <a:pt x="3455743" y="1758207"/>
                </a:cubicBezTo>
                <a:cubicBezTo>
                  <a:pt x="3418554" y="1886059"/>
                  <a:pt x="3298923" y="1972122"/>
                  <a:pt x="3165650" y="1965980"/>
                </a:cubicBezTo>
                <a:lnTo>
                  <a:pt x="1185510" y="1876019"/>
                </a:lnTo>
                <a:lnTo>
                  <a:pt x="1185510" y="1878670"/>
                </a:lnTo>
                <a:lnTo>
                  <a:pt x="33075" y="1878670"/>
                </a:lnTo>
                <a:lnTo>
                  <a:pt x="33075" y="1021245"/>
                </a:lnTo>
                <a:lnTo>
                  <a:pt x="20393" y="1021519"/>
                </a:lnTo>
                <a:lnTo>
                  <a:pt x="0" y="7761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7" name="Imag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90175" y="243288"/>
            <a:ext cx="1619250" cy="413808"/>
          </a:xfrm>
          <a:prstGeom prst="rect">
            <a:avLst/>
          </a:prstGeom>
        </p:spPr>
      </p:pic>
      <p:sp>
        <p:nvSpPr>
          <p:cNvPr id="9" name="Forme libre 8">
            <a:extLst>
              <a:ext uri="{FF2B5EF4-FFF2-40B4-BE49-F238E27FC236}">
                <a16:creationId xmlns:a16="http://schemas.microsoft.com/office/drawing/2014/main" id="{5D1EA9D8-7A10-CC4D-BE05-CEAFDAB35D07}"/>
              </a:ext>
            </a:extLst>
          </p:cNvPr>
          <p:cNvSpPr/>
          <p:nvPr userDrawn="1"/>
        </p:nvSpPr>
        <p:spPr>
          <a:xfrm rot="14386233">
            <a:off x="-7820457" y="-13514620"/>
            <a:ext cx="19321298" cy="10359409"/>
          </a:xfrm>
          <a:custGeom>
            <a:avLst/>
            <a:gdLst>
              <a:gd name="connsiteX0" fmla="*/ 15302634 w 15302634"/>
              <a:gd name="connsiteY0" fmla="*/ 6331848 h 8204741"/>
              <a:gd name="connsiteX1" fmla="*/ 15286199 w 15302634"/>
              <a:gd name="connsiteY1" fmla="*/ 6345152 h 8204741"/>
              <a:gd name="connsiteX2" fmla="*/ 9214871 w 15302634"/>
              <a:gd name="connsiteY2" fmla="*/ 8204741 h 8204741"/>
              <a:gd name="connsiteX3" fmla="*/ 151791 w 15302634"/>
              <a:gd name="connsiteY3" fmla="*/ 4836213 h 8204741"/>
              <a:gd name="connsiteX4" fmla="*/ 84782 w 15302634"/>
              <a:gd name="connsiteY4" fmla="*/ 4218763 h 8204741"/>
              <a:gd name="connsiteX5" fmla="*/ 2861122 w 15302634"/>
              <a:gd name="connsiteY5" fmla="*/ 204861 h 8204741"/>
              <a:gd name="connsiteX6" fmla="*/ 3544419 w 15302634"/>
              <a:gd name="connsiteY6" fmla="*/ 101782 h 8204741"/>
              <a:gd name="connsiteX7" fmla="*/ 8352173 w 15302634"/>
              <a:gd name="connsiteY7" fmla="*/ 2360351 h 8204741"/>
              <a:gd name="connsiteX8" fmla="*/ 8519611 w 15302634"/>
              <a:gd name="connsiteY8" fmla="*/ 2379365 h 820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2634" h="8204741">
                <a:moveTo>
                  <a:pt x="15302634" y="6331848"/>
                </a:moveTo>
                <a:lnTo>
                  <a:pt x="15286199" y="6345152"/>
                </a:lnTo>
                <a:cubicBezTo>
                  <a:pt x="13784710" y="7497782"/>
                  <a:pt x="11739891" y="8204741"/>
                  <a:pt x="9214871" y="8204741"/>
                </a:cubicBezTo>
                <a:cubicBezTo>
                  <a:pt x="4230762" y="8204741"/>
                  <a:pt x="1087899" y="5700431"/>
                  <a:pt x="151791" y="4836213"/>
                </a:cubicBezTo>
                <a:cubicBezTo>
                  <a:pt x="-21821" y="4676267"/>
                  <a:pt x="-49744" y="4412735"/>
                  <a:pt x="84782" y="4218763"/>
                </a:cubicBezTo>
                <a:lnTo>
                  <a:pt x="2861122" y="204861"/>
                </a:lnTo>
                <a:cubicBezTo>
                  <a:pt x="3016973" y="-20079"/>
                  <a:pt x="3329682" y="-67813"/>
                  <a:pt x="3544419" y="101782"/>
                </a:cubicBezTo>
                <a:cubicBezTo>
                  <a:pt x="4327090" y="721132"/>
                  <a:pt x="6205028" y="2040249"/>
                  <a:pt x="8352173" y="2360351"/>
                </a:cubicBezTo>
                <a:lnTo>
                  <a:pt x="8519611" y="2379365"/>
                </a:lnTo>
                <a:close/>
              </a:path>
            </a:pathLst>
          </a:custGeom>
          <a:solidFill>
            <a:schemeClr val="bg1"/>
          </a:solidFill>
          <a:ln w="9514" cap="flat">
            <a:noFill/>
            <a:prstDash val="solid"/>
            <a:miter/>
          </a:ln>
        </p:spPr>
        <p:txBody>
          <a:bodyPr wrap="square" rtlCol="0" anchor="ctr">
            <a:noAutofit/>
          </a:bodyPr>
          <a:lstStyle/>
          <a:p>
            <a:endParaRPr lang="fr-FR"/>
          </a:p>
        </p:txBody>
      </p:sp>
      <p:sp>
        <p:nvSpPr>
          <p:cNvPr id="10" name="Forme libre 9">
            <a:extLst>
              <a:ext uri="{FF2B5EF4-FFF2-40B4-BE49-F238E27FC236}">
                <a16:creationId xmlns:a16="http://schemas.microsoft.com/office/drawing/2014/main" id="{5D1EA9D8-7A10-CC4D-BE05-CEAFDAB35D07}"/>
              </a:ext>
            </a:extLst>
          </p:cNvPr>
          <p:cNvSpPr/>
          <p:nvPr userDrawn="1"/>
        </p:nvSpPr>
        <p:spPr>
          <a:xfrm rot="14386233">
            <a:off x="2655829" y="10014051"/>
            <a:ext cx="18964183" cy="9824515"/>
          </a:xfrm>
          <a:custGeom>
            <a:avLst/>
            <a:gdLst>
              <a:gd name="connsiteX0" fmla="*/ 12742097 w 15019797"/>
              <a:gd name="connsiteY0" fmla="*/ 7524611 h 7781101"/>
              <a:gd name="connsiteX1" fmla="*/ 12040014 w 15019797"/>
              <a:gd name="connsiteY1" fmla="*/ 7689129 h 7781101"/>
              <a:gd name="connsiteX2" fmla="*/ 6814264 w 15019797"/>
              <a:gd name="connsiteY2" fmla="*/ 5774334 h 7781101"/>
              <a:gd name="connsiteX3" fmla="*/ 5843930 w 15019797"/>
              <a:gd name="connsiteY3" fmla="*/ 5886392 h 7781101"/>
              <a:gd name="connsiteX4" fmla="*/ 5756646 w 15019797"/>
              <a:gd name="connsiteY4" fmla="*/ 5910595 h 7781101"/>
              <a:gd name="connsiteX5" fmla="*/ 0 w 15019797"/>
              <a:gd name="connsiteY5" fmla="*/ 2556184 h 7781101"/>
              <a:gd name="connsiteX6" fmla="*/ 143147 w 15019797"/>
              <a:gd name="connsiteY6" fmla="*/ 2415679 h 7781101"/>
              <a:gd name="connsiteX7" fmla="*/ 6885845 w 15019797"/>
              <a:gd name="connsiteY7" fmla="*/ 0 h 7781101"/>
              <a:gd name="connsiteX8" fmla="*/ 14855952 w 15019797"/>
              <a:gd name="connsiteY8" fmla="*/ 2647498 h 7781101"/>
              <a:gd name="connsiteX9" fmla="*/ 14966620 w 15019797"/>
              <a:gd name="connsiteY9" fmla="*/ 3224327 h 778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19797" h="7781101">
                <a:moveTo>
                  <a:pt x="12742097" y="7524611"/>
                </a:moveTo>
                <a:cubicBezTo>
                  <a:pt x="12608077" y="7783571"/>
                  <a:pt x="12275057" y="7861257"/>
                  <a:pt x="12040014" y="7689129"/>
                </a:cubicBezTo>
                <a:cubicBezTo>
                  <a:pt x="11176500" y="7056957"/>
                  <a:pt x="9137778" y="5774334"/>
                  <a:pt x="6814264" y="5774334"/>
                </a:cubicBezTo>
                <a:cubicBezTo>
                  <a:pt x="6491525" y="5774335"/>
                  <a:pt x="6159871" y="5810195"/>
                  <a:pt x="5843930" y="5886392"/>
                </a:cubicBezTo>
                <a:lnTo>
                  <a:pt x="5756646" y="5910595"/>
                </a:lnTo>
                <a:lnTo>
                  <a:pt x="0" y="2556184"/>
                </a:lnTo>
                <a:lnTo>
                  <a:pt x="143147" y="2415679"/>
                </a:lnTo>
                <a:cubicBezTo>
                  <a:pt x="1790437" y="880469"/>
                  <a:pt x="4181400" y="-1"/>
                  <a:pt x="6885845" y="0"/>
                </a:cubicBezTo>
                <a:cubicBezTo>
                  <a:pt x="11393777" y="0"/>
                  <a:pt x="14037111" y="1936626"/>
                  <a:pt x="14855952" y="2647498"/>
                </a:cubicBezTo>
                <a:cubicBezTo>
                  <a:pt x="15021440" y="2791199"/>
                  <a:pt x="15067643" y="3029342"/>
                  <a:pt x="14966620" y="3224327"/>
                </a:cubicBezTo>
                <a:close/>
              </a:path>
            </a:pathLst>
          </a:custGeom>
          <a:solidFill>
            <a:schemeClr val="bg1"/>
          </a:solidFill>
          <a:ln w="9514" cap="flat">
            <a:noFill/>
            <a:prstDash val="solid"/>
            <a:miter/>
          </a:ln>
        </p:spPr>
        <p:txBody>
          <a:bodyPr wrap="square" rtlCol="0" anchor="ctr">
            <a:noAutofit/>
          </a:bodyPr>
          <a:lstStyle/>
          <a:p>
            <a:endParaRPr lang="fr-FR"/>
          </a:p>
        </p:txBody>
      </p:sp>
      <p:pic>
        <p:nvPicPr>
          <p:cNvPr id="11" name="Imag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03141" y="3045324"/>
            <a:ext cx="5212179" cy="1227578"/>
          </a:xfrm>
          <a:prstGeom prst="rect">
            <a:avLst/>
          </a:prstGeom>
        </p:spPr>
      </p:pic>
    </p:spTree>
    <p:extLst>
      <p:ext uri="{BB962C8B-B14F-4D97-AF65-F5344CB8AC3E}">
        <p14:creationId xmlns:p14="http://schemas.microsoft.com/office/powerpoint/2010/main" val="12870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afterEffect">
                                  <p:stCondLst>
                                    <p:cond delay="0"/>
                                  </p:stCondLst>
                                  <p:childTnLst>
                                    <p:animMotion origin="layout" path="M 0.08008 0.01227 L 0.05104 0.04306 C 0.04518 0.04792 0.03672 0.05417 0.03203 0.07431 C 0.02096 0.08426 0.01966 0.10186 0.01523 0.11482 L 0.00286 0.16088 " pathEditMode="relative" rAng="7860000" ptsTypes="AAAAA">
                                      <p:cBhvr>
                                        <p:cTn id="6" dur="2000" fill="hold"/>
                                        <p:tgtEl>
                                          <p:spTgt spid="15"/>
                                        </p:tgtEl>
                                        <p:attrNameLst>
                                          <p:attrName>ppt_x</p:attrName>
                                          <p:attrName>ppt_y</p:attrName>
                                        </p:attrNameLst>
                                      </p:cBhvr>
                                      <p:rCtr x="-4297" y="6759"/>
                                    </p:animMotion>
                                  </p:childTnLst>
                                </p:cTn>
                              </p:par>
                              <p:par>
                                <p:cTn id="7" presetID="8" presetClass="emph" presetSubtype="0" decel="20000" fill="hold" grpId="1" nodeType="withEffect">
                                  <p:stCondLst>
                                    <p:cond delay="0"/>
                                  </p:stCondLst>
                                  <p:childTnLst>
                                    <p:animRot by="-600000">
                                      <p:cBhvr>
                                        <p:cTn id="8" dur="2000" fill="hold"/>
                                        <p:tgtEl>
                                          <p:spTgt spid="15"/>
                                        </p:tgtEl>
                                        <p:attrNameLst>
                                          <p:attrName>r</p:attrName>
                                        </p:attrNameLst>
                                      </p:cBhvr>
                                    </p:animRot>
                                  </p:childTnLst>
                                </p:cTn>
                              </p:par>
                              <p:par>
                                <p:cTn id="9" presetID="10" presetClass="entr" presetSubtype="0" fill="hold" nodeType="withEffect">
                                  <p:stCondLst>
                                    <p:cond delay="1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42" presetClass="path" presetSubtype="0" accel="50000" decel="50000" fill="hold" grpId="0" nodeType="withEffect">
                                  <p:stCondLst>
                                    <p:cond delay="250"/>
                                  </p:stCondLst>
                                  <p:childTnLst>
                                    <p:animMotion origin="layout" path="M -0.08386 -0.29884 L 0.04401 0.29653 " pathEditMode="relative" rAng="0" ptsTypes="AA">
                                      <p:cBhvr>
                                        <p:cTn id="13" dur="2000" fill="hold"/>
                                        <p:tgtEl>
                                          <p:spTgt spid="24"/>
                                        </p:tgtEl>
                                        <p:attrNameLst>
                                          <p:attrName>ppt_x</p:attrName>
                                          <p:attrName>ppt_y</p:attrName>
                                        </p:attrNameLst>
                                      </p:cBhvr>
                                      <p:rCtr x="6393" y="29769"/>
                                    </p:animMotion>
                                  </p:childTnLst>
                                </p:cTn>
                              </p:par>
                              <p:par>
                                <p:cTn id="14" presetID="10" presetClass="entr" presetSubtype="0" fill="hold" grpId="1" nodeType="withEffect">
                                  <p:stCondLst>
                                    <p:cond delay="5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64" presetClass="path" presetSubtype="0" accel="50000" decel="50000" fill="hold" grpId="0" nodeType="withEffect">
                                  <p:stCondLst>
                                    <p:cond delay="500"/>
                                  </p:stCondLst>
                                  <p:childTnLst>
                                    <p:animMotion origin="layout" path="M -0.09323 0.48333 L -0.00052 0.00394 " pathEditMode="relative" rAng="0" ptsTypes="AA">
                                      <p:cBhvr>
                                        <p:cTn id="18" dur="1500" fill="hold"/>
                                        <p:tgtEl>
                                          <p:spTgt spid="16"/>
                                        </p:tgtEl>
                                        <p:attrNameLst>
                                          <p:attrName>ppt_x</p:attrName>
                                          <p:attrName>ppt_y</p:attrName>
                                        </p:attrNameLst>
                                      </p:cBhvr>
                                      <p:rCtr x="4635" y="-23981"/>
                                    </p:animMotion>
                                  </p:childTnLst>
                                </p:cTn>
                              </p:par>
                              <p:par>
                                <p:cTn id="19" presetID="10" presetClass="entr" presetSubtype="0" fill="hold" grpId="1" nodeType="withEffect">
                                  <p:stCondLst>
                                    <p:cond delay="150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childTnLst>
                                </p:cTn>
                              </p:par>
                              <p:par>
                                <p:cTn id="22" presetID="10" presetClass="entr" presetSubtype="0" fill="hold" grpId="1" nodeType="withEffect">
                                  <p:stCondLst>
                                    <p:cond delay="150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10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0" nodeType="clickEffect">
                                  <p:stCondLst>
                                    <p:cond delay="0"/>
                                  </p:stCondLst>
                                  <p:childTnLst>
                                    <p:animMotion origin="layout" path="M -1.45833E-6 -2.22222E-6 L -0.0319 1.16181 " pathEditMode="relative" rAng="0" ptsTypes="AA">
                                      <p:cBhvr>
                                        <p:cTn id="28" dur="1000" fill="hold"/>
                                        <p:tgtEl>
                                          <p:spTgt spid="9"/>
                                        </p:tgtEl>
                                        <p:attrNameLst>
                                          <p:attrName>ppt_x</p:attrName>
                                          <p:attrName>ppt_y</p:attrName>
                                        </p:attrNameLst>
                                      </p:cBhvr>
                                      <p:rCtr x="-1602" y="58102"/>
                                    </p:animMotion>
                                  </p:childTnLst>
                                </p:cTn>
                              </p:par>
                              <p:par>
                                <p:cTn id="29" presetID="64" presetClass="path" presetSubtype="0" accel="50000" decel="50000" fill="hold" grpId="0" nodeType="withEffect">
                                  <p:stCondLst>
                                    <p:cond delay="0"/>
                                  </p:stCondLst>
                                  <p:childTnLst>
                                    <p:animMotion origin="layout" path="M -2.91667E-6 0.06505 L -2.91667E-6 -1.16088 " pathEditMode="relative" rAng="0" ptsTypes="AA">
                                      <p:cBhvr>
                                        <p:cTn id="30" dur="1000" fill="hold"/>
                                        <p:tgtEl>
                                          <p:spTgt spid="10"/>
                                        </p:tgtEl>
                                        <p:attrNameLst>
                                          <p:attrName>ppt_x</p:attrName>
                                          <p:attrName>ppt_y</p:attrName>
                                        </p:attrNameLst>
                                      </p:cBhvr>
                                      <p:rCtr x="0" y="-61296"/>
                                    </p:animMotion>
                                  </p:childTnLst>
                                </p:cTn>
                              </p:par>
                              <p:par>
                                <p:cTn id="31" presetID="23" presetClass="entr" presetSubtype="288" fill="hold" nodeType="with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strVal val="4/3*#ppt_w"/>
                                          </p:val>
                                        </p:tav>
                                        <p:tav tm="100000">
                                          <p:val>
                                            <p:strVal val="#ppt_w"/>
                                          </p:val>
                                        </p:tav>
                                      </p:tavLst>
                                    </p:anim>
                                    <p:anim calcmode="lin" valueType="num">
                                      <p:cBhvr>
                                        <p:cTn id="34" dur="500" fill="hold"/>
                                        <p:tgtEl>
                                          <p:spTgt spid="1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4" grpId="0" animBg="1"/>
      <p:bldP spid="13" grpId="1" build="p">
        <p:tmplLst>
          <p:tmpl lvl="1">
            <p:tnLst>
              <p:par>
                <p:cTn presetID="10" presetClass="entr" presetSubtype="0" fill="hold" nodeType="withEffect">
                  <p:stCondLst>
                    <p:cond delay="15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P spid="14" grpId="1" build="p">
        <p:tmplLst>
          <p:tmpl lvl="1">
            <p:tnLst>
              <p:par>
                <p:cTn presetID="10" presetClass="entr" presetSubtype="0" fill="hold" nodeType="withEffect">
                  <p:stCondLst>
                    <p:cond delay="150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childTnLst>
                </p:cTn>
              </p:par>
            </p:tnLst>
          </p:tmpl>
        </p:tmplLst>
      </p:bldP>
      <p:bldP spid="15" grpId="0" animBg="1"/>
      <p:bldP spid="15" grpId="1"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sommaire">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id="{B58771CB-608F-144C-9F65-9270B65AA13D}"/>
              </a:ext>
            </a:extLst>
          </p:cNvPr>
          <p:cNvSpPr>
            <a:spLocks noGrp="1"/>
          </p:cNvSpPr>
          <p:nvPr>
            <p:ph type="title"/>
          </p:nvPr>
        </p:nvSpPr>
        <p:spPr>
          <a:xfrm>
            <a:off x="3829051" y="1133754"/>
            <a:ext cx="7216241" cy="1006475"/>
          </a:xfrm>
          <a:prstGeom prst="rect">
            <a:avLst/>
          </a:prstGeom>
        </p:spPr>
        <p:txBody>
          <a:bodyPr lIns="0" tIns="0" rIns="0" bIns="0" anchor="b">
            <a:noAutofit/>
          </a:bodyPr>
          <a:lstStyle>
            <a:lvl1pPr>
              <a:defRPr sz="4000" b="1" i="0">
                <a:solidFill>
                  <a:srgbClr val="0066B3"/>
                </a:solidFill>
                <a:latin typeface="Segoe UI" panose="020B0502040204020203" pitchFamily="34" charset="0"/>
                <a:cs typeface="Segoe UI" panose="020B0502040204020203" pitchFamily="34" charset="0"/>
              </a:defRPr>
            </a:lvl1pPr>
          </a:lstStyle>
          <a:p>
            <a:r>
              <a:rPr lang="fr-FR"/>
              <a:t>Modifiez le style du titre</a:t>
            </a:r>
            <a:endParaRPr lang="fr-FR" dirty="0"/>
          </a:p>
        </p:txBody>
      </p:sp>
      <p:sp>
        <p:nvSpPr>
          <p:cNvPr id="12" name="Espace réservé du contenu 2">
            <a:extLst>
              <a:ext uri="{FF2B5EF4-FFF2-40B4-BE49-F238E27FC236}">
                <a16:creationId xmlns:a16="http://schemas.microsoft.com/office/drawing/2014/main" id="{3E3D732D-7E05-6A4A-B607-7D3CA3C25511}"/>
              </a:ext>
            </a:extLst>
          </p:cNvPr>
          <p:cNvSpPr>
            <a:spLocks noGrp="1"/>
          </p:cNvSpPr>
          <p:nvPr>
            <p:ph idx="1" hasCustomPrompt="1"/>
          </p:nvPr>
        </p:nvSpPr>
        <p:spPr>
          <a:xfrm>
            <a:off x="3829051" y="2478367"/>
            <a:ext cx="7277099" cy="3842920"/>
          </a:xfrm>
          <a:prstGeom prst="rect">
            <a:avLst/>
          </a:prstGeom>
        </p:spPr>
        <p:txBody>
          <a:bodyPr lIns="0" tIns="0" rIns="0" bIns="0">
            <a:noAutofit/>
          </a:bodyPr>
          <a:lstStyle>
            <a:lvl1pPr marL="360000" indent="-360000">
              <a:spcBef>
                <a:spcPts val="1800"/>
              </a:spcBef>
              <a:spcAft>
                <a:spcPts val="400"/>
              </a:spcAft>
              <a:buClr>
                <a:schemeClr val="tx2"/>
              </a:buClr>
              <a:buSzPct val="140000"/>
              <a:buFont typeface="+mj-lt"/>
              <a:buAutoNum type="arabicPeriod"/>
              <a:defRPr sz="2000">
                <a:solidFill>
                  <a:srgbClr val="58585A"/>
                </a:solidFill>
                <a:latin typeface="Segoe UI Light" panose="020B0502040204020203" pitchFamily="34" charset="0"/>
                <a:cs typeface="Segoe UI Light" panose="020B0502040204020203" pitchFamily="34" charset="0"/>
              </a:defRPr>
            </a:lvl1pPr>
            <a:lvl2pPr marL="360000" indent="0">
              <a:spcAft>
                <a:spcPts val="600"/>
              </a:spcAft>
              <a:buClr>
                <a:schemeClr val="tx2"/>
              </a:buClr>
              <a:buFont typeface="Arial" panose="020B0604020202020204" pitchFamily="34" charset="0"/>
              <a:buNone/>
              <a:defRPr sz="1600">
                <a:solidFill>
                  <a:srgbClr val="58585A"/>
                </a:solidFill>
                <a:latin typeface="Segoe UI Light" panose="020B0502040204020203" pitchFamily="34" charset="0"/>
                <a:cs typeface="Segoe UI Light" panose="020B0502040204020203" pitchFamily="34" charset="0"/>
              </a:defRPr>
            </a:lvl2pPr>
            <a:lvl3pPr marL="1143000" indent="-228600">
              <a:spcAft>
                <a:spcPts val="600"/>
              </a:spcAft>
              <a:buClr>
                <a:schemeClr val="tx2"/>
              </a:buClr>
              <a:buFont typeface="Arial" panose="020B0604020202020204" pitchFamily="34" charset="0"/>
              <a:buChar char="•"/>
              <a:defRPr sz="1400">
                <a:solidFill>
                  <a:srgbClr val="58585A"/>
                </a:solidFill>
                <a:latin typeface="Segoe UI Light" panose="020B0502040204020203" pitchFamily="34" charset="0"/>
                <a:cs typeface="Segoe UI Light" panose="020B0502040204020203" pitchFamily="34" charset="0"/>
              </a:defRPr>
            </a:lvl3pPr>
            <a:lvl4pPr marL="1600200" indent="-228600">
              <a:spcAft>
                <a:spcPts val="600"/>
              </a:spcAft>
              <a:buClr>
                <a:schemeClr val="tx2"/>
              </a:buClr>
              <a:buFont typeface="Arial" panose="020B0604020202020204" pitchFamily="34" charset="0"/>
              <a:buChar char="•"/>
              <a:defRPr sz="1400">
                <a:solidFill>
                  <a:srgbClr val="58585A"/>
                </a:solidFill>
                <a:latin typeface="Segoe UI Light" panose="020B0502040204020203" pitchFamily="34" charset="0"/>
                <a:cs typeface="Segoe UI Light" panose="020B0502040204020203" pitchFamily="34" charset="0"/>
              </a:defRPr>
            </a:lvl4pPr>
            <a:lvl5pPr marL="2057400" indent="-228600">
              <a:spcAft>
                <a:spcPts val="600"/>
              </a:spcAft>
              <a:buClr>
                <a:schemeClr val="tx2"/>
              </a:buClr>
              <a:buFont typeface="Arial" panose="020B0604020202020204" pitchFamily="34" charset="0"/>
              <a:buChar char="•"/>
              <a:defRPr sz="14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a:p>
            <a:pPr lvl="1"/>
            <a:r>
              <a:rPr lang="fr-FR" dirty="0"/>
              <a:t>Deuxième niveau</a:t>
            </a:r>
          </a:p>
        </p:txBody>
      </p:sp>
      <p:sp>
        <p:nvSpPr>
          <p:cNvPr id="22" name="Forme libre 21">
            <a:extLst>
              <a:ext uri="{FF2B5EF4-FFF2-40B4-BE49-F238E27FC236}">
                <a16:creationId xmlns:a16="http://schemas.microsoft.com/office/drawing/2014/main" id="{5D1EA9D8-7A10-CC4D-BE05-CEAFDAB35D07}"/>
              </a:ext>
            </a:extLst>
          </p:cNvPr>
          <p:cNvSpPr/>
          <p:nvPr userDrawn="1"/>
        </p:nvSpPr>
        <p:spPr>
          <a:xfrm rot="12720000" flipH="1">
            <a:off x="-2178463" y="-975628"/>
            <a:ext cx="5299968" cy="7597614"/>
          </a:xfrm>
          <a:custGeom>
            <a:avLst/>
            <a:gdLst>
              <a:gd name="connsiteX0" fmla="*/ 2311299 w 5268798"/>
              <a:gd name="connsiteY0" fmla="*/ 7543767 h 7552932"/>
              <a:gd name="connsiteX1" fmla="*/ 2854156 w 5268798"/>
              <a:gd name="connsiteY1" fmla="*/ 7281021 h 7552932"/>
              <a:gd name="connsiteX2" fmla="*/ 5212423 w 5268798"/>
              <a:gd name="connsiteY2" fmla="*/ 2722194 h 7552932"/>
              <a:gd name="connsiteX3" fmla="*/ 5095101 w 5268798"/>
              <a:gd name="connsiteY3" fmla="*/ 2110686 h 7552932"/>
              <a:gd name="connsiteX4" fmla="*/ 1786697 w 5268798"/>
              <a:gd name="connsiteY4" fmla="*/ 202178 h 7552932"/>
              <a:gd name="connsiteX5" fmla="*/ 1209435 w 5268798"/>
              <a:gd name="connsiteY5" fmla="*/ 0 h 7552932"/>
              <a:gd name="connsiteX6" fmla="*/ 0 w 5268798"/>
              <a:gd name="connsiteY6" fmla="*/ 6225931 h 7552932"/>
              <a:gd name="connsiteX7" fmla="*/ 272008 w 5268798"/>
              <a:gd name="connsiteY7" fmla="*/ 6351470 h 7552932"/>
              <a:gd name="connsiteX8" fmla="*/ 2109862 w 5268798"/>
              <a:gd name="connsiteY8" fmla="*/ 7455430 h 7552932"/>
              <a:gd name="connsiteX9" fmla="*/ 2311299 w 5268798"/>
              <a:gd name="connsiteY9" fmla="*/ 7543767 h 755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8798" h="7552932">
                <a:moveTo>
                  <a:pt x="2311299" y="7543767"/>
                </a:moveTo>
                <a:cubicBezTo>
                  <a:pt x="2522373" y="7584718"/>
                  <a:pt x="2747599" y="7486917"/>
                  <a:pt x="2854156" y="7281021"/>
                </a:cubicBezTo>
                <a:lnTo>
                  <a:pt x="5212423" y="2722194"/>
                </a:lnTo>
                <a:cubicBezTo>
                  <a:pt x="5319521" y="2515485"/>
                  <a:pt x="5270541" y="2263026"/>
                  <a:pt x="5095101" y="2110686"/>
                </a:cubicBezTo>
                <a:cubicBezTo>
                  <a:pt x="4606811" y="1686778"/>
                  <a:pt x="3506532" y="851718"/>
                  <a:pt x="1786697" y="202178"/>
                </a:cubicBezTo>
                <a:lnTo>
                  <a:pt x="1209435" y="0"/>
                </a:lnTo>
                <a:lnTo>
                  <a:pt x="0" y="6225931"/>
                </a:lnTo>
                <a:lnTo>
                  <a:pt x="272008" y="6351470"/>
                </a:lnTo>
                <a:cubicBezTo>
                  <a:pt x="1070395" y="6737037"/>
                  <a:pt x="1709362" y="7162226"/>
                  <a:pt x="2109862" y="7455430"/>
                </a:cubicBezTo>
                <a:cubicBezTo>
                  <a:pt x="2172156" y="7501049"/>
                  <a:pt x="2240941" y="7530116"/>
                  <a:pt x="2311299" y="7543767"/>
                </a:cubicBezTo>
                <a:close/>
              </a:path>
            </a:pathLst>
          </a:custGeom>
          <a:noFill/>
          <a:ln w="127000" cap="flat">
            <a:solidFill>
              <a:srgbClr val="0069B8"/>
            </a:solidFill>
            <a:prstDash val="solid"/>
            <a:miter/>
          </a:ln>
        </p:spPr>
        <p:txBody>
          <a:bodyPr wrap="square" rtlCol="0" anchor="ctr">
            <a:noAutofit/>
          </a:bodyPr>
          <a:lstStyle/>
          <a:p>
            <a:endParaRPr lang="fr-FR"/>
          </a:p>
        </p:txBody>
      </p:sp>
      <p:sp>
        <p:nvSpPr>
          <p:cNvPr id="13" name="Forme libre 12"/>
          <p:cNvSpPr/>
          <p:nvPr userDrawn="1"/>
        </p:nvSpPr>
        <p:spPr>
          <a:xfrm>
            <a:off x="9721355" y="0"/>
            <a:ext cx="2470645" cy="1028612"/>
          </a:xfrm>
          <a:custGeom>
            <a:avLst/>
            <a:gdLst>
              <a:gd name="connsiteX0" fmla="*/ 0 w 2470645"/>
              <a:gd name="connsiteY0" fmla="*/ 0 h 1028612"/>
              <a:gd name="connsiteX1" fmla="*/ 2470645 w 2470645"/>
              <a:gd name="connsiteY1" fmla="*/ 0 h 1028612"/>
              <a:gd name="connsiteX2" fmla="*/ 2470645 w 2470645"/>
              <a:gd name="connsiteY2" fmla="*/ 883801 h 1028612"/>
              <a:gd name="connsiteX3" fmla="*/ 484935 w 2470645"/>
              <a:gd name="connsiteY3" fmla="*/ 1027837 h 1028612"/>
              <a:gd name="connsiteX4" fmla="*/ 189337 w 2470645"/>
              <a:gd name="connsiteY4" fmla="*/ 827973 h 1028612"/>
              <a:gd name="connsiteX5" fmla="*/ 512 w 2470645"/>
              <a:gd name="connsiteY5" fmla="*/ 3587 h 10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45" h="1028612">
                <a:moveTo>
                  <a:pt x="0" y="0"/>
                </a:moveTo>
                <a:lnTo>
                  <a:pt x="2470645" y="0"/>
                </a:lnTo>
                <a:lnTo>
                  <a:pt x="2470645" y="883801"/>
                </a:lnTo>
                <a:lnTo>
                  <a:pt x="484935" y="1027837"/>
                </a:lnTo>
                <a:cubicBezTo>
                  <a:pt x="351877" y="1037575"/>
                  <a:pt x="229965" y="954775"/>
                  <a:pt x="189337" y="827973"/>
                </a:cubicBezTo>
                <a:cubicBezTo>
                  <a:pt x="132825" y="651523"/>
                  <a:pt x="56717" y="371281"/>
                  <a:pt x="512" y="3587"/>
                </a:cubicBezTo>
                <a:close/>
              </a:path>
            </a:pathLst>
          </a:cu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3007" y="238525"/>
            <a:ext cx="1637886" cy="418571"/>
          </a:xfrm>
          <a:prstGeom prst="rect">
            <a:avLst/>
          </a:prstGeom>
        </p:spPr>
      </p:pic>
      <p:sp>
        <p:nvSpPr>
          <p:cNvPr id="25"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4"/>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26" name="Imag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27" name="Connecteur droit 26"/>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Espace réservé du texte 3"/>
          <p:cNvSpPr>
            <a:spLocks noGrp="1"/>
          </p:cNvSpPr>
          <p:nvPr>
            <p:ph type="body" sz="quarter" idx="10" hasCustomPrompt="1"/>
          </p:nvPr>
        </p:nvSpPr>
        <p:spPr>
          <a:xfrm>
            <a:off x="838200" y="6524186"/>
            <a:ext cx="4549775" cy="191243"/>
          </a:xfrm>
          <a:prstGeom prst="rect">
            <a:avLst/>
          </a:prstGeom>
        </p:spPr>
        <p:txBody>
          <a:bodyPr vert="horz" lIns="0" tIns="0" rIns="0" bIns="0" rtlCol="0" anchor="ctr"/>
          <a:lstStyle>
            <a:lvl1pPr>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Note de bas de page</a:t>
            </a:r>
            <a:endParaRPr lang="fr-BE" dirty="0"/>
          </a:p>
        </p:txBody>
      </p:sp>
      <p:sp>
        <p:nvSpPr>
          <p:cNvPr id="31"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spTree>
    <p:extLst>
      <p:ext uri="{BB962C8B-B14F-4D97-AF65-F5344CB8AC3E}">
        <p14:creationId xmlns:p14="http://schemas.microsoft.com/office/powerpoint/2010/main" val="346167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63" presetClass="path" presetSubtype="0" accel="50000" decel="50000" fill="hold" grpId="0" nodeType="withEffect">
                                  <p:stCondLst>
                                    <p:cond delay="0"/>
                                  </p:stCondLst>
                                  <p:childTnLst>
                                    <p:animMotion origin="layout" path="M -0.29505 0.20741 L -1.875E-6 -4.07407E-6 " pathEditMode="relative" rAng="0" ptsTypes="AA">
                                      <p:cBhvr>
                                        <p:cTn id="9" dur="2000" fill="hold"/>
                                        <p:tgtEl>
                                          <p:spTgt spid="22"/>
                                        </p:tgtEl>
                                        <p:attrNameLst>
                                          <p:attrName>ppt_x</p:attrName>
                                          <p:attrName>ppt_y</p:attrName>
                                        </p:attrNameLst>
                                      </p:cBhvr>
                                      <p:rCtr x="14753" y="-10370"/>
                                    </p:animMotion>
                                  </p:childTnLst>
                                </p:cTn>
                              </p:par>
                              <p:par>
                                <p:cTn id="10" presetID="8" presetClass="emph" presetSubtype="0" decel="20000" fill="hold" grpId="2" nodeType="withEffect">
                                  <p:stCondLst>
                                    <p:cond delay="0"/>
                                  </p:stCondLst>
                                  <p:childTnLst>
                                    <p:animRot by="-1200000">
                                      <p:cBhvr>
                                        <p:cTn id="11" dur="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Titre-sous-titre-texte-1 colonne">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B58771CB-608F-144C-9F65-9270B65AA13D}"/>
              </a:ext>
            </a:extLst>
          </p:cNvPr>
          <p:cNvSpPr>
            <a:spLocks noGrp="1"/>
          </p:cNvSpPr>
          <p:nvPr>
            <p:ph type="title"/>
          </p:nvPr>
        </p:nvSpPr>
        <p:spPr>
          <a:xfrm>
            <a:off x="703281" y="633471"/>
            <a:ext cx="9303449" cy="761415"/>
          </a:xfrm>
          <a:prstGeom prst="rect">
            <a:avLst/>
          </a:prstGeom>
        </p:spPr>
        <p:txBody>
          <a:bodyPr wrap="square" lIns="0" tIns="0" rIns="0" bIns="0" anchor="b">
            <a:noAutofit/>
          </a:bodyPr>
          <a:lstStyle>
            <a:lvl1pPr>
              <a:defRPr sz="4000" b="1">
                <a:solidFill>
                  <a:srgbClr val="0066B3"/>
                </a:solidFill>
                <a:latin typeface="Segoe UI" panose="020B0502040204020203" pitchFamily="34" charset="0"/>
                <a:cs typeface="Segoe UI" panose="020B0502040204020203" pitchFamily="34" charset="0"/>
              </a:defRPr>
            </a:lvl1pPr>
          </a:lstStyle>
          <a:p>
            <a:r>
              <a:rPr lang="fr-FR"/>
              <a:t>Modifiez le style du titre</a:t>
            </a:r>
            <a:endParaRPr lang="fr-FR" dirty="0"/>
          </a:p>
        </p:txBody>
      </p:sp>
      <p:sp>
        <p:nvSpPr>
          <p:cNvPr id="22" name="Forme libre 21"/>
          <p:cNvSpPr/>
          <p:nvPr userDrawn="1"/>
        </p:nvSpPr>
        <p:spPr>
          <a:xfrm>
            <a:off x="9721355" y="0"/>
            <a:ext cx="2470645" cy="1028612"/>
          </a:xfrm>
          <a:custGeom>
            <a:avLst/>
            <a:gdLst>
              <a:gd name="connsiteX0" fmla="*/ 0 w 2470645"/>
              <a:gd name="connsiteY0" fmla="*/ 0 h 1028612"/>
              <a:gd name="connsiteX1" fmla="*/ 2470645 w 2470645"/>
              <a:gd name="connsiteY1" fmla="*/ 0 h 1028612"/>
              <a:gd name="connsiteX2" fmla="*/ 2470645 w 2470645"/>
              <a:gd name="connsiteY2" fmla="*/ 883801 h 1028612"/>
              <a:gd name="connsiteX3" fmla="*/ 484935 w 2470645"/>
              <a:gd name="connsiteY3" fmla="*/ 1027837 h 1028612"/>
              <a:gd name="connsiteX4" fmla="*/ 189337 w 2470645"/>
              <a:gd name="connsiteY4" fmla="*/ 827973 h 1028612"/>
              <a:gd name="connsiteX5" fmla="*/ 512 w 2470645"/>
              <a:gd name="connsiteY5" fmla="*/ 3587 h 10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45" h="1028612">
                <a:moveTo>
                  <a:pt x="0" y="0"/>
                </a:moveTo>
                <a:lnTo>
                  <a:pt x="2470645" y="0"/>
                </a:lnTo>
                <a:lnTo>
                  <a:pt x="2470645" y="883801"/>
                </a:lnTo>
                <a:lnTo>
                  <a:pt x="484935" y="1027837"/>
                </a:lnTo>
                <a:cubicBezTo>
                  <a:pt x="351877" y="1037575"/>
                  <a:pt x="229965" y="954775"/>
                  <a:pt x="189337" y="827973"/>
                </a:cubicBezTo>
                <a:cubicBezTo>
                  <a:pt x="132825" y="651523"/>
                  <a:pt x="56717" y="371281"/>
                  <a:pt x="512" y="3587"/>
                </a:cubicBezTo>
                <a:close/>
              </a:path>
            </a:pathLst>
          </a:cu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space réservé du contenu 2">
            <a:extLst>
              <a:ext uri="{FF2B5EF4-FFF2-40B4-BE49-F238E27FC236}">
                <a16:creationId xmlns:a16="http://schemas.microsoft.com/office/drawing/2014/main" id="{3E3D732D-7E05-6A4A-B607-7D3CA3C25511}"/>
              </a:ext>
            </a:extLst>
          </p:cNvPr>
          <p:cNvSpPr>
            <a:spLocks noGrp="1"/>
          </p:cNvSpPr>
          <p:nvPr>
            <p:ph idx="1" hasCustomPrompt="1"/>
          </p:nvPr>
        </p:nvSpPr>
        <p:spPr>
          <a:xfrm>
            <a:off x="704643" y="2028357"/>
            <a:ext cx="10515600" cy="4129555"/>
          </a:xfrm>
          <a:prstGeom prst="rect">
            <a:avLst/>
          </a:prstGeom>
        </p:spPr>
        <p:txBody>
          <a:bodyPr lIns="0" tIns="0" rIns="0" bIns="0">
            <a:noAutofit/>
          </a:bodyPr>
          <a:lstStyle>
            <a:lvl1pPr marL="0" indent="0">
              <a:buNone/>
              <a:defRPr sz="1600">
                <a:solidFill>
                  <a:srgbClr val="58585A"/>
                </a:solidFill>
                <a:latin typeface="Segoe UI Light" panose="020B0502040204020203" pitchFamily="34" charset="0"/>
                <a:cs typeface="Segoe UI Light" panose="020B0502040204020203" pitchFamily="34" charset="0"/>
              </a:defRPr>
            </a:lvl1pPr>
            <a:lvl2pPr>
              <a:buClr>
                <a:schemeClr val="tx2"/>
              </a:buClr>
              <a:defRPr sz="1600">
                <a:solidFill>
                  <a:srgbClr val="58585A"/>
                </a:solidFill>
                <a:latin typeface="Segoe UI Light" panose="020B0502040204020203" pitchFamily="34" charset="0"/>
                <a:cs typeface="Segoe UI Light" panose="020B0502040204020203" pitchFamily="34" charset="0"/>
              </a:defRPr>
            </a:lvl2pPr>
            <a:lvl3pPr marL="1143000" indent="-228600">
              <a:buClr>
                <a:schemeClr val="tx2"/>
              </a:buClr>
              <a:buSzPct val="70000"/>
              <a:buFont typeface="Courier New" panose="02070309020205020404" pitchFamily="49" charset="0"/>
              <a:buChar char="o"/>
              <a:defRPr sz="1400">
                <a:solidFill>
                  <a:srgbClr val="58585A"/>
                </a:solidFill>
                <a:latin typeface="Segoe UI Light" panose="020B0502040204020203" pitchFamily="34" charset="0"/>
                <a:cs typeface="Segoe UI Light" panose="020B0502040204020203" pitchFamily="34" charset="0"/>
              </a:defRPr>
            </a:lvl3pPr>
            <a:lvl4pPr>
              <a:buClr>
                <a:schemeClr val="tx2"/>
              </a:buClr>
              <a:defRPr sz="1400">
                <a:solidFill>
                  <a:srgbClr val="58585A"/>
                </a:solidFill>
                <a:latin typeface="Segoe UI Light" panose="020B0502040204020203" pitchFamily="34" charset="0"/>
                <a:cs typeface="Segoe UI Light" panose="020B0502040204020203" pitchFamily="34" charset="0"/>
              </a:defRPr>
            </a:lvl4pPr>
            <a:lvl5pPr>
              <a:buClr>
                <a:schemeClr val="tx2"/>
              </a:buClr>
              <a:defRPr sz="14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pic>
        <p:nvPicPr>
          <p:cNvPr id="17" name="Imag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3007" y="238525"/>
            <a:ext cx="1637886" cy="418571"/>
          </a:xfrm>
          <a:prstGeom prst="rect">
            <a:avLst/>
          </a:prstGeom>
        </p:spPr>
      </p:pic>
      <p:sp>
        <p:nvSpPr>
          <p:cNvPr id="21"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4"/>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26" name="Imag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28" name="Connecteur droit 27"/>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Espace réservé du texte 8"/>
          <p:cNvSpPr>
            <a:spLocks noGrp="1"/>
          </p:cNvSpPr>
          <p:nvPr>
            <p:ph type="body" sz="quarter" idx="13" hasCustomPrompt="1"/>
          </p:nvPr>
        </p:nvSpPr>
        <p:spPr>
          <a:xfrm>
            <a:off x="704643" y="1464083"/>
            <a:ext cx="10515600" cy="396000"/>
          </a:xfrm>
          <a:prstGeom prst="rect">
            <a:avLst/>
          </a:prstGeom>
        </p:spPr>
        <p:txBody>
          <a:bodyPr lIns="0" tIns="0" rIns="0" bIns="0" anchor="b">
            <a:noAutofit/>
          </a:bodyPr>
          <a:lstStyle>
            <a:lvl1pPr marL="0" indent="0">
              <a:buNone/>
              <a:defRPr sz="3200">
                <a:solidFill>
                  <a:srgbClr val="58585A"/>
                </a:solidFill>
                <a:latin typeface="Segoe UI Light" panose="020B0502040204020203" pitchFamily="34" charset="0"/>
                <a:cs typeface="Segoe UI Light" panose="020B0502040204020203" pitchFamily="34" charset="0"/>
              </a:defRPr>
            </a:lvl1pPr>
          </a:lstStyle>
          <a:p>
            <a:pPr lvl="0"/>
            <a:r>
              <a:rPr lang="fr-FR" dirty="0"/>
              <a:t>Modifiez le style du sous-titre</a:t>
            </a:r>
            <a:endParaRPr lang="fr-BE" dirty="0"/>
          </a:p>
        </p:txBody>
      </p:sp>
      <p:sp>
        <p:nvSpPr>
          <p:cNvPr id="23" name="Espace réservé du texte 3"/>
          <p:cNvSpPr>
            <a:spLocks noGrp="1"/>
          </p:cNvSpPr>
          <p:nvPr>
            <p:ph type="body" sz="quarter" idx="10" hasCustomPrompt="1"/>
          </p:nvPr>
        </p:nvSpPr>
        <p:spPr>
          <a:xfrm>
            <a:off x="704643" y="6524186"/>
            <a:ext cx="4549775" cy="191243"/>
          </a:xfrm>
          <a:prstGeom prst="rect">
            <a:avLst/>
          </a:prstGeom>
        </p:spPr>
        <p:txBody>
          <a:bodyPr vert="horz" lIns="0" tIns="0" rIns="0" bIns="0" rtlCol="0" anchor="ctr"/>
          <a:lstStyle>
            <a:lvl1pPr>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Note de bas de page</a:t>
            </a:r>
            <a:endParaRPr lang="fr-BE" dirty="0"/>
          </a:p>
        </p:txBody>
      </p:sp>
      <p:sp>
        <p:nvSpPr>
          <p:cNvPr id="24"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spTree>
    <p:extLst>
      <p:ext uri="{BB962C8B-B14F-4D97-AF65-F5344CB8AC3E}">
        <p14:creationId xmlns:p14="http://schemas.microsoft.com/office/powerpoint/2010/main" val="27812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Titre-sous-titre-texte-2 colonnes">
    <p:spTree>
      <p:nvGrpSpPr>
        <p:cNvPr id="1" name=""/>
        <p:cNvGrpSpPr/>
        <p:nvPr/>
      </p:nvGrpSpPr>
      <p:grpSpPr>
        <a:xfrm>
          <a:off x="0" y="0"/>
          <a:ext cx="0" cy="0"/>
          <a:chOff x="0" y="0"/>
          <a:chExt cx="0" cy="0"/>
        </a:xfrm>
      </p:grpSpPr>
      <p:sp>
        <p:nvSpPr>
          <p:cNvPr id="22" name="Forme libre 21"/>
          <p:cNvSpPr/>
          <p:nvPr userDrawn="1"/>
        </p:nvSpPr>
        <p:spPr>
          <a:xfrm>
            <a:off x="9721355" y="0"/>
            <a:ext cx="2470645" cy="1028612"/>
          </a:xfrm>
          <a:custGeom>
            <a:avLst/>
            <a:gdLst>
              <a:gd name="connsiteX0" fmla="*/ 0 w 2470645"/>
              <a:gd name="connsiteY0" fmla="*/ 0 h 1028612"/>
              <a:gd name="connsiteX1" fmla="*/ 2470645 w 2470645"/>
              <a:gd name="connsiteY1" fmla="*/ 0 h 1028612"/>
              <a:gd name="connsiteX2" fmla="*/ 2470645 w 2470645"/>
              <a:gd name="connsiteY2" fmla="*/ 883801 h 1028612"/>
              <a:gd name="connsiteX3" fmla="*/ 484935 w 2470645"/>
              <a:gd name="connsiteY3" fmla="*/ 1027837 h 1028612"/>
              <a:gd name="connsiteX4" fmla="*/ 189337 w 2470645"/>
              <a:gd name="connsiteY4" fmla="*/ 827973 h 1028612"/>
              <a:gd name="connsiteX5" fmla="*/ 512 w 2470645"/>
              <a:gd name="connsiteY5" fmla="*/ 3587 h 10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45" h="1028612">
                <a:moveTo>
                  <a:pt x="0" y="0"/>
                </a:moveTo>
                <a:lnTo>
                  <a:pt x="2470645" y="0"/>
                </a:lnTo>
                <a:lnTo>
                  <a:pt x="2470645" y="883801"/>
                </a:lnTo>
                <a:lnTo>
                  <a:pt x="484935" y="1027837"/>
                </a:lnTo>
                <a:cubicBezTo>
                  <a:pt x="351877" y="1037575"/>
                  <a:pt x="229965" y="954775"/>
                  <a:pt x="189337" y="827973"/>
                </a:cubicBezTo>
                <a:cubicBezTo>
                  <a:pt x="132825" y="651523"/>
                  <a:pt x="56717" y="371281"/>
                  <a:pt x="512" y="3587"/>
                </a:cubicBezTo>
                <a:close/>
              </a:path>
            </a:pathLst>
          </a:cu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space réservé du contenu 2">
            <a:extLst>
              <a:ext uri="{FF2B5EF4-FFF2-40B4-BE49-F238E27FC236}">
                <a16:creationId xmlns:a16="http://schemas.microsoft.com/office/drawing/2014/main" id="{3E3D732D-7E05-6A4A-B607-7D3CA3C25511}"/>
              </a:ext>
            </a:extLst>
          </p:cNvPr>
          <p:cNvSpPr>
            <a:spLocks noGrp="1"/>
          </p:cNvSpPr>
          <p:nvPr>
            <p:ph idx="1" hasCustomPrompt="1"/>
          </p:nvPr>
        </p:nvSpPr>
        <p:spPr>
          <a:xfrm>
            <a:off x="707640" y="2028357"/>
            <a:ext cx="5040000" cy="4179543"/>
          </a:xfrm>
          <a:prstGeom prst="rect">
            <a:avLst/>
          </a:prstGeom>
        </p:spPr>
        <p:txBody>
          <a:bodyPr lIns="0" tIns="0" rIns="0" bIns="0">
            <a:noAutofit/>
          </a:bodyPr>
          <a:lstStyle>
            <a:lvl1pPr marL="0" indent="0">
              <a:spcBef>
                <a:spcPts val="0"/>
              </a:spcBef>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buClr>
                <a:schemeClr val="tx2"/>
              </a:buClr>
              <a:buNone/>
              <a:defRPr sz="1600">
                <a:solidFill>
                  <a:srgbClr val="58585A"/>
                </a:solidFill>
                <a:latin typeface="Segoe UI Light" panose="020B0502040204020203" pitchFamily="34" charset="0"/>
                <a:cs typeface="Segoe UI Light" panose="020B0502040204020203" pitchFamily="34" charset="0"/>
              </a:defRPr>
            </a:lvl2pPr>
            <a:lvl3pPr marL="424800">
              <a:buClr>
                <a:schemeClr val="tx2"/>
              </a:buClr>
              <a:defRPr sz="1600">
                <a:solidFill>
                  <a:srgbClr val="58585A"/>
                </a:solidFill>
                <a:latin typeface="Segoe UI Light" panose="020B0502040204020203" pitchFamily="34" charset="0"/>
                <a:cs typeface="Segoe UI Light" panose="020B0502040204020203" pitchFamily="34" charset="0"/>
              </a:defRPr>
            </a:lvl3pPr>
            <a:lvl4pPr marL="882000" indent="-228600">
              <a:buClr>
                <a:schemeClr val="tx2"/>
              </a:buClr>
              <a:buFont typeface="Segoe UI Light" panose="020B0502040204020203" pitchFamily="34" charset="0"/>
              <a:buChar char="◦"/>
              <a:defRPr sz="1400">
                <a:solidFill>
                  <a:srgbClr val="58585A"/>
                </a:solidFill>
                <a:latin typeface="Segoe UI Light" panose="020B0502040204020203" pitchFamily="34" charset="0"/>
                <a:cs typeface="Segoe UI Light" panose="020B0502040204020203" pitchFamily="34" charset="0"/>
              </a:defRPr>
            </a:lvl4pPr>
            <a:lvl5pPr marL="1339200">
              <a:buClr>
                <a:schemeClr val="tx2"/>
              </a:buClr>
              <a:defRPr sz="14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pic>
        <p:nvPicPr>
          <p:cNvPr id="17" name="Imag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3007" y="238525"/>
            <a:ext cx="1637886" cy="418571"/>
          </a:xfrm>
          <a:prstGeom prst="rect">
            <a:avLst/>
          </a:prstGeom>
        </p:spPr>
      </p:pic>
      <p:sp>
        <p:nvSpPr>
          <p:cNvPr id="11" name="Espace réservé du contenu 2">
            <a:extLst>
              <a:ext uri="{FF2B5EF4-FFF2-40B4-BE49-F238E27FC236}">
                <a16:creationId xmlns:a16="http://schemas.microsoft.com/office/drawing/2014/main" id="{3E3D732D-7E05-6A4A-B607-7D3CA3C25511}"/>
              </a:ext>
            </a:extLst>
          </p:cNvPr>
          <p:cNvSpPr>
            <a:spLocks noGrp="1"/>
          </p:cNvSpPr>
          <p:nvPr>
            <p:ph idx="14" hasCustomPrompt="1"/>
          </p:nvPr>
        </p:nvSpPr>
        <p:spPr>
          <a:xfrm>
            <a:off x="6381276" y="2028357"/>
            <a:ext cx="5040000" cy="4179543"/>
          </a:xfrm>
          <a:prstGeom prst="rect">
            <a:avLst/>
          </a:prstGeom>
        </p:spPr>
        <p:txBody>
          <a:bodyPr lIns="0" tIns="0" rIns="0" bIns="0">
            <a:noAutofit/>
          </a:bodyPr>
          <a:lstStyle>
            <a:lvl1pPr marL="0" indent="0">
              <a:spcBef>
                <a:spcPts val="0"/>
              </a:spcBef>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buClr>
                <a:schemeClr val="tx2"/>
              </a:buClr>
              <a:buNone/>
              <a:defRPr sz="1600">
                <a:solidFill>
                  <a:srgbClr val="58585A"/>
                </a:solidFill>
                <a:latin typeface="Segoe UI Light" panose="020B0502040204020203" pitchFamily="34" charset="0"/>
                <a:cs typeface="Segoe UI Light" panose="020B0502040204020203" pitchFamily="34" charset="0"/>
              </a:defRPr>
            </a:lvl2pPr>
            <a:lvl3pPr marL="424800">
              <a:buClr>
                <a:schemeClr val="tx2"/>
              </a:buClr>
              <a:defRPr sz="1600">
                <a:solidFill>
                  <a:srgbClr val="58585A"/>
                </a:solidFill>
                <a:latin typeface="Segoe UI Light" panose="020B0502040204020203" pitchFamily="34" charset="0"/>
                <a:cs typeface="Segoe UI Light" panose="020B0502040204020203" pitchFamily="34" charset="0"/>
              </a:defRPr>
            </a:lvl3pPr>
            <a:lvl4pPr marL="882000" indent="-228600">
              <a:buClr>
                <a:schemeClr val="tx2"/>
              </a:buClr>
              <a:buFont typeface="Segoe UI Light" panose="020B0502040204020203" pitchFamily="34" charset="0"/>
              <a:buChar char="◦"/>
              <a:defRPr sz="1400">
                <a:solidFill>
                  <a:srgbClr val="58585A"/>
                </a:solidFill>
                <a:latin typeface="Segoe UI Light" panose="020B0502040204020203" pitchFamily="34" charset="0"/>
                <a:cs typeface="Segoe UI Light" panose="020B0502040204020203" pitchFamily="34" charset="0"/>
              </a:defRPr>
            </a:lvl4pPr>
            <a:lvl5pPr marL="1339200">
              <a:buClr>
                <a:schemeClr val="tx2"/>
              </a:buClr>
              <a:defRPr sz="14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
        <p:nvSpPr>
          <p:cNvPr id="28"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4"/>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29" name="Imag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30" name="Connecteur droit 29"/>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Espace réservé du texte 3"/>
          <p:cNvSpPr>
            <a:spLocks noGrp="1"/>
          </p:cNvSpPr>
          <p:nvPr>
            <p:ph type="body" sz="quarter" idx="10" hasCustomPrompt="1"/>
          </p:nvPr>
        </p:nvSpPr>
        <p:spPr>
          <a:xfrm>
            <a:off x="707640" y="6524186"/>
            <a:ext cx="4549775" cy="191243"/>
          </a:xfrm>
          <a:prstGeom prst="rect">
            <a:avLst/>
          </a:prstGeom>
        </p:spPr>
        <p:txBody>
          <a:bodyPr vert="horz" lIns="0" tIns="0" rIns="0" bIns="0" rtlCol="0" anchor="ctr"/>
          <a:lstStyle>
            <a:lvl1pPr>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Note de bas de page</a:t>
            </a:r>
            <a:endParaRPr lang="fr-BE" dirty="0"/>
          </a:p>
        </p:txBody>
      </p:sp>
      <p:sp>
        <p:nvSpPr>
          <p:cNvPr id="36"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sp>
        <p:nvSpPr>
          <p:cNvPr id="15" name="Titre 1">
            <a:extLst>
              <a:ext uri="{FF2B5EF4-FFF2-40B4-BE49-F238E27FC236}">
                <a16:creationId xmlns:a16="http://schemas.microsoft.com/office/drawing/2014/main" id="{B58771CB-608F-144C-9F65-9270B65AA13D}"/>
              </a:ext>
            </a:extLst>
          </p:cNvPr>
          <p:cNvSpPr>
            <a:spLocks noGrp="1"/>
          </p:cNvSpPr>
          <p:nvPr>
            <p:ph type="title"/>
          </p:nvPr>
        </p:nvSpPr>
        <p:spPr>
          <a:xfrm>
            <a:off x="703281" y="633471"/>
            <a:ext cx="9303449" cy="761415"/>
          </a:xfrm>
          <a:prstGeom prst="rect">
            <a:avLst/>
          </a:prstGeom>
        </p:spPr>
        <p:txBody>
          <a:bodyPr wrap="square" lIns="0" tIns="0" rIns="0" bIns="0" anchor="b">
            <a:noAutofit/>
          </a:bodyPr>
          <a:lstStyle>
            <a:lvl1pPr>
              <a:defRPr sz="4000" b="1">
                <a:solidFill>
                  <a:srgbClr val="0066B3"/>
                </a:solidFill>
                <a:latin typeface="Segoe UI" panose="020B0502040204020203" pitchFamily="34" charset="0"/>
                <a:cs typeface="Segoe UI" panose="020B0502040204020203" pitchFamily="34" charset="0"/>
              </a:defRPr>
            </a:lvl1pPr>
          </a:lstStyle>
          <a:p>
            <a:r>
              <a:rPr lang="fr-FR"/>
              <a:t>Modifiez le style du titre</a:t>
            </a:r>
            <a:endParaRPr lang="fr-FR" dirty="0"/>
          </a:p>
        </p:txBody>
      </p:sp>
      <p:sp>
        <p:nvSpPr>
          <p:cNvPr id="16" name="Espace réservé du texte 8"/>
          <p:cNvSpPr>
            <a:spLocks noGrp="1"/>
          </p:cNvSpPr>
          <p:nvPr>
            <p:ph type="body" sz="quarter" idx="13" hasCustomPrompt="1"/>
          </p:nvPr>
        </p:nvSpPr>
        <p:spPr>
          <a:xfrm>
            <a:off x="704643" y="1464083"/>
            <a:ext cx="10515600" cy="396000"/>
          </a:xfrm>
          <a:prstGeom prst="rect">
            <a:avLst/>
          </a:prstGeom>
        </p:spPr>
        <p:txBody>
          <a:bodyPr lIns="0" tIns="0" rIns="0" bIns="0" anchor="b">
            <a:noAutofit/>
          </a:bodyPr>
          <a:lstStyle>
            <a:lvl1pPr marL="0" indent="0">
              <a:buNone/>
              <a:defRPr sz="3200">
                <a:solidFill>
                  <a:srgbClr val="58585A"/>
                </a:solidFill>
                <a:latin typeface="Segoe UI Light" panose="020B0502040204020203" pitchFamily="34" charset="0"/>
                <a:cs typeface="Segoe UI Light" panose="020B0502040204020203" pitchFamily="34" charset="0"/>
              </a:defRPr>
            </a:lvl1pPr>
          </a:lstStyle>
          <a:p>
            <a:pPr lvl="0"/>
            <a:r>
              <a:rPr lang="fr-FR" dirty="0"/>
              <a:t>Modifiez le style du sous-titre</a:t>
            </a:r>
            <a:endParaRPr lang="fr-BE" dirty="0"/>
          </a:p>
        </p:txBody>
      </p:sp>
    </p:spTree>
    <p:extLst>
      <p:ext uri="{BB962C8B-B14F-4D97-AF65-F5344CB8AC3E}">
        <p14:creationId xmlns:p14="http://schemas.microsoft.com/office/powerpoint/2010/main" val="283666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Titre-texte-img droite-2 colonne">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id="{B58771CB-608F-144C-9F65-9270B65AA13D}"/>
              </a:ext>
            </a:extLst>
          </p:cNvPr>
          <p:cNvSpPr>
            <a:spLocks noGrp="1"/>
          </p:cNvSpPr>
          <p:nvPr>
            <p:ph type="title"/>
          </p:nvPr>
        </p:nvSpPr>
        <p:spPr>
          <a:xfrm>
            <a:off x="701481" y="1141870"/>
            <a:ext cx="5826637" cy="1325563"/>
          </a:xfrm>
          <a:prstGeom prst="rect">
            <a:avLst/>
          </a:prstGeom>
        </p:spPr>
        <p:txBody>
          <a:bodyPr lIns="0" anchor="b">
            <a:noAutofit/>
          </a:bodyPr>
          <a:lstStyle>
            <a:lvl1pPr>
              <a:defRPr sz="4000" b="1" i="0">
                <a:solidFill>
                  <a:srgbClr val="0066B3"/>
                </a:solidFill>
                <a:latin typeface="Segoe UI" panose="020B0502040204020203" pitchFamily="34" charset="0"/>
                <a:cs typeface="Segoe UI" panose="020B0502040204020203" pitchFamily="34" charset="0"/>
              </a:defRPr>
            </a:lvl1pPr>
          </a:lstStyle>
          <a:p>
            <a:r>
              <a:rPr lang="fr-FR"/>
              <a:t>Modifiez le style du titre</a:t>
            </a:r>
            <a:endParaRPr lang="fr-FR" dirty="0"/>
          </a:p>
        </p:txBody>
      </p:sp>
      <p:sp>
        <p:nvSpPr>
          <p:cNvPr id="12" name="Espace réservé du contenu 2">
            <a:extLst>
              <a:ext uri="{FF2B5EF4-FFF2-40B4-BE49-F238E27FC236}">
                <a16:creationId xmlns:a16="http://schemas.microsoft.com/office/drawing/2014/main" id="{3E3D732D-7E05-6A4A-B607-7D3CA3C25511}"/>
              </a:ext>
            </a:extLst>
          </p:cNvPr>
          <p:cNvSpPr>
            <a:spLocks noGrp="1"/>
          </p:cNvSpPr>
          <p:nvPr>
            <p:ph idx="1" hasCustomPrompt="1"/>
          </p:nvPr>
        </p:nvSpPr>
        <p:spPr>
          <a:xfrm>
            <a:off x="701481" y="2537246"/>
            <a:ext cx="5826637" cy="1385825"/>
          </a:xfrm>
          <a:prstGeom prst="rect">
            <a:avLst/>
          </a:prstGeom>
        </p:spPr>
        <p:txBody>
          <a:bodyPr lIns="0">
            <a:noAutofit/>
          </a:bodyPr>
          <a:lstStyle>
            <a:lvl1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1pPr>
            <a:lvl2pPr>
              <a:spcAft>
                <a:spcPts val="600"/>
              </a:spcAft>
              <a:defRPr sz="1400">
                <a:solidFill>
                  <a:srgbClr val="58585A"/>
                </a:solidFill>
                <a:latin typeface="Segoe UI Light" panose="020B0502040204020203" pitchFamily="34" charset="0"/>
                <a:cs typeface="Segoe UI Light" panose="020B0502040204020203" pitchFamily="34" charset="0"/>
              </a:defRPr>
            </a:lvl2pPr>
            <a:lvl3pPr>
              <a:spcAft>
                <a:spcPts val="600"/>
              </a:spcAft>
              <a:defRPr sz="1400">
                <a:solidFill>
                  <a:srgbClr val="58585A"/>
                </a:solidFill>
                <a:latin typeface="Segoe UI Light" panose="020B0502040204020203" pitchFamily="34" charset="0"/>
                <a:cs typeface="Segoe UI Light" panose="020B0502040204020203" pitchFamily="34" charset="0"/>
              </a:defRPr>
            </a:lvl3pPr>
            <a:lvl4pPr>
              <a:spcAft>
                <a:spcPts val="600"/>
              </a:spcAft>
              <a:defRPr sz="1400">
                <a:solidFill>
                  <a:srgbClr val="58585A"/>
                </a:solidFill>
                <a:latin typeface="Segoe UI Light" panose="020B0502040204020203" pitchFamily="34" charset="0"/>
                <a:cs typeface="Segoe UI Light" panose="020B0502040204020203" pitchFamily="34" charset="0"/>
              </a:defRPr>
            </a:lvl4pPr>
            <a:lvl5pPr>
              <a:spcAft>
                <a:spcPts val="600"/>
              </a:spcAft>
              <a:defRPr sz="1400">
                <a:solidFill>
                  <a:srgbClr val="58585A"/>
                </a:solidFill>
                <a:latin typeface="Segoe UI Light" panose="020B0502040204020203" pitchFamily="34" charset="0"/>
                <a:cs typeface="Segoe UI Light" panose="020B0502040204020203" pitchFamily="34" charset="0"/>
              </a:defRPr>
            </a:lvl5pPr>
          </a:lstStyle>
          <a:p>
            <a:pPr lvl="0"/>
            <a:r>
              <a:rPr lang="fr-FR" dirty="0"/>
              <a:t>Cliquez pour ajouter du texte</a:t>
            </a:r>
          </a:p>
          <a:p>
            <a:pPr lvl="1"/>
            <a:r>
              <a:rPr lang="fr-FR" dirty="0"/>
              <a:t>Deuxième niveau</a:t>
            </a:r>
          </a:p>
        </p:txBody>
      </p:sp>
      <p:sp>
        <p:nvSpPr>
          <p:cNvPr id="13" name="Espace réservé du contenu 2">
            <a:extLst>
              <a:ext uri="{FF2B5EF4-FFF2-40B4-BE49-F238E27FC236}">
                <a16:creationId xmlns:a16="http://schemas.microsoft.com/office/drawing/2014/main" id="{3E3D732D-7E05-6A4A-B607-7D3CA3C25511}"/>
              </a:ext>
            </a:extLst>
          </p:cNvPr>
          <p:cNvSpPr>
            <a:spLocks noGrp="1"/>
          </p:cNvSpPr>
          <p:nvPr>
            <p:ph idx="13"/>
          </p:nvPr>
        </p:nvSpPr>
        <p:spPr>
          <a:xfrm>
            <a:off x="701480" y="4235777"/>
            <a:ext cx="2700000" cy="2269798"/>
          </a:xfrm>
          <a:prstGeom prst="rect">
            <a:avLst/>
          </a:prstGeom>
        </p:spPr>
        <p:txBody>
          <a:bodyPr lIns="0">
            <a:noAutofit/>
          </a:bodyPr>
          <a:lstStyle>
            <a:lvl1pPr marL="0" indent="0" algn="l">
              <a:spcBef>
                <a:spcPts val="0"/>
              </a:spcBef>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lgn="l">
              <a:buClr>
                <a:schemeClr val="tx2"/>
              </a:buClr>
              <a:buNone/>
              <a:defRPr sz="1600">
                <a:solidFill>
                  <a:srgbClr val="58585A"/>
                </a:solidFill>
                <a:latin typeface="Segoe UI Light" panose="020B0502040204020203" pitchFamily="34" charset="0"/>
                <a:cs typeface="Segoe UI Light" panose="020B0502040204020203" pitchFamily="34" charset="0"/>
              </a:defRPr>
            </a:lvl2pPr>
            <a:lvl3pPr marL="424800" algn="l">
              <a:buClr>
                <a:schemeClr val="tx2"/>
              </a:buClr>
              <a:defRPr sz="1600">
                <a:solidFill>
                  <a:srgbClr val="58585A"/>
                </a:solidFill>
                <a:latin typeface="Segoe UI Light" panose="020B0502040204020203" pitchFamily="34" charset="0"/>
                <a:cs typeface="Segoe UI Light" panose="020B0502040204020203" pitchFamily="34" charset="0"/>
              </a:defRPr>
            </a:lvl3pPr>
            <a:lvl4pPr marL="882000" algn="l">
              <a:buClr>
                <a:schemeClr val="tx2"/>
              </a:buClr>
              <a:defRPr sz="1400">
                <a:solidFill>
                  <a:srgbClr val="58585A"/>
                </a:solidFill>
                <a:latin typeface="Segoe UI Light" panose="020B0502040204020203" pitchFamily="34" charset="0"/>
                <a:cs typeface="Segoe UI Light" panose="020B0502040204020203" pitchFamily="34" charset="0"/>
              </a:defRPr>
            </a:lvl4pPr>
            <a:lvl5pPr marL="1339200" algn="l">
              <a:buClr>
                <a:schemeClr val="tx2"/>
              </a:buClr>
              <a:defRPr sz="1400">
                <a:solidFill>
                  <a:srgbClr val="58585A"/>
                </a:solidFill>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contenu 2">
            <a:extLst>
              <a:ext uri="{FF2B5EF4-FFF2-40B4-BE49-F238E27FC236}">
                <a16:creationId xmlns:a16="http://schemas.microsoft.com/office/drawing/2014/main" id="{3E3D732D-7E05-6A4A-B607-7D3CA3C25511}"/>
              </a:ext>
            </a:extLst>
          </p:cNvPr>
          <p:cNvSpPr>
            <a:spLocks noGrp="1"/>
          </p:cNvSpPr>
          <p:nvPr>
            <p:ph idx="14"/>
          </p:nvPr>
        </p:nvSpPr>
        <p:spPr>
          <a:xfrm>
            <a:off x="3828118" y="4247535"/>
            <a:ext cx="2700000" cy="2269798"/>
          </a:xfrm>
          <a:prstGeom prst="rect">
            <a:avLst/>
          </a:prstGeom>
        </p:spPr>
        <p:txBody>
          <a:bodyPr lIns="0">
            <a:noAutofit/>
          </a:bodyPr>
          <a:lstStyle>
            <a:lvl1pPr marL="0" indent="0" algn="l">
              <a:spcBef>
                <a:spcPts val="0"/>
              </a:spcBef>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lgn="l">
              <a:buClr>
                <a:schemeClr val="tx2"/>
              </a:buClr>
              <a:buNone/>
              <a:defRPr sz="1600">
                <a:solidFill>
                  <a:srgbClr val="58585A"/>
                </a:solidFill>
                <a:latin typeface="Segoe UI Light" panose="020B0502040204020203" pitchFamily="34" charset="0"/>
                <a:cs typeface="Segoe UI Light" panose="020B0502040204020203" pitchFamily="34" charset="0"/>
              </a:defRPr>
            </a:lvl2pPr>
            <a:lvl3pPr marL="424800" algn="l">
              <a:buClr>
                <a:schemeClr val="tx2"/>
              </a:buClr>
              <a:defRPr sz="1600">
                <a:solidFill>
                  <a:srgbClr val="58585A"/>
                </a:solidFill>
                <a:latin typeface="Segoe UI Light" panose="020B0502040204020203" pitchFamily="34" charset="0"/>
                <a:cs typeface="Segoe UI Light" panose="020B0502040204020203" pitchFamily="34" charset="0"/>
              </a:defRPr>
            </a:lvl3pPr>
            <a:lvl4pPr marL="882000" algn="l">
              <a:buClr>
                <a:schemeClr val="tx2"/>
              </a:buClr>
              <a:defRPr sz="1400">
                <a:solidFill>
                  <a:srgbClr val="58585A"/>
                </a:solidFill>
                <a:latin typeface="Segoe UI Light" panose="020B0502040204020203" pitchFamily="34" charset="0"/>
                <a:cs typeface="Segoe UI Light" panose="020B0502040204020203" pitchFamily="34" charset="0"/>
              </a:defRPr>
            </a:lvl4pPr>
            <a:lvl5pPr marL="1339200" algn="l">
              <a:buClr>
                <a:schemeClr val="tx2"/>
              </a:buClr>
              <a:defRPr sz="1400">
                <a:solidFill>
                  <a:srgbClr val="58585A"/>
                </a:solidFill>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9" name="Espace réservé pour une image  18"/>
          <p:cNvSpPr>
            <a:spLocks noGrp="1"/>
          </p:cNvSpPr>
          <p:nvPr>
            <p:ph type="pic" sz="quarter" idx="15"/>
          </p:nvPr>
        </p:nvSpPr>
        <p:spPr>
          <a:xfrm rot="540000">
            <a:off x="6042120" y="-253990"/>
            <a:ext cx="8635937" cy="6460512"/>
          </a:xfrm>
          <a:custGeom>
            <a:avLst/>
            <a:gdLst>
              <a:gd name="connsiteX0" fmla="*/ 0 w 8635937"/>
              <a:gd name="connsiteY0" fmla="*/ 0 h 6460512"/>
              <a:gd name="connsiteX1" fmla="*/ 7268843 w 8635937"/>
              <a:gd name="connsiteY1" fmla="*/ 1 h 6460512"/>
              <a:gd name="connsiteX2" fmla="*/ 7308201 w 8635937"/>
              <a:gd name="connsiteY2" fmla="*/ 140551 h 6460512"/>
              <a:gd name="connsiteX3" fmla="*/ 8564652 w 8635937"/>
              <a:gd name="connsiteY3" fmla="*/ 3102345 h 6460512"/>
              <a:gd name="connsiteX4" fmla="*/ 8309018 w 8635937"/>
              <a:gd name="connsiteY4" fmla="*/ 3893177 h 6460512"/>
              <a:gd name="connsiteX5" fmla="*/ 3003686 w 8635937"/>
              <a:gd name="connsiteY5" fmla="*/ 6405117 h 6460512"/>
              <a:gd name="connsiteX6" fmla="*/ 2283964 w 8635937"/>
              <a:gd name="connsiteY6" fmla="*/ 6205136 h 6460512"/>
              <a:gd name="connsiteX7" fmla="*/ 35557 w 8635937"/>
              <a:gd name="connsiteY7" fmla="*/ 239990 h 646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5937" h="6460512">
                <a:moveTo>
                  <a:pt x="0" y="0"/>
                </a:moveTo>
                <a:lnTo>
                  <a:pt x="7268843" y="1"/>
                </a:lnTo>
                <a:lnTo>
                  <a:pt x="7308201" y="140551"/>
                </a:lnTo>
                <a:cubicBezTo>
                  <a:pt x="7697684" y="1433662"/>
                  <a:pt x="8231873" y="2502515"/>
                  <a:pt x="8564652" y="3102345"/>
                </a:cubicBezTo>
                <a:cubicBezTo>
                  <a:pt x="8724038" y="3390281"/>
                  <a:pt x="8606384" y="3752095"/>
                  <a:pt x="8309018" y="3893177"/>
                </a:cubicBezTo>
                <a:lnTo>
                  <a:pt x="3003686" y="6405117"/>
                </a:lnTo>
                <a:cubicBezTo>
                  <a:pt x="2747235" y="6526932"/>
                  <a:pt x="2439922" y="6442384"/>
                  <a:pt x="2283964" y="6205136"/>
                </a:cubicBezTo>
                <a:cubicBezTo>
                  <a:pt x="1730719" y="5365418"/>
                  <a:pt x="524595" y="3260002"/>
                  <a:pt x="35557" y="239990"/>
                </a:cubicBezTo>
                <a:close/>
              </a:path>
            </a:pathLst>
          </a:custGeom>
        </p:spPr>
        <p:txBody>
          <a:bodyPr wrap="square">
            <a:noAutofit/>
          </a:bodyPr>
          <a:lstStyle/>
          <a:p>
            <a:r>
              <a:rPr lang="fr-FR"/>
              <a:t>Cliquez sur l'icône pour ajouter une image</a:t>
            </a:r>
            <a:endParaRPr lang="fr-BE"/>
          </a:p>
        </p:txBody>
      </p:sp>
      <p:sp>
        <p:nvSpPr>
          <p:cNvPr id="31"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4"/>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32" name="Image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33" name="Connecteur droit 32"/>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Espace réservé du texte 3"/>
          <p:cNvSpPr>
            <a:spLocks noGrp="1"/>
          </p:cNvSpPr>
          <p:nvPr>
            <p:ph type="body" sz="quarter" idx="10" hasCustomPrompt="1"/>
          </p:nvPr>
        </p:nvSpPr>
        <p:spPr>
          <a:xfrm>
            <a:off x="701480" y="6524186"/>
            <a:ext cx="4549775" cy="191243"/>
          </a:xfrm>
          <a:prstGeom prst="rect">
            <a:avLst/>
          </a:prstGeom>
        </p:spPr>
        <p:txBody>
          <a:bodyPr vert="horz" lIns="0" tIns="0" rIns="0" bIns="0" rtlCol="0" anchor="ctr"/>
          <a:lstStyle>
            <a:lvl1pPr>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Note de bas de page</a:t>
            </a:r>
            <a:endParaRPr lang="fr-BE" dirty="0"/>
          </a:p>
        </p:txBody>
      </p:sp>
      <p:sp>
        <p:nvSpPr>
          <p:cNvPr id="37"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pic>
        <p:nvPicPr>
          <p:cNvPr id="16" name="Image 15">
            <a:extLst>
              <a:ext uri="{FF2B5EF4-FFF2-40B4-BE49-F238E27FC236}">
                <a16:creationId xmlns:a16="http://schemas.microsoft.com/office/drawing/2014/main" id="{04837C63-72DD-C248-A287-16DA76CE9E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1170" y="243288"/>
            <a:ext cx="1619250" cy="413808"/>
          </a:xfrm>
          <a:prstGeom prst="rect">
            <a:avLst/>
          </a:prstGeom>
        </p:spPr>
      </p:pic>
    </p:spTree>
    <p:extLst>
      <p:ext uri="{BB962C8B-B14F-4D97-AF65-F5344CB8AC3E}">
        <p14:creationId xmlns:p14="http://schemas.microsoft.com/office/powerpoint/2010/main" val="204273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nodePh="1">
                                  <p:stCondLst>
                                    <p:cond delay="0"/>
                                  </p:stCondLst>
                                  <p:endCondLst>
                                    <p:cond evt="begin" delay="0">
                                      <p:tn val="5"/>
                                    </p:cond>
                                  </p:end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accel="50000" decel="50000" fill="hold" grpId="0" nodeType="withEffect" nodePh="1">
                                  <p:stCondLst>
                                    <p:cond delay="0"/>
                                  </p:stCondLst>
                                  <p:endCondLst>
                                    <p:cond evt="begin" delay="0">
                                      <p:tn val="8"/>
                                    </p:cond>
                                  </p:endCondLst>
                                  <p:childTnLst>
                                    <p:animMotion origin="layout" path="M -0.2207 -0.92871 L 4.16667E-7 2.22222E-6 " pathEditMode="relative" rAng="0" ptsTypes="AA">
                                      <p:cBhvr>
                                        <p:cTn id="9" dur="2000" fill="hold"/>
                                        <p:tgtEl>
                                          <p:spTgt spid="19"/>
                                        </p:tgtEl>
                                        <p:attrNameLst>
                                          <p:attrName>ppt_x</p:attrName>
                                          <p:attrName>ppt_y</p:attrName>
                                        </p:attrNameLst>
                                      </p:cBhvr>
                                      <p:rCtr x="11029" y="46435"/>
                                    </p:animMotion>
                                  </p:childTnLst>
                                </p:cTn>
                              </p:par>
                              <p:par>
                                <p:cTn id="10" presetID="8" presetClass="emph" presetSubtype="0" decel="20000" fill="hold" grpId="2" nodeType="withEffect" nodePh="1">
                                  <p:stCondLst>
                                    <p:cond delay="0"/>
                                  </p:stCondLst>
                                  <p:endCondLst>
                                    <p:cond evt="begin" delay="0">
                                      <p:tn val="10"/>
                                    </p:cond>
                                  </p:endCondLst>
                                  <p:childTnLst>
                                    <p:animRot by="-600000">
                                      <p:cBhvr>
                                        <p:cTn id="11"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9" grpId="2"/>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Titre-sous-titre-texte-3 colonnes">
    <p:spTree>
      <p:nvGrpSpPr>
        <p:cNvPr id="1" name=""/>
        <p:cNvGrpSpPr/>
        <p:nvPr/>
      </p:nvGrpSpPr>
      <p:grpSpPr>
        <a:xfrm>
          <a:off x="0" y="0"/>
          <a:ext cx="0" cy="0"/>
          <a:chOff x="0" y="0"/>
          <a:chExt cx="0" cy="0"/>
        </a:xfrm>
      </p:grpSpPr>
      <p:sp>
        <p:nvSpPr>
          <p:cNvPr id="22" name="Forme libre 21"/>
          <p:cNvSpPr/>
          <p:nvPr userDrawn="1"/>
        </p:nvSpPr>
        <p:spPr>
          <a:xfrm>
            <a:off x="9721355" y="0"/>
            <a:ext cx="2470645" cy="1028612"/>
          </a:xfrm>
          <a:custGeom>
            <a:avLst/>
            <a:gdLst>
              <a:gd name="connsiteX0" fmla="*/ 0 w 2470645"/>
              <a:gd name="connsiteY0" fmla="*/ 0 h 1028612"/>
              <a:gd name="connsiteX1" fmla="*/ 2470645 w 2470645"/>
              <a:gd name="connsiteY1" fmla="*/ 0 h 1028612"/>
              <a:gd name="connsiteX2" fmla="*/ 2470645 w 2470645"/>
              <a:gd name="connsiteY2" fmla="*/ 883801 h 1028612"/>
              <a:gd name="connsiteX3" fmla="*/ 484935 w 2470645"/>
              <a:gd name="connsiteY3" fmla="*/ 1027837 h 1028612"/>
              <a:gd name="connsiteX4" fmla="*/ 189337 w 2470645"/>
              <a:gd name="connsiteY4" fmla="*/ 827973 h 1028612"/>
              <a:gd name="connsiteX5" fmla="*/ 512 w 2470645"/>
              <a:gd name="connsiteY5" fmla="*/ 3587 h 10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45" h="1028612">
                <a:moveTo>
                  <a:pt x="0" y="0"/>
                </a:moveTo>
                <a:lnTo>
                  <a:pt x="2470645" y="0"/>
                </a:lnTo>
                <a:lnTo>
                  <a:pt x="2470645" y="883801"/>
                </a:lnTo>
                <a:lnTo>
                  <a:pt x="484935" y="1027837"/>
                </a:lnTo>
                <a:cubicBezTo>
                  <a:pt x="351877" y="1037575"/>
                  <a:pt x="229965" y="954775"/>
                  <a:pt x="189337" y="827973"/>
                </a:cubicBezTo>
                <a:cubicBezTo>
                  <a:pt x="132825" y="651523"/>
                  <a:pt x="56717" y="371281"/>
                  <a:pt x="512" y="3587"/>
                </a:cubicBezTo>
                <a:close/>
              </a:path>
            </a:pathLst>
          </a:cu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space réservé du contenu 2">
            <a:extLst>
              <a:ext uri="{FF2B5EF4-FFF2-40B4-BE49-F238E27FC236}">
                <a16:creationId xmlns:a16="http://schemas.microsoft.com/office/drawing/2014/main" id="{3E3D732D-7E05-6A4A-B607-7D3CA3C25511}"/>
              </a:ext>
            </a:extLst>
          </p:cNvPr>
          <p:cNvSpPr>
            <a:spLocks noGrp="1"/>
          </p:cNvSpPr>
          <p:nvPr>
            <p:ph idx="1"/>
          </p:nvPr>
        </p:nvSpPr>
        <p:spPr>
          <a:xfrm>
            <a:off x="698309" y="2305050"/>
            <a:ext cx="3240000" cy="3960000"/>
          </a:xfrm>
          <a:prstGeom prst="rect">
            <a:avLst/>
          </a:prstGeom>
        </p:spPr>
        <p:txBody>
          <a:bodyPr lIns="0" tIns="0" rIns="0" bIns="0">
            <a:noAutofit/>
          </a:bodyPr>
          <a:lstStyle>
            <a:lvl1pPr marL="0" indent="0">
              <a:spcBef>
                <a:spcPts val="0"/>
              </a:spcBef>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buClr>
                <a:schemeClr val="tx2"/>
              </a:buClr>
              <a:buNone/>
              <a:defRPr sz="1600">
                <a:solidFill>
                  <a:srgbClr val="58585A"/>
                </a:solidFill>
                <a:latin typeface="Segoe UI Light" panose="020B0502040204020203" pitchFamily="34" charset="0"/>
                <a:cs typeface="Segoe UI Light" panose="020B0502040204020203" pitchFamily="34" charset="0"/>
              </a:defRPr>
            </a:lvl2pPr>
            <a:lvl3pPr marL="424800">
              <a:buClr>
                <a:schemeClr val="tx2"/>
              </a:buClr>
              <a:defRPr sz="1600">
                <a:solidFill>
                  <a:srgbClr val="58585A"/>
                </a:solidFill>
                <a:latin typeface="Segoe UI Light" panose="020B0502040204020203" pitchFamily="34" charset="0"/>
                <a:cs typeface="Segoe UI Light" panose="020B0502040204020203" pitchFamily="34" charset="0"/>
              </a:defRPr>
            </a:lvl3pPr>
            <a:lvl4pPr marL="882000">
              <a:buClr>
                <a:schemeClr val="tx2"/>
              </a:buClr>
              <a:defRPr sz="1400">
                <a:solidFill>
                  <a:srgbClr val="58585A"/>
                </a:solidFill>
                <a:latin typeface="Segoe UI Light" panose="020B0502040204020203" pitchFamily="34" charset="0"/>
                <a:cs typeface="Segoe UI Light" panose="020B0502040204020203" pitchFamily="34" charset="0"/>
              </a:defRPr>
            </a:lvl4pPr>
            <a:lvl5pPr marL="1339200">
              <a:buClr>
                <a:schemeClr val="tx2"/>
              </a:buClr>
              <a:defRPr sz="1400">
                <a:solidFill>
                  <a:srgbClr val="58585A"/>
                </a:solidFill>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17" name="Imag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3007" y="238525"/>
            <a:ext cx="1637886" cy="418571"/>
          </a:xfrm>
          <a:prstGeom prst="rect">
            <a:avLst/>
          </a:prstGeom>
        </p:spPr>
      </p:pic>
      <p:sp>
        <p:nvSpPr>
          <p:cNvPr id="13" name="Espace réservé du contenu 2">
            <a:extLst>
              <a:ext uri="{FF2B5EF4-FFF2-40B4-BE49-F238E27FC236}">
                <a16:creationId xmlns:a16="http://schemas.microsoft.com/office/drawing/2014/main" id="{3E3D732D-7E05-6A4A-B607-7D3CA3C25511}"/>
              </a:ext>
            </a:extLst>
          </p:cNvPr>
          <p:cNvSpPr>
            <a:spLocks noGrp="1"/>
          </p:cNvSpPr>
          <p:nvPr>
            <p:ph idx="14"/>
          </p:nvPr>
        </p:nvSpPr>
        <p:spPr>
          <a:xfrm>
            <a:off x="8113800" y="2305050"/>
            <a:ext cx="3240000" cy="3960000"/>
          </a:xfrm>
          <a:prstGeom prst="rect">
            <a:avLst/>
          </a:prstGeom>
        </p:spPr>
        <p:txBody>
          <a:bodyPr lIns="0" tIns="0" rIns="0" bIns="0">
            <a:noAutofit/>
          </a:bodyPr>
          <a:lstStyle>
            <a:lvl1pPr marL="0" indent="0">
              <a:spcBef>
                <a:spcPts val="0"/>
              </a:spcBef>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buClr>
                <a:schemeClr val="tx2"/>
              </a:buClr>
              <a:buNone/>
              <a:defRPr sz="1600">
                <a:solidFill>
                  <a:srgbClr val="58585A"/>
                </a:solidFill>
                <a:latin typeface="Segoe UI Light" panose="020B0502040204020203" pitchFamily="34" charset="0"/>
                <a:cs typeface="Segoe UI Light" panose="020B0502040204020203" pitchFamily="34" charset="0"/>
              </a:defRPr>
            </a:lvl2pPr>
            <a:lvl3pPr marL="424800">
              <a:buClr>
                <a:schemeClr val="tx2"/>
              </a:buClr>
              <a:defRPr sz="1600">
                <a:solidFill>
                  <a:srgbClr val="58585A"/>
                </a:solidFill>
                <a:latin typeface="Segoe UI Light" panose="020B0502040204020203" pitchFamily="34" charset="0"/>
                <a:cs typeface="Segoe UI Light" panose="020B0502040204020203" pitchFamily="34" charset="0"/>
              </a:defRPr>
            </a:lvl3pPr>
            <a:lvl4pPr marL="882000">
              <a:buClr>
                <a:schemeClr val="tx2"/>
              </a:buClr>
              <a:defRPr sz="1400">
                <a:solidFill>
                  <a:srgbClr val="58585A"/>
                </a:solidFill>
                <a:latin typeface="Segoe UI Light" panose="020B0502040204020203" pitchFamily="34" charset="0"/>
                <a:cs typeface="Segoe UI Light" panose="020B0502040204020203" pitchFamily="34" charset="0"/>
              </a:defRPr>
            </a:lvl4pPr>
            <a:lvl5pPr marL="1339200">
              <a:buClr>
                <a:schemeClr val="tx2"/>
              </a:buClr>
              <a:defRPr sz="1400">
                <a:solidFill>
                  <a:srgbClr val="58585A"/>
                </a:solidFill>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contenu 2">
            <a:extLst>
              <a:ext uri="{FF2B5EF4-FFF2-40B4-BE49-F238E27FC236}">
                <a16:creationId xmlns:a16="http://schemas.microsoft.com/office/drawing/2014/main" id="{3E3D732D-7E05-6A4A-B607-7D3CA3C25511}"/>
              </a:ext>
            </a:extLst>
          </p:cNvPr>
          <p:cNvSpPr>
            <a:spLocks noGrp="1"/>
          </p:cNvSpPr>
          <p:nvPr>
            <p:ph idx="15"/>
          </p:nvPr>
        </p:nvSpPr>
        <p:spPr>
          <a:xfrm>
            <a:off x="4406054" y="2305050"/>
            <a:ext cx="3240000" cy="3960000"/>
          </a:xfrm>
          <a:prstGeom prst="rect">
            <a:avLst/>
          </a:prstGeom>
        </p:spPr>
        <p:txBody>
          <a:bodyPr lIns="0" tIns="0" rIns="0" bIns="0">
            <a:noAutofit/>
          </a:bodyPr>
          <a:lstStyle>
            <a:lvl1pPr marL="0" indent="0">
              <a:spcBef>
                <a:spcPts val="0"/>
              </a:spcBef>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buClr>
                <a:schemeClr val="tx2"/>
              </a:buClr>
              <a:buNone/>
              <a:defRPr sz="1600">
                <a:solidFill>
                  <a:srgbClr val="58585A"/>
                </a:solidFill>
                <a:latin typeface="Segoe UI Light" panose="020B0502040204020203" pitchFamily="34" charset="0"/>
                <a:cs typeface="Segoe UI Light" panose="020B0502040204020203" pitchFamily="34" charset="0"/>
              </a:defRPr>
            </a:lvl2pPr>
            <a:lvl3pPr marL="424800">
              <a:buClr>
                <a:schemeClr val="tx2"/>
              </a:buClr>
              <a:defRPr sz="1600">
                <a:solidFill>
                  <a:srgbClr val="58585A"/>
                </a:solidFill>
                <a:latin typeface="Segoe UI Light" panose="020B0502040204020203" pitchFamily="34" charset="0"/>
                <a:cs typeface="Segoe UI Light" panose="020B0502040204020203" pitchFamily="34" charset="0"/>
              </a:defRPr>
            </a:lvl3pPr>
            <a:lvl4pPr marL="882000">
              <a:buClr>
                <a:schemeClr val="tx2"/>
              </a:buClr>
              <a:defRPr sz="1400">
                <a:solidFill>
                  <a:srgbClr val="58585A"/>
                </a:solidFill>
                <a:latin typeface="Segoe UI Light" panose="020B0502040204020203" pitchFamily="34" charset="0"/>
                <a:cs typeface="Segoe UI Light" panose="020B0502040204020203" pitchFamily="34" charset="0"/>
              </a:defRPr>
            </a:lvl4pPr>
            <a:lvl5pPr marL="1339200">
              <a:buClr>
                <a:schemeClr val="tx2"/>
              </a:buClr>
              <a:defRPr sz="1400">
                <a:solidFill>
                  <a:srgbClr val="58585A"/>
                </a:solidFill>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3"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4"/>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24" name="Imag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25" name="Connecteur droit 24"/>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Espace réservé du texte 3"/>
          <p:cNvSpPr>
            <a:spLocks noGrp="1"/>
          </p:cNvSpPr>
          <p:nvPr>
            <p:ph type="body" sz="quarter" idx="10" hasCustomPrompt="1"/>
          </p:nvPr>
        </p:nvSpPr>
        <p:spPr>
          <a:xfrm>
            <a:off x="698309" y="6524186"/>
            <a:ext cx="4549775" cy="191243"/>
          </a:xfrm>
          <a:prstGeom prst="rect">
            <a:avLst/>
          </a:prstGeom>
        </p:spPr>
        <p:txBody>
          <a:bodyPr vert="horz" lIns="0" tIns="0" rIns="0" bIns="0" rtlCol="0" anchor="ctr"/>
          <a:lstStyle>
            <a:lvl1pPr>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Note de bas de page</a:t>
            </a:r>
            <a:endParaRPr lang="fr-BE" dirty="0"/>
          </a:p>
        </p:txBody>
      </p:sp>
      <p:sp>
        <p:nvSpPr>
          <p:cNvPr id="29"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sp>
        <p:nvSpPr>
          <p:cNvPr id="16" name="Titre 1">
            <a:extLst>
              <a:ext uri="{FF2B5EF4-FFF2-40B4-BE49-F238E27FC236}">
                <a16:creationId xmlns:a16="http://schemas.microsoft.com/office/drawing/2014/main" id="{B58771CB-608F-144C-9F65-9270B65AA13D}"/>
              </a:ext>
            </a:extLst>
          </p:cNvPr>
          <p:cNvSpPr>
            <a:spLocks noGrp="1"/>
          </p:cNvSpPr>
          <p:nvPr>
            <p:ph type="title"/>
          </p:nvPr>
        </p:nvSpPr>
        <p:spPr>
          <a:xfrm>
            <a:off x="703281" y="633471"/>
            <a:ext cx="9303449" cy="761415"/>
          </a:xfrm>
          <a:prstGeom prst="rect">
            <a:avLst/>
          </a:prstGeom>
        </p:spPr>
        <p:txBody>
          <a:bodyPr wrap="square" lIns="0" tIns="0" rIns="0" bIns="0" anchor="b">
            <a:noAutofit/>
          </a:bodyPr>
          <a:lstStyle>
            <a:lvl1pPr>
              <a:defRPr sz="4000" b="1">
                <a:solidFill>
                  <a:srgbClr val="0066B3"/>
                </a:solidFill>
                <a:latin typeface="Segoe UI" panose="020B0502040204020203" pitchFamily="34" charset="0"/>
                <a:cs typeface="Segoe UI" panose="020B0502040204020203" pitchFamily="34" charset="0"/>
              </a:defRPr>
            </a:lvl1pPr>
          </a:lstStyle>
          <a:p>
            <a:r>
              <a:rPr lang="fr-FR"/>
              <a:t>Modifiez le style du titre</a:t>
            </a:r>
            <a:endParaRPr lang="fr-FR" dirty="0"/>
          </a:p>
        </p:txBody>
      </p:sp>
      <p:sp>
        <p:nvSpPr>
          <p:cNvPr id="18" name="Espace réservé du texte 8"/>
          <p:cNvSpPr>
            <a:spLocks noGrp="1"/>
          </p:cNvSpPr>
          <p:nvPr>
            <p:ph type="body" sz="quarter" idx="13" hasCustomPrompt="1"/>
          </p:nvPr>
        </p:nvSpPr>
        <p:spPr>
          <a:xfrm>
            <a:off x="704643" y="1464083"/>
            <a:ext cx="10515600" cy="396000"/>
          </a:xfrm>
          <a:prstGeom prst="rect">
            <a:avLst/>
          </a:prstGeom>
        </p:spPr>
        <p:txBody>
          <a:bodyPr lIns="0" tIns="0" rIns="0" bIns="0" anchor="b">
            <a:noAutofit/>
          </a:bodyPr>
          <a:lstStyle>
            <a:lvl1pPr marL="0" indent="0">
              <a:buNone/>
              <a:defRPr sz="3200">
                <a:solidFill>
                  <a:srgbClr val="58585A"/>
                </a:solidFill>
                <a:latin typeface="Segoe UI Light" panose="020B0502040204020203" pitchFamily="34" charset="0"/>
                <a:cs typeface="Segoe UI Light" panose="020B0502040204020203" pitchFamily="34" charset="0"/>
              </a:defRPr>
            </a:lvl1pPr>
          </a:lstStyle>
          <a:p>
            <a:pPr lvl="0"/>
            <a:r>
              <a:rPr lang="fr-FR" dirty="0"/>
              <a:t>Modifiez le style du sous-titre</a:t>
            </a:r>
            <a:endParaRPr lang="fr-BE" dirty="0"/>
          </a:p>
        </p:txBody>
      </p:sp>
    </p:spTree>
    <p:extLst>
      <p:ext uri="{BB962C8B-B14F-4D97-AF65-F5344CB8AC3E}">
        <p14:creationId xmlns:p14="http://schemas.microsoft.com/office/powerpoint/2010/main" val="298351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Titre-sous-titre-texte-4 colonnes">
    <p:spTree>
      <p:nvGrpSpPr>
        <p:cNvPr id="1" name=""/>
        <p:cNvGrpSpPr/>
        <p:nvPr/>
      </p:nvGrpSpPr>
      <p:grpSpPr>
        <a:xfrm>
          <a:off x="0" y="0"/>
          <a:ext cx="0" cy="0"/>
          <a:chOff x="0" y="0"/>
          <a:chExt cx="0" cy="0"/>
        </a:xfrm>
      </p:grpSpPr>
      <p:sp>
        <p:nvSpPr>
          <p:cNvPr id="22" name="Forme libre 21"/>
          <p:cNvSpPr/>
          <p:nvPr userDrawn="1"/>
        </p:nvSpPr>
        <p:spPr>
          <a:xfrm>
            <a:off x="9721355" y="0"/>
            <a:ext cx="2470645" cy="1028612"/>
          </a:xfrm>
          <a:custGeom>
            <a:avLst/>
            <a:gdLst>
              <a:gd name="connsiteX0" fmla="*/ 0 w 2470645"/>
              <a:gd name="connsiteY0" fmla="*/ 0 h 1028612"/>
              <a:gd name="connsiteX1" fmla="*/ 2470645 w 2470645"/>
              <a:gd name="connsiteY1" fmla="*/ 0 h 1028612"/>
              <a:gd name="connsiteX2" fmla="*/ 2470645 w 2470645"/>
              <a:gd name="connsiteY2" fmla="*/ 883801 h 1028612"/>
              <a:gd name="connsiteX3" fmla="*/ 484935 w 2470645"/>
              <a:gd name="connsiteY3" fmla="*/ 1027837 h 1028612"/>
              <a:gd name="connsiteX4" fmla="*/ 189337 w 2470645"/>
              <a:gd name="connsiteY4" fmla="*/ 827973 h 1028612"/>
              <a:gd name="connsiteX5" fmla="*/ 512 w 2470645"/>
              <a:gd name="connsiteY5" fmla="*/ 3587 h 10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45" h="1028612">
                <a:moveTo>
                  <a:pt x="0" y="0"/>
                </a:moveTo>
                <a:lnTo>
                  <a:pt x="2470645" y="0"/>
                </a:lnTo>
                <a:lnTo>
                  <a:pt x="2470645" y="883801"/>
                </a:lnTo>
                <a:lnTo>
                  <a:pt x="484935" y="1027837"/>
                </a:lnTo>
                <a:cubicBezTo>
                  <a:pt x="351877" y="1037575"/>
                  <a:pt x="229965" y="954775"/>
                  <a:pt x="189337" y="827973"/>
                </a:cubicBezTo>
                <a:cubicBezTo>
                  <a:pt x="132825" y="651523"/>
                  <a:pt x="56717" y="371281"/>
                  <a:pt x="512" y="3587"/>
                </a:cubicBezTo>
                <a:close/>
              </a:path>
            </a:pathLst>
          </a:cu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a:p>
        </p:txBody>
      </p:sp>
      <p:sp>
        <p:nvSpPr>
          <p:cNvPr id="8" name="Espace réservé du contenu 2">
            <a:extLst>
              <a:ext uri="{FF2B5EF4-FFF2-40B4-BE49-F238E27FC236}">
                <a16:creationId xmlns:a16="http://schemas.microsoft.com/office/drawing/2014/main" id="{3E3D732D-7E05-6A4A-B607-7D3CA3C25511}"/>
              </a:ext>
            </a:extLst>
          </p:cNvPr>
          <p:cNvSpPr>
            <a:spLocks noGrp="1"/>
          </p:cNvSpPr>
          <p:nvPr>
            <p:ph idx="1"/>
          </p:nvPr>
        </p:nvSpPr>
        <p:spPr>
          <a:xfrm>
            <a:off x="698309" y="2305050"/>
            <a:ext cx="2412000" cy="3960000"/>
          </a:xfrm>
          <a:prstGeom prst="rect">
            <a:avLst/>
          </a:prstGeom>
        </p:spPr>
        <p:txBody>
          <a:bodyPr lIns="0" tIns="0" rIns="0" bIns="0">
            <a:noAutofit/>
          </a:bodyPr>
          <a:lstStyle>
            <a:lvl1pPr marL="0" indent="0">
              <a:spcBef>
                <a:spcPts val="0"/>
              </a:spcBef>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buClr>
                <a:schemeClr val="tx2"/>
              </a:buClr>
              <a:buNone/>
              <a:defRPr sz="1600">
                <a:solidFill>
                  <a:srgbClr val="58585A"/>
                </a:solidFill>
                <a:latin typeface="Segoe UI Light" panose="020B0502040204020203" pitchFamily="34" charset="0"/>
                <a:cs typeface="Segoe UI Light" panose="020B0502040204020203" pitchFamily="34" charset="0"/>
              </a:defRPr>
            </a:lvl2pPr>
            <a:lvl3pPr marL="424800">
              <a:buClr>
                <a:schemeClr val="tx2"/>
              </a:buClr>
              <a:defRPr sz="1600">
                <a:solidFill>
                  <a:srgbClr val="58585A"/>
                </a:solidFill>
                <a:latin typeface="Segoe UI Light" panose="020B0502040204020203" pitchFamily="34" charset="0"/>
                <a:cs typeface="Segoe UI Light" panose="020B0502040204020203" pitchFamily="34" charset="0"/>
              </a:defRPr>
            </a:lvl3pPr>
            <a:lvl4pPr marL="882000">
              <a:buClr>
                <a:schemeClr val="tx2"/>
              </a:buClr>
              <a:defRPr sz="1400">
                <a:solidFill>
                  <a:srgbClr val="58585A"/>
                </a:solidFill>
                <a:latin typeface="Segoe UI Light" panose="020B0502040204020203" pitchFamily="34" charset="0"/>
                <a:cs typeface="Segoe UI Light" panose="020B0502040204020203" pitchFamily="34" charset="0"/>
              </a:defRPr>
            </a:lvl4pPr>
            <a:lvl5pPr marL="1339200">
              <a:buClr>
                <a:schemeClr val="tx2"/>
              </a:buClr>
              <a:defRPr sz="1400">
                <a:solidFill>
                  <a:srgbClr val="58585A"/>
                </a:solidFill>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17" name="Imag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3007" y="238525"/>
            <a:ext cx="1637886" cy="418571"/>
          </a:xfrm>
          <a:prstGeom prst="rect">
            <a:avLst/>
          </a:prstGeom>
        </p:spPr>
      </p:pic>
      <p:sp>
        <p:nvSpPr>
          <p:cNvPr id="15" name="Espace réservé du contenu 2">
            <a:extLst>
              <a:ext uri="{FF2B5EF4-FFF2-40B4-BE49-F238E27FC236}">
                <a16:creationId xmlns:a16="http://schemas.microsoft.com/office/drawing/2014/main" id="{3E3D732D-7E05-6A4A-B607-7D3CA3C25511}"/>
              </a:ext>
            </a:extLst>
          </p:cNvPr>
          <p:cNvSpPr>
            <a:spLocks noGrp="1"/>
          </p:cNvSpPr>
          <p:nvPr>
            <p:ph idx="14"/>
          </p:nvPr>
        </p:nvSpPr>
        <p:spPr>
          <a:xfrm>
            <a:off x="8941800" y="2305050"/>
            <a:ext cx="2412000" cy="3960000"/>
          </a:xfrm>
          <a:prstGeom prst="rect">
            <a:avLst/>
          </a:prstGeom>
        </p:spPr>
        <p:txBody>
          <a:bodyPr lIns="0" tIns="0" rIns="0" bIns="0">
            <a:noAutofit/>
          </a:bodyPr>
          <a:lstStyle>
            <a:lvl1pPr marL="0" indent="0">
              <a:spcBef>
                <a:spcPts val="0"/>
              </a:spcBef>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buClr>
                <a:schemeClr val="tx2"/>
              </a:buClr>
              <a:buNone/>
              <a:defRPr sz="1600">
                <a:solidFill>
                  <a:srgbClr val="58585A"/>
                </a:solidFill>
                <a:latin typeface="Segoe UI Light" panose="020B0502040204020203" pitchFamily="34" charset="0"/>
                <a:cs typeface="Segoe UI Light" panose="020B0502040204020203" pitchFamily="34" charset="0"/>
              </a:defRPr>
            </a:lvl2pPr>
            <a:lvl3pPr marL="424800">
              <a:buClr>
                <a:schemeClr val="tx2"/>
              </a:buClr>
              <a:defRPr sz="1600">
                <a:solidFill>
                  <a:srgbClr val="58585A"/>
                </a:solidFill>
                <a:latin typeface="Segoe UI Light" panose="020B0502040204020203" pitchFamily="34" charset="0"/>
                <a:cs typeface="Segoe UI Light" panose="020B0502040204020203" pitchFamily="34" charset="0"/>
              </a:defRPr>
            </a:lvl3pPr>
            <a:lvl4pPr marL="882000">
              <a:buClr>
                <a:schemeClr val="tx2"/>
              </a:buClr>
              <a:defRPr sz="1400">
                <a:solidFill>
                  <a:srgbClr val="58585A"/>
                </a:solidFill>
                <a:latin typeface="Segoe UI Light" panose="020B0502040204020203" pitchFamily="34" charset="0"/>
                <a:cs typeface="Segoe UI Light" panose="020B0502040204020203" pitchFamily="34" charset="0"/>
              </a:defRPr>
            </a:lvl4pPr>
            <a:lvl5pPr marL="1339200">
              <a:buClr>
                <a:schemeClr val="tx2"/>
              </a:buClr>
              <a:defRPr sz="1400">
                <a:solidFill>
                  <a:srgbClr val="58585A"/>
                </a:solidFill>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6" name="Espace réservé du contenu 2">
            <a:extLst>
              <a:ext uri="{FF2B5EF4-FFF2-40B4-BE49-F238E27FC236}">
                <a16:creationId xmlns:a16="http://schemas.microsoft.com/office/drawing/2014/main" id="{3E3D732D-7E05-6A4A-B607-7D3CA3C25511}"/>
              </a:ext>
            </a:extLst>
          </p:cNvPr>
          <p:cNvSpPr>
            <a:spLocks noGrp="1"/>
          </p:cNvSpPr>
          <p:nvPr>
            <p:ph idx="15"/>
          </p:nvPr>
        </p:nvSpPr>
        <p:spPr>
          <a:xfrm>
            <a:off x="3446139" y="2305050"/>
            <a:ext cx="2412000" cy="3960000"/>
          </a:xfrm>
          <a:prstGeom prst="rect">
            <a:avLst/>
          </a:prstGeom>
        </p:spPr>
        <p:txBody>
          <a:bodyPr lIns="0" tIns="0" rIns="0" bIns="0">
            <a:noAutofit/>
          </a:bodyPr>
          <a:lstStyle>
            <a:lvl1pPr marL="0" indent="0">
              <a:spcBef>
                <a:spcPts val="0"/>
              </a:spcBef>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buClr>
                <a:schemeClr val="tx2"/>
              </a:buClr>
              <a:buNone/>
              <a:defRPr sz="1600">
                <a:solidFill>
                  <a:srgbClr val="58585A"/>
                </a:solidFill>
                <a:latin typeface="Segoe UI Light" panose="020B0502040204020203" pitchFamily="34" charset="0"/>
                <a:cs typeface="Segoe UI Light" panose="020B0502040204020203" pitchFamily="34" charset="0"/>
              </a:defRPr>
            </a:lvl2pPr>
            <a:lvl3pPr marL="424800">
              <a:buClr>
                <a:schemeClr val="tx2"/>
              </a:buClr>
              <a:defRPr sz="1600">
                <a:solidFill>
                  <a:srgbClr val="58585A"/>
                </a:solidFill>
                <a:latin typeface="Segoe UI Light" panose="020B0502040204020203" pitchFamily="34" charset="0"/>
                <a:cs typeface="Segoe UI Light" panose="020B0502040204020203" pitchFamily="34" charset="0"/>
              </a:defRPr>
            </a:lvl3pPr>
            <a:lvl4pPr marL="882000">
              <a:buClr>
                <a:schemeClr val="tx2"/>
              </a:buClr>
              <a:defRPr sz="1400">
                <a:solidFill>
                  <a:srgbClr val="58585A"/>
                </a:solidFill>
                <a:latin typeface="Segoe UI Light" panose="020B0502040204020203" pitchFamily="34" charset="0"/>
                <a:cs typeface="Segoe UI Light" panose="020B0502040204020203" pitchFamily="34" charset="0"/>
              </a:defRPr>
            </a:lvl4pPr>
            <a:lvl5pPr marL="1339200">
              <a:buClr>
                <a:schemeClr val="tx2"/>
              </a:buClr>
              <a:defRPr sz="1400">
                <a:solidFill>
                  <a:srgbClr val="58585A"/>
                </a:solidFill>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8" name="Espace réservé du contenu 2">
            <a:extLst>
              <a:ext uri="{FF2B5EF4-FFF2-40B4-BE49-F238E27FC236}">
                <a16:creationId xmlns:a16="http://schemas.microsoft.com/office/drawing/2014/main" id="{3E3D732D-7E05-6A4A-B607-7D3CA3C25511}"/>
              </a:ext>
            </a:extLst>
          </p:cNvPr>
          <p:cNvSpPr>
            <a:spLocks noGrp="1"/>
          </p:cNvSpPr>
          <p:nvPr>
            <p:ph idx="16"/>
          </p:nvPr>
        </p:nvSpPr>
        <p:spPr>
          <a:xfrm>
            <a:off x="6193969" y="2305050"/>
            <a:ext cx="2412000" cy="3960000"/>
          </a:xfrm>
          <a:prstGeom prst="rect">
            <a:avLst/>
          </a:prstGeom>
        </p:spPr>
        <p:txBody>
          <a:bodyPr lIns="0" tIns="0" rIns="0" bIns="0">
            <a:noAutofit/>
          </a:bodyPr>
          <a:lstStyle>
            <a:lvl1pPr marL="0" indent="0">
              <a:spcBef>
                <a:spcPts val="0"/>
              </a:spcBef>
              <a:spcAft>
                <a:spcPts val="600"/>
              </a:spcAft>
              <a:buNone/>
              <a:defRPr sz="1800" b="1" i="0">
                <a:solidFill>
                  <a:schemeClr val="tx2"/>
                </a:solidFill>
                <a:latin typeface="Segoe UI" panose="020B0502040204020203" pitchFamily="34" charset="0"/>
                <a:cs typeface="Segoe UI" panose="020B0502040204020203" pitchFamily="34" charset="0"/>
              </a:defRPr>
            </a:lvl1pPr>
            <a:lvl2pPr marL="0" indent="0">
              <a:buClr>
                <a:schemeClr val="tx2"/>
              </a:buClr>
              <a:buNone/>
              <a:defRPr sz="1600">
                <a:solidFill>
                  <a:srgbClr val="58585A"/>
                </a:solidFill>
                <a:latin typeface="Segoe UI Light" panose="020B0502040204020203" pitchFamily="34" charset="0"/>
                <a:cs typeface="Segoe UI Light" panose="020B0502040204020203" pitchFamily="34" charset="0"/>
              </a:defRPr>
            </a:lvl2pPr>
            <a:lvl3pPr marL="424800">
              <a:buClr>
                <a:schemeClr val="tx2"/>
              </a:buClr>
              <a:defRPr sz="1600">
                <a:solidFill>
                  <a:srgbClr val="58585A"/>
                </a:solidFill>
                <a:latin typeface="Segoe UI Light" panose="020B0502040204020203" pitchFamily="34" charset="0"/>
                <a:cs typeface="Segoe UI Light" panose="020B0502040204020203" pitchFamily="34" charset="0"/>
              </a:defRPr>
            </a:lvl3pPr>
            <a:lvl4pPr marL="882000">
              <a:buClr>
                <a:schemeClr val="tx2"/>
              </a:buClr>
              <a:defRPr sz="1400">
                <a:solidFill>
                  <a:srgbClr val="58585A"/>
                </a:solidFill>
                <a:latin typeface="Segoe UI Light" panose="020B0502040204020203" pitchFamily="34" charset="0"/>
                <a:cs typeface="Segoe UI Light" panose="020B0502040204020203" pitchFamily="34" charset="0"/>
              </a:defRPr>
            </a:lvl4pPr>
            <a:lvl5pPr marL="1339200">
              <a:buClr>
                <a:schemeClr val="tx2"/>
              </a:buClr>
              <a:defRPr sz="1400">
                <a:solidFill>
                  <a:srgbClr val="58585A"/>
                </a:solidFill>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4"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4"/>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25" name="Imag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27" name="Connecteur droit 26"/>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Espace réservé du texte 3"/>
          <p:cNvSpPr>
            <a:spLocks noGrp="1"/>
          </p:cNvSpPr>
          <p:nvPr>
            <p:ph type="body" sz="quarter" idx="10" hasCustomPrompt="1"/>
          </p:nvPr>
        </p:nvSpPr>
        <p:spPr>
          <a:xfrm>
            <a:off x="698309" y="6524186"/>
            <a:ext cx="4549775" cy="191243"/>
          </a:xfrm>
          <a:prstGeom prst="rect">
            <a:avLst/>
          </a:prstGeom>
        </p:spPr>
        <p:txBody>
          <a:bodyPr vert="horz" lIns="0" tIns="0" rIns="0" bIns="0" rtlCol="0" anchor="ctr"/>
          <a:lstStyle>
            <a:lvl1pPr>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Note de bas de page</a:t>
            </a:r>
            <a:endParaRPr lang="fr-BE" dirty="0"/>
          </a:p>
        </p:txBody>
      </p:sp>
      <p:sp>
        <p:nvSpPr>
          <p:cNvPr id="31"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sp>
        <p:nvSpPr>
          <p:cNvPr id="19" name="Titre 1">
            <a:extLst>
              <a:ext uri="{FF2B5EF4-FFF2-40B4-BE49-F238E27FC236}">
                <a16:creationId xmlns:a16="http://schemas.microsoft.com/office/drawing/2014/main" id="{B58771CB-608F-144C-9F65-9270B65AA13D}"/>
              </a:ext>
            </a:extLst>
          </p:cNvPr>
          <p:cNvSpPr>
            <a:spLocks noGrp="1"/>
          </p:cNvSpPr>
          <p:nvPr>
            <p:ph type="title"/>
          </p:nvPr>
        </p:nvSpPr>
        <p:spPr>
          <a:xfrm>
            <a:off x="703281" y="633471"/>
            <a:ext cx="9303449" cy="761415"/>
          </a:xfrm>
          <a:prstGeom prst="rect">
            <a:avLst/>
          </a:prstGeom>
        </p:spPr>
        <p:txBody>
          <a:bodyPr wrap="square" lIns="0" tIns="0" rIns="0" bIns="0" anchor="b">
            <a:noAutofit/>
          </a:bodyPr>
          <a:lstStyle>
            <a:lvl1pPr>
              <a:defRPr sz="4000" b="1">
                <a:solidFill>
                  <a:srgbClr val="0066B3"/>
                </a:solidFill>
                <a:latin typeface="Segoe UI" panose="020B0502040204020203" pitchFamily="34" charset="0"/>
                <a:cs typeface="Segoe UI" panose="020B0502040204020203" pitchFamily="34" charset="0"/>
              </a:defRPr>
            </a:lvl1pPr>
          </a:lstStyle>
          <a:p>
            <a:r>
              <a:rPr lang="fr-FR"/>
              <a:t>Modifiez le style du titre</a:t>
            </a:r>
            <a:endParaRPr lang="fr-FR" dirty="0"/>
          </a:p>
        </p:txBody>
      </p:sp>
      <p:sp>
        <p:nvSpPr>
          <p:cNvPr id="20" name="Espace réservé du texte 8"/>
          <p:cNvSpPr>
            <a:spLocks noGrp="1"/>
          </p:cNvSpPr>
          <p:nvPr>
            <p:ph type="body" sz="quarter" idx="13" hasCustomPrompt="1"/>
          </p:nvPr>
        </p:nvSpPr>
        <p:spPr>
          <a:xfrm>
            <a:off x="704643" y="1464083"/>
            <a:ext cx="10515600" cy="396000"/>
          </a:xfrm>
          <a:prstGeom prst="rect">
            <a:avLst/>
          </a:prstGeom>
        </p:spPr>
        <p:txBody>
          <a:bodyPr lIns="0" tIns="0" rIns="0" bIns="0" anchor="b">
            <a:noAutofit/>
          </a:bodyPr>
          <a:lstStyle>
            <a:lvl1pPr marL="0" indent="0">
              <a:buNone/>
              <a:defRPr sz="3200">
                <a:solidFill>
                  <a:srgbClr val="58585A"/>
                </a:solidFill>
                <a:latin typeface="Segoe UI Light" panose="020B0502040204020203" pitchFamily="34" charset="0"/>
                <a:cs typeface="Segoe UI Light" panose="020B0502040204020203" pitchFamily="34" charset="0"/>
              </a:defRPr>
            </a:lvl1pPr>
          </a:lstStyle>
          <a:p>
            <a:pPr lvl="0"/>
            <a:r>
              <a:rPr lang="fr-FR" dirty="0"/>
              <a:t>Modifiez le style du sous-titre</a:t>
            </a:r>
            <a:endParaRPr lang="fr-BE" dirty="0"/>
          </a:p>
        </p:txBody>
      </p:sp>
    </p:spTree>
    <p:extLst>
      <p:ext uri="{BB962C8B-B14F-4D97-AF65-F5344CB8AC3E}">
        <p14:creationId xmlns:p14="http://schemas.microsoft.com/office/powerpoint/2010/main" val="48851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Titre-texte-img gauche V2">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B58771CB-608F-144C-9F65-9270B65AA13D}"/>
              </a:ext>
            </a:extLst>
          </p:cNvPr>
          <p:cNvSpPr>
            <a:spLocks noGrp="1"/>
          </p:cNvSpPr>
          <p:nvPr>
            <p:ph type="title"/>
          </p:nvPr>
        </p:nvSpPr>
        <p:spPr>
          <a:xfrm>
            <a:off x="4770120" y="1255651"/>
            <a:ext cx="6831330" cy="1325563"/>
          </a:xfrm>
          <a:prstGeom prst="rect">
            <a:avLst/>
          </a:prstGeom>
        </p:spPr>
        <p:txBody>
          <a:bodyPr lIns="0" tIns="0" rIns="0" bIns="0" anchor="b">
            <a:noAutofit/>
          </a:bodyPr>
          <a:lstStyle>
            <a:lvl1pPr>
              <a:defRPr sz="4000" b="1">
                <a:solidFill>
                  <a:srgbClr val="0066B3"/>
                </a:solidFill>
                <a:latin typeface="Segoe UI Semibold" panose="020B0702040204020203" pitchFamily="34" charset="0"/>
                <a:cs typeface="Segoe UI Semibold" panose="020B0702040204020203" pitchFamily="34" charset="0"/>
              </a:defRPr>
            </a:lvl1pPr>
          </a:lstStyle>
          <a:p>
            <a:r>
              <a:rPr lang="fr-FR"/>
              <a:t>Modifiez le style du titre</a:t>
            </a:r>
            <a:endParaRPr lang="fr-FR" dirty="0"/>
          </a:p>
        </p:txBody>
      </p:sp>
      <p:sp>
        <p:nvSpPr>
          <p:cNvPr id="40" name="ZoneTexte 39"/>
          <p:cNvSpPr txBox="1"/>
          <p:nvPr userDrawn="1"/>
        </p:nvSpPr>
        <p:spPr>
          <a:xfrm>
            <a:off x="3352800" y="5861957"/>
            <a:ext cx="184731" cy="369332"/>
          </a:xfrm>
          <a:prstGeom prst="rect">
            <a:avLst/>
          </a:prstGeom>
          <a:noFill/>
        </p:spPr>
        <p:txBody>
          <a:bodyPr wrap="none" rtlCol="0">
            <a:noAutofit/>
          </a:bodyPr>
          <a:lstStyle/>
          <a:p>
            <a:endParaRPr lang="fr-BE" dirty="0"/>
          </a:p>
        </p:txBody>
      </p:sp>
      <p:sp>
        <p:nvSpPr>
          <p:cNvPr id="25" name="Espace réservé du contenu 2">
            <a:extLst>
              <a:ext uri="{FF2B5EF4-FFF2-40B4-BE49-F238E27FC236}">
                <a16:creationId xmlns:a16="http://schemas.microsoft.com/office/drawing/2014/main" id="{3E3D732D-7E05-6A4A-B607-7D3CA3C25511}"/>
              </a:ext>
            </a:extLst>
          </p:cNvPr>
          <p:cNvSpPr>
            <a:spLocks noGrp="1"/>
          </p:cNvSpPr>
          <p:nvPr>
            <p:ph idx="1"/>
          </p:nvPr>
        </p:nvSpPr>
        <p:spPr>
          <a:xfrm>
            <a:off x="4770120" y="2802429"/>
            <a:ext cx="6800850" cy="3312000"/>
          </a:xfrm>
          <a:prstGeom prst="rect">
            <a:avLst/>
          </a:prstGeom>
        </p:spPr>
        <p:txBody>
          <a:bodyPr lIns="0" tIns="0" rIns="0" bIns="0">
            <a:noAutofit/>
          </a:bodyPr>
          <a:lstStyle>
            <a:lvl1pPr marL="0" indent="0">
              <a:spcAft>
                <a:spcPts val="600"/>
              </a:spcAft>
              <a:buNone/>
              <a:defRPr sz="1600">
                <a:solidFill>
                  <a:srgbClr val="58585A"/>
                </a:solidFill>
                <a:latin typeface="Segoe UI Light" panose="020B0502040204020203" pitchFamily="34" charset="0"/>
                <a:cs typeface="Segoe UI Light" panose="020B0502040204020203" pitchFamily="34" charset="0"/>
              </a:defRPr>
            </a:lvl1pPr>
            <a:lvl2pPr>
              <a:spcAft>
                <a:spcPts val="600"/>
              </a:spcAft>
              <a:defRPr sz="1400">
                <a:solidFill>
                  <a:srgbClr val="58585A"/>
                </a:solidFill>
                <a:latin typeface="Segoe UI Light" panose="020B0502040204020203" pitchFamily="34" charset="0"/>
                <a:cs typeface="Segoe UI Light" panose="020B0502040204020203" pitchFamily="34" charset="0"/>
              </a:defRPr>
            </a:lvl2pPr>
            <a:lvl3pPr>
              <a:spcAft>
                <a:spcPts val="600"/>
              </a:spcAft>
              <a:defRPr sz="1400">
                <a:solidFill>
                  <a:srgbClr val="58585A"/>
                </a:solidFill>
                <a:latin typeface="Segoe UI Light" panose="020B0502040204020203" pitchFamily="34" charset="0"/>
                <a:cs typeface="Segoe UI Light" panose="020B0502040204020203" pitchFamily="34" charset="0"/>
              </a:defRPr>
            </a:lvl3pPr>
            <a:lvl4pPr>
              <a:spcAft>
                <a:spcPts val="600"/>
              </a:spcAft>
              <a:defRPr sz="1400">
                <a:solidFill>
                  <a:srgbClr val="58585A"/>
                </a:solidFill>
                <a:latin typeface="Segoe UI Light" panose="020B0502040204020203" pitchFamily="34" charset="0"/>
                <a:cs typeface="Segoe UI Light" panose="020B0502040204020203" pitchFamily="34" charset="0"/>
              </a:defRPr>
            </a:lvl4pPr>
            <a:lvl5pPr>
              <a:spcAft>
                <a:spcPts val="600"/>
              </a:spcAft>
              <a:defRPr sz="1400">
                <a:solidFill>
                  <a:srgbClr val="58585A"/>
                </a:solidFill>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5" name="Espace réservé pour une image  14"/>
          <p:cNvSpPr>
            <a:spLocks noGrp="1"/>
          </p:cNvSpPr>
          <p:nvPr>
            <p:ph type="pic" sz="quarter" idx="14"/>
          </p:nvPr>
        </p:nvSpPr>
        <p:spPr>
          <a:xfrm rot="832032">
            <a:off x="-571500" y="661871"/>
            <a:ext cx="4698856" cy="5646077"/>
          </a:xfrm>
          <a:custGeom>
            <a:avLst/>
            <a:gdLst>
              <a:gd name="connsiteX0" fmla="*/ 3650361 w 4698856"/>
              <a:gd name="connsiteY0" fmla="*/ 1101 h 5646077"/>
              <a:gd name="connsiteX1" fmla="*/ 4096051 w 4698856"/>
              <a:gd name="connsiteY1" fmla="*/ 361324 h 5646077"/>
              <a:gd name="connsiteX2" fmla="*/ 4694674 w 4698856"/>
              <a:gd name="connsiteY2" fmla="*/ 4603979 h 5646077"/>
              <a:gd name="connsiteX3" fmla="*/ 4433354 w 4698856"/>
              <a:gd name="connsiteY3" fmla="*/ 5053302 h 5646077"/>
              <a:gd name="connsiteX4" fmla="*/ 214172 w 4698856"/>
              <a:gd name="connsiteY4" fmla="*/ 5615247 h 5646077"/>
              <a:gd name="connsiteX5" fmla="*/ 0 w 4698856"/>
              <a:gd name="connsiteY5" fmla="*/ 5593823 h 5646077"/>
              <a:gd name="connsiteX6" fmla="*/ 0 w 4698856"/>
              <a:gd name="connsiteY6" fmla="*/ 390630 h 5646077"/>
              <a:gd name="connsiteX7" fmla="*/ 93730 w 4698856"/>
              <a:gd name="connsiteY7" fmla="*/ 402261 h 5646077"/>
              <a:gd name="connsiteX8" fmla="*/ 3557890 w 4698856"/>
              <a:gd name="connsiteY8" fmla="*/ 18356 h 5646077"/>
              <a:gd name="connsiteX9" fmla="*/ 3650361 w 4698856"/>
              <a:gd name="connsiteY9" fmla="*/ 1101 h 564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8856" h="5646077">
                <a:moveTo>
                  <a:pt x="3650361" y="1101"/>
                </a:moveTo>
                <a:cubicBezTo>
                  <a:pt x="3864999" y="-14521"/>
                  <a:pt x="4064464" y="137755"/>
                  <a:pt x="4096051" y="361324"/>
                </a:cubicBezTo>
                <a:lnTo>
                  <a:pt x="4694674" y="4603979"/>
                </a:lnTo>
                <a:cubicBezTo>
                  <a:pt x="4721949" y="4796398"/>
                  <a:pt x="4613635" y="4981749"/>
                  <a:pt x="4433354" y="5053302"/>
                </a:cubicBezTo>
                <a:cubicBezTo>
                  <a:pt x="3820112" y="5296616"/>
                  <a:pt x="2317049" y="5771269"/>
                  <a:pt x="214172" y="5615247"/>
                </a:cubicBezTo>
                <a:lnTo>
                  <a:pt x="0" y="5593823"/>
                </a:lnTo>
                <a:lnTo>
                  <a:pt x="0" y="390630"/>
                </a:lnTo>
                <a:lnTo>
                  <a:pt x="93730" y="402261"/>
                </a:lnTo>
                <a:cubicBezTo>
                  <a:pt x="1539317" y="543011"/>
                  <a:pt x="2878203" y="224686"/>
                  <a:pt x="3557890" y="18356"/>
                </a:cubicBezTo>
                <a:cubicBezTo>
                  <a:pt x="3588727" y="8990"/>
                  <a:pt x="3619699" y="3332"/>
                  <a:pt x="3650361" y="1101"/>
                </a:cubicBezTo>
                <a:close/>
              </a:path>
            </a:pathLst>
          </a:custGeom>
        </p:spPr>
        <p:txBody>
          <a:bodyPr wrap="square">
            <a:noAutofit/>
          </a:bodyPr>
          <a:lstStyle/>
          <a:p>
            <a:r>
              <a:rPr lang="fr-FR"/>
              <a:t>Cliquez sur l'icône pour ajouter une image</a:t>
            </a:r>
            <a:endParaRPr lang="fr-BE"/>
          </a:p>
        </p:txBody>
      </p:sp>
      <p:sp>
        <p:nvSpPr>
          <p:cNvPr id="14" name="Espace réservé du numéro de diapositive 5">
            <a:extLst>
              <a:ext uri="{FF2B5EF4-FFF2-40B4-BE49-F238E27FC236}">
                <a16:creationId xmlns:a16="http://schemas.microsoft.com/office/drawing/2014/main" id="{A9F6EBB0-DA81-5540-B19D-6D125369340A}"/>
              </a:ext>
            </a:extLst>
          </p:cNvPr>
          <p:cNvSpPr>
            <a:spLocks noGrp="1"/>
          </p:cNvSpPr>
          <p:nvPr>
            <p:ph type="sldNum" sz="quarter" idx="4"/>
          </p:nvPr>
        </p:nvSpPr>
        <p:spPr>
          <a:xfrm>
            <a:off x="11711940" y="6505575"/>
            <a:ext cx="427309" cy="263525"/>
          </a:xfrm>
          <a:prstGeom prst="rect">
            <a:avLst/>
          </a:prstGeom>
        </p:spPr>
        <p:txBody>
          <a:bodyPr lIns="0" tIns="0" rIns="0" bIns="0" anchor="b">
            <a:noAutofit/>
          </a:bodyPr>
          <a:lstStyle>
            <a:lvl1pPr algn="l">
              <a:defRPr sz="1700" b="1">
                <a:solidFill>
                  <a:srgbClr val="0066B3"/>
                </a:solidFill>
                <a:latin typeface="Segoe UI" panose="020B0502040204020203" pitchFamily="34" charset="0"/>
                <a:cs typeface="Segoe UI" panose="020B0502040204020203" pitchFamily="34" charset="0"/>
              </a:defRPr>
            </a:lvl1pPr>
          </a:lstStyle>
          <a:p>
            <a:fld id="{BBF97745-3415-CF49-912C-FE5A312DA2CB}" type="slidenum">
              <a:rPr lang="fr-FR" smtClean="0"/>
              <a:pPr/>
              <a:t>‹N°›</a:t>
            </a:fld>
            <a:endParaRPr lang="fr-FR" dirty="0"/>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39350" y="6514158"/>
            <a:ext cx="1384299" cy="222786"/>
          </a:xfrm>
          <a:prstGeom prst="rect">
            <a:avLst/>
          </a:prstGeom>
        </p:spPr>
      </p:pic>
      <p:cxnSp>
        <p:nvCxnSpPr>
          <p:cNvPr id="17" name="Connecteur droit 16"/>
          <p:cNvCxnSpPr/>
          <p:nvPr userDrawn="1"/>
        </p:nvCxnSpPr>
        <p:spPr>
          <a:xfrm flipV="1">
            <a:off x="11601450" y="6517333"/>
            <a:ext cx="0" cy="20731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userDrawn="1"/>
        </p:nvCxnSpPr>
        <p:spPr>
          <a:xfrm flipV="1">
            <a:off x="11570970" y="6524953"/>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userDrawn="1"/>
        </p:nvCxnSpPr>
        <p:spPr>
          <a:xfrm flipV="1">
            <a:off x="9913620" y="6529627"/>
            <a:ext cx="0" cy="20731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Espace réservé du texte 3"/>
          <p:cNvSpPr>
            <a:spLocks noGrp="1"/>
          </p:cNvSpPr>
          <p:nvPr>
            <p:ph type="body" sz="quarter" idx="10" hasCustomPrompt="1"/>
          </p:nvPr>
        </p:nvSpPr>
        <p:spPr>
          <a:xfrm>
            <a:off x="838200" y="6524186"/>
            <a:ext cx="4549775" cy="191243"/>
          </a:xfrm>
          <a:prstGeom prst="rect">
            <a:avLst/>
          </a:prstGeom>
        </p:spPr>
        <p:txBody>
          <a:bodyPr vert="horz" lIns="0" tIns="0" rIns="0" bIns="0" rtlCol="0" anchor="ctr"/>
          <a:lstStyle>
            <a:lvl1pPr>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Note de bas de page</a:t>
            </a:r>
            <a:endParaRPr lang="fr-BE" dirty="0"/>
          </a:p>
        </p:txBody>
      </p:sp>
      <p:sp>
        <p:nvSpPr>
          <p:cNvPr id="21" name="Espace réservé du texte 3"/>
          <p:cNvSpPr>
            <a:spLocks noGrp="1"/>
          </p:cNvSpPr>
          <p:nvPr>
            <p:ph type="body" sz="quarter" idx="11" hasCustomPrompt="1"/>
          </p:nvPr>
        </p:nvSpPr>
        <p:spPr>
          <a:xfrm>
            <a:off x="5676406" y="6524952"/>
            <a:ext cx="4074654" cy="198735"/>
          </a:xfrm>
          <a:prstGeom prst="rect">
            <a:avLst/>
          </a:prstGeom>
        </p:spPr>
        <p:txBody>
          <a:bodyPr vert="horz" lIns="0" tIns="0" rIns="0" bIns="0" rtlCol="0" anchor="ctr"/>
          <a:lstStyle>
            <a:lvl1pPr marL="0" indent="0" algn="r">
              <a:buNone/>
              <a:defRPr lang="fr-FR" sz="900" smtClean="0">
                <a:solidFill>
                  <a:schemeClr val="tx1">
                    <a:tint val="75000"/>
                  </a:schemeClr>
                </a:solidFill>
                <a:latin typeface="Segoe UI Light" panose="020B0502040204020203" pitchFamily="34" charset="0"/>
                <a:cs typeface="Segoe UI Light" panose="020B0502040204020203" pitchFamily="34" charset="0"/>
              </a:defRPr>
            </a:lvl1pPr>
            <a:lvl2pPr>
              <a:defRPr lang="fr-FR" sz="1800" smtClean="0"/>
            </a:lvl2pPr>
            <a:lvl3pPr>
              <a:defRPr lang="fr-FR" sz="1800" smtClean="0"/>
            </a:lvl3pPr>
            <a:lvl4pPr>
              <a:defRPr lang="fr-FR" smtClean="0"/>
            </a:lvl4pPr>
            <a:lvl5pPr>
              <a:defRPr lang="fr-BE"/>
            </a:lvl5pPr>
          </a:lstStyle>
          <a:p>
            <a:pPr marL="171450" lvl="0" indent="-171450">
              <a:buClr>
                <a:schemeClr val="tx2"/>
              </a:buClr>
              <a:buFont typeface="Calibri" panose="020F0502020204030204" pitchFamily="34" charset="0"/>
              <a:buChar char="*"/>
            </a:pPr>
            <a:r>
              <a:rPr lang="fr-FR" dirty="0"/>
              <a:t>Nom de la présentation – Nom de l’orateur</a:t>
            </a:r>
          </a:p>
        </p:txBody>
      </p:sp>
      <p:pic>
        <p:nvPicPr>
          <p:cNvPr id="22" name="Image 21">
            <a:extLst>
              <a:ext uri="{FF2B5EF4-FFF2-40B4-BE49-F238E27FC236}">
                <a16:creationId xmlns:a16="http://schemas.microsoft.com/office/drawing/2014/main" id="{8CAEE383-B419-2E44-A870-C8F0434448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92325" y="243288"/>
            <a:ext cx="1619250" cy="413808"/>
          </a:xfrm>
          <a:prstGeom prst="rect">
            <a:avLst/>
          </a:prstGeom>
        </p:spPr>
      </p:pic>
    </p:spTree>
    <p:extLst>
      <p:ext uri="{BB962C8B-B14F-4D97-AF65-F5344CB8AC3E}">
        <p14:creationId xmlns:p14="http://schemas.microsoft.com/office/powerpoint/2010/main" val="283890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grpId="0" nodeType="withEffect" nodePh="1">
                                  <p:stCondLst>
                                    <p:cond delay="0"/>
                                  </p:stCondLst>
                                  <p:endCondLst>
                                    <p:cond evt="begin" delay="0">
                                      <p:tn val="8"/>
                                    </p:cond>
                                  </p:endCondLst>
                                  <p:childTnLst>
                                    <p:animMotion origin="layout" path="M -0.46197 -0.01598 C -0.42252 -0.01158 -0.46224 -0.00718 -0.24674 0.00763 C -0.0358 0.00486 -0.06054 0.00555 -4.375E-6 4.07407E-6 " pathEditMode="relative" rAng="0" ptsTypes="AAA">
                                      <p:cBhvr>
                                        <p:cTn id="9" dur="2000" fill="hold"/>
                                        <p:tgtEl>
                                          <p:spTgt spid="15"/>
                                        </p:tgtEl>
                                        <p:attrNameLst>
                                          <p:attrName>ppt_x</p:attrName>
                                          <p:attrName>ppt_y</p:attrName>
                                        </p:attrNameLst>
                                      </p:cBhvr>
                                      <p:rCtr x="23099" y="1181"/>
                                    </p:animMotion>
                                  </p:childTnLst>
                                </p:cTn>
                              </p:par>
                              <p:par>
                                <p:cTn id="10" presetID="8" presetClass="emph" presetSubtype="0" decel="43000" fill="hold" grpId="2" nodeType="withEffect" nodePh="1">
                                  <p:stCondLst>
                                    <p:cond delay="0"/>
                                  </p:stCondLst>
                                  <p:endCondLst>
                                    <p:cond evt="begin" delay="0">
                                      <p:tn val="10"/>
                                    </p:cond>
                                  </p:endCondLst>
                                  <p:childTnLst>
                                    <p:animRot by="-900000">
                                      <p:cBhvr>
                                        <p:cTn id="11"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74400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4" r:id="rId3"/>
    <p:sldLayoutId id="2147483695" r:id="rId4"/>
    <p:sldLayoutId id="2147483679" r:id="rId5"/>
    <p:sldLayoutId id="2147483685" r:id="rId6"/>
    <p:sldLayoutId id="2147483680" r:id="rId7"/>
    <p:sldLayoutId id="2147483681" r:id="rId8"/>
    <p:sldLayoutId id="2147483691" r:id="rId9"/>
    <p:sldLayoutId id="2147483693" r:id="rId10"/>
    <p:sldLayoutId id="2147483698" r:id="rId11"/>
    <p:sldLayoutId id="2147483701" r:id="rId12"/>
    <p:sldLayoutId id="2147483702" r:id="rId13"/>
    <p:sldLayoutId id="2147483672" r:id="rId14"/>
    <p:sldLayoutId id="2147483700" r:id="rId15"/>
    <p:sldLayoutId id="2147483699" r:id="rId16"/>
    <p:sldLayoutId id="2147483694" r:id="rId17"/>
    <p:sldLayoutId id="2147483697" r:id="rId18"/>
    <p:sldLayoutId id="2147483662" r:id="rId19"/>
    <p:sldLayoutId id="2147483663" r:id="rId20"/>
    <p:sldLayoutId id="2147483671" r:id="rId21"/>
    <p:sldLayoutId id="2147483670" r:id="rId22"/>
    <p:sldLayoutId id="2147483686" r:id="rId23"/>
    <p:sldLayoutId id="2147483696" r:id="rId24"/>
    <p:sldLayoutId id="2147483682" r:id="rId25"/>
    <p:sldLayoutId id="2147483684"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x2D7vdAot4k" TargetMode="External"/><Relationship Id="rId1" Type="http://schemas.openxmlformats.org/officeDocument/2006/relationships/video" Target="https://www.youtube.com/embed/KuXvz-B1yo4" TargetMode="External"/><Relationship Id="rId5" Type="http://schemas.openxmlformats.org/officeDocument/2006/relationships/image" Target="../media/image30.jpe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4.xml"/><Relationship Id="rId1" Type="http://schemas.openxmlformats.org/officeDocument/2006/relationships/video" Target="https://www.youtube.com/embed/X29z-QTi0t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jamanetwork.com/journals/jama/fullarticle/2816421#jit240007r7"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1"/>
          </p:nvPr>
        </p:nvSpPr>
        <p:spPr>
          <a:xfrm>
            <a:off x="3008219" y="5062057"/>
            <a:ext cx="4953000" cy="477111"/>
          </a:xfrm>
        </p:spPr>
        <p:txBody>
          <a:bodyPr/>
          <a:lstStyle/>
          <a:p>
            <a:pPr algn="ctr"/>
            <a:r>
              <a:rPr lang="fr-BE" sz="2000" dirty="0"/>
              <a:t>Dr Dubuisson</a:t>
            </a:r>
          </a:p>
          <a:p>
            <a:pPr algn="ctr"/>
            <a:r>
              <a:rPr lang="fr-BE" sz="2000" dirty="0"/>
              <a:t>27/04/2024</a:t>
            </a:r>
          </a:p>
          <a:p>
            <a:pPr algn="ctr"/>
            <a:endParaRPr lang="fr-BE" sz="2000" dirty="0"/>
          </a:p>
        </p:txBody>
      </p:sp>
      <p:sp>
        <p:nvSpPr>
          <p:cNvPr id="8" name="Espace réservé du texte 7"/>
          <p:cNvSpPr>
            <a:spLocks noGrp="1"/>
          </p:cNvSpPr>
          <p:nvPr>
            <p:ph type="body" sz="quarter" idx="12"/>
          </p:nvPr>
        </p:nvSpPr>
        <p:spPr>
          <a:xfrm>
            <a:off x="326761" y="2290258"/>
            <a:ext cx="10888085" cy="2460399"/>
          </a:xfrm>
        </p:spPr>
        <p:txBody>
          <a:bodyPr/>
          <a:lstStyle/>
          <a:p>
            <a:pPr algn="ctr"/>
            <a:r>
              <a:rPr lang="fr-BE" sz="3600" dirty="0"/>
              <a:t>Dystrophie myotonique de type I</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219" y="1775590"/>
            <a:ext cx="5581650"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141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6827067-F3E2-D2C5-C8F8-F152B4A42F49}"/>
              </a:ext>
            </a:extLst>
          </p:cNvPr>
          <p:cNvSpPr>
            <a:spLocks noGrp="1"/>
          </p:cNvSpPr>
          <p:nvPr>
            <p:ph type="sldNum" sz="quarter" idx="4"/>
          </p:nvPr>
        </p:nvSpPr>
        <p:spPr/>
        <p:txBody>
          <a:bodyPr/>
          <a:lstStyle/>
          <a:p>
            <a:fld id="{BBF97745-3415-CF49-912C-FE5A312DA2CB}" type="slidenum">
              <a:rPr lang="fr-FR" smtClean="0"/>
              <a:pPr/>
              <a:t>10</a:t>
            </a:fld>
            <a:endParaRPr lang="fr-FR" dirty="0"/>
          </a:p>
        </p:txBody>
      </p:sp>
      <p:sp>
        <p:nvSpPr>
          <p:cNvPr id="5" name="Espace réservé du texte 4">
            <a:extLst>
              <a:ext uri="{FF2B5EF4-FFF2-40B4-BE49-F238E27FC236}">
                <a16:creationId xmlns:a16="http://schemas.microsoft.com/office/drawing/2014/main" id="{DA47E06A-3D3C-45E2-4032-F7FF94681AE9}"/>
              </a:ext>
            </a:extLst>
          </p:cNvPr>
          <p:cNvSpPr>
            <a:spLocks noGrp="1"/>
          </p:cNvSpPr>
          <p:nvPr>
            <p:ph type="body" sz="quarter" idx="13"/>
          </p:nvPr>
        </p:nvSpPr>
        <p:spPr/>
        <p:txBody>
          <a:bodyPr/>
          <a:lstStyle/>
          <a:p>
            <a:r>
              <a:rPr lang="fr-FR" b="1" dirty="0">
                <a:latin typeface="+mn-lt"/>
              </a:rPr>
              <a:t>Symptômes: troubles </a:t>
            </a:r>
            <a:r>
              <a:rPr lang="fr-FR" b="1" dirty="0" err="1">
                <a:latin typeface="+mn-lt"/>
              </a:rPr>
              <a:t>multisystémiques</a:t>
            </a:r>
            <a:endParaRPr lang="fr-FR" b="1" dirty="0">
              <a:latin typeface="+mn-lt"/>
            </a:endParaRPr>
          </a:p>
        </p:txBody>
      </p:sp>
      <p:sp>
        <p:nvSpPr>
          <p:cNvPr id="6" name="Espace réservé du texte 5">
            <a:extLst>
              <a:ext uri="{FF2B5EF4-FFF2-40B4-BE49-F238E27FC236}">
                <a16:creationId xmlns:a16="http://schemas.microsoft.com/office/drawing/2014/main" id="{FFABD042-5146-0B00-F497-4B99A1510995}"/>
              </a:ext>
            </a:extLst>
          </p:cNvPr>
          <p:cNvSpPr>
            <a:spLocks noGrp="1"/>
          </p:cNvSpPr>
          <p:nvPr>
            <p:ph type="body" sz="quarter" idx="10"/>
          </p:nvPr>
        </p:nvSpPr>
        <p:spPr/>
        <p:txBody>
          <a:bodyPr/>
          <a:lstStyle/>
          <a:p>
            <a:endParaRPr lang="fr-FR" dirty="0"/>
          </a:p>
        </p:txBody>
      </p:sp>
      <p:sp>
        <p:nvSpPr>
          <p:cNvPr id="7" name="Espace réservé du texte 6">
            <a:extLst>
              <a:ext uri="{FF2B5EF4-FFF2-40B4-BE49-F238E27FC236}">
                <a16:creationId xmlns:a16="http://schemas.microsoft.com/office/drawing/2014/main" id="{C2CDC977-EA15-DD9B-B908-EBB5746B9862}"/>
              </a:ext>
            </a:extLst>
          </p:cNvPr>
          <p:cNvSpPr>
            <a:spLocks noGrp="1"/>
          </p:cNvSpPr>
          <p:nvPr>
            <p:ph type="body" sz="quarter" idx="11"/>
          </p:nvPr>
        </p:nvSpPr>
        <p:spPr/>
        <p:txBody>
          <a:bodyPr/>
          <a:lstStyle/>
          <a:p>
            <a:endParaRPr lang="fr-FR"/>
          </a:p>
        </p:txBody>
      </p:sp>
      <p:sp>
        <p:nvSpPr>
          <p:cNvPr id="10" name="Titre 6">
            <a:extLst>
              <a:ext uri="{FF2B5EF4-FFF2-40B4-BE49-F238E27FC236}">
                <a16:creationId xmlns:a16="http://schemas.microsoft.com/office/drawing/2014/main" id="{8AEE3E51-1153-07C2-EBD0-E8A8A43AAAF3}"/>
              </a:ext>
            </a:extLst>
          </p:cNvPr>
          <p:cNvSpPr txBox="1">
            <a:spLocks/>
          </p:cNvSpPr>
          <p:nvPr/>
        </p:nvSpPr>
        <p:spPr>
          <a:xfrm>
            <a:off x="704643" y="648670"/>
            <a:ext cx="9303449" cy="647139"/>
          </a:xfrm>
          <a:prstGeom prst="rect">
            <a:avLst/>
          </a:prstGeom>
        </p:spPr>
        <p:txBody>
          <a:bodyPr wrap="square" lIns="0" tIns="0" rIns="0" bIns="0" anchor="b">
            <a:noAutofit/>
          </a:bodyPr>
          <a:lstStyle>
            <a:lvl1pPr algn="l" defTabSz="914400" rtl="0" eaLnBrk="1" latinLnBrk="0" hangingPunct="1">
              <a:lnSpc>
                <a:spcPct val="90000"/>
              </a:lnSpc>
              <a:spcBef>
                <a:spcPct val="0"/>
              </a:spcBef>
              <a:buNone/>
              <a:defRPr sz="4000" b="1" kern="1200">
                <a:solidFill>
                  <a:srgbClr val="0066B3"/>
                </a:solidFill>
                <a:latin typeface="Segoe UI" panose="020B0502040204020203" pitchFamily="34" charset="0"/>
                <a:ea typeface="+mj-ea"/>
                <a:cs typeface="Segoe UI" panose="020B0502040204020203" pitchFamily="34" charset="0"/>
              </a:defRPr>
            </a:lvl1pPr>
          </a:lstStyle>
          <a:p>
            <a:r>
              <a:rPr lang="fr-BE" dirty="0"/>
              <a:t>Dystrophie myotonique de type I</a:t>
            </a:r>
          </a:p>
        </p:txBody>
      </p:sp>
      <p:sp>
        <p:nvSpPr>
          <p:cNvPr id="11" name="Rectangle 10">
            <a:extLst>
              <a:ext uri="{FF2B5EF4-FFF2-40B4-BE49-F238E27FC236}">
                <a16:creationId xmlns:a16="http://schemas.microsoft.com/office/drawing/2014/main" id="{538D6535-AF6C-B5A2-FFB8-DF124D74F81D}"/>
              </a:ext>
            </a:extLst>
          </p:cNvPr>
          <p:cNvSpPr/>
          <p:nvPr/>
        </p:nvSpPr>
        <p:spPr>
          <a:xfrm>
            <a:off x="704643" y="6105465"/>
            <a:ext cx="11347270" cy="246221"/>
          </a:xfrm>
          <a:prstGeom prst="rect">
            <a:avLst/>
          </a:prstGeom>
        </p:spPr>
        <p:txBody>
          <a:bodyPr wrap="square">
            <a:spAutoFit/>
          </a:bodyPr>
          <a:lstStyle/>
          <a:p>
            <a:r>
              <a:rPr lang="fr-BE" sz="1000" b="0" i="0" dirty="0">
                <a:solidFill>
                  <a:srgbClr val="303030"/>
                </a:solidFill>
                <a:effectLst/>
                <a:latin typeface="Times New Roman" panose="02020603050405020304" pitchFamily="18" charset="0"/>
              </a:rPr>
              <a:t>Turner C, Hilton-Jones D. The </a:t>
            </a:r>
            <a:r>
              <a:rPr lang="fr-BE" sz="1000" b="0" i="0" dirty="0" err="1">
                <a:solidFill>
                  <a:srgbClr val="303030"/>
                </a:solidFill>
                <a:effectLst/>
                <a:latin typeface="Times New Roman" panose="02020603050405020304" pitchFamily="18" charset="0"/>
              </a:rPr>
              <a:t>myotonic</a:t>
            </a:r>
            <a:r>
              <a:rPr lang="fr-BE" sz="1000" b="0" i="0" dirty="0">
                <a:solidFill>
                  <a:srgbClr val="303030"/>
                </a:solidFill>
                <a:effectLst/>
                <a:latin typeface="Times New Roman" panose="02020603050405020304" pitchFamily="18" charset="0"/>
              </a:rPr>
              <a:t> dystrophies: </a:t>
            </a:r>
            <a:r>
              <a:rPr lang="fr-BE" sz="1000" b="0" i="0" dirty="0" err="1">
                <a:solidFill>
                  <a:srgbClr val="303030"/>
                </a:solidFill>
                <a:effectLst/>
                <a:latin typeface="Times New Roman" panose="02020603050405020304" pitchFamily="18" charset="0"/>
              </a:rPr>
              <a:t>diagnosis</a:t>
            </a:r>
            <a:r>
              <a:rPr lang="fr-BE" sz="1000" b="0" i="0" dirty="0">
                <a:solidFill>
                  <a:srgbClr val="303030"/>
                </a:solidFill>
                <a:effectLst/>
                <a:latin typeface="Times New Roman" panose="02020603050405020304" pitchFamily="18" charset="0"/>
              </a:rPr>
              <a:t> and management. J </a:t>
            </a:r>
            <a:r>
              <a:rPr lang="fr-BE" sz="1000" b="0" i="0" dirty="0" err="1">
                <a:solidFill>
                  <a:srgbClr val="303030"/>
                </a:solidFill>
                <a:effectLst/>
                <a:latin typeface="Times New Roman" panose="02020603050405020304" pitchFamily="18" charset="0"/>
              </a:rPr>
              <a:t>Neurol</a:t>
            </a:r>
            <a:r>
              <a:rPr lang="fr-BE" sz="1000" b="0" i="0" dirty="0">
                <a:solidFill>
                  <a:srgbClr val="303030"/>
                </a:solidFill>
                <a:effectLst/>
                <a:latin typeface="Times New Roman" panose="02020603050405020304" pitchFamily="18" charset="0"/>
              </a:rPr>
              <a:t> </a:t>
            </a:r>
            <a:r>
              <a:rPr lang="fr-BE" sz="1000" b="0" i="0" dirty="0" err="1">
                <a:solidFill>
                  <a:srgbClr val="303030"/>
                </a:solidFill>
                <a:effectLst/>
                <a:latin typeface="Times New Roman" panose="02020603050405020304" pitchFamily="18" charset="0"/>
              </a:rPr>
              <a:t>Neurosurg</a:t>
            </a:r>
            <a:r>
              <a:rPr lang="fr-BE" sz="1000" b="0" i="0" dirty="0">
                <a:solidFill>
                  <a:srgbClr val="303030"/>
                </a:solidFill>
                <a:effectLst/>
                <a:latin typeface="Times New Roman" panose="02020603050405020304" pitchFamily="18" charset="0"/>
              </a:rPr>
              <a:t> </a:t>
            </a:r>
            <a:r>
              <a:rPr lang="fr-BE" sz="1000" b="0" i="0" dirty="0" err="1">
                <a:solidFill>
                  <a:srgbClr val="303030"/>
                </a:solidFill>
                <a:effectLst/>
                <a:latin typeface="Times New Roman" panose="02020603050405020304" pitchFamily="18" charset="0"/>
              </a:rPr>
              <a:t>Psychiatry</a:t>
            </a:r>
            <a:r>
              <a:rPr lang="fr-BE" sz="1000" b="0" i="0" dirty="0">
                <a:solidFill>
                  <a:srgbClr val="303030"/>
                </a:solidFill>
                <a:effectLst/>
                <a:latin typeface="Times New Roman" panose="02020603050405020304" pitchFamily="18" charset="0"/>
              </a:rPr>
              <a:t>. 2010 Apr;81(4):358-67. </a:t>
            </a:r>
            <a:endParaRPr lang="en-US" sz="1000" dirty="0"/>
          </a:p>
        </p:txBody>
      </p:sp>
      <p:pic>
        <p:nvPicPr>
          <p:cNvPr id="9" name="Image 8">
            <a:extLst>
              <a:ext uri="{FF2B5EF4-FFF2-40B4-BE49-F238E27FC236}">
                <a16:creationId xmlns:a16="http://schemas.microsoft.com/office/drawing/2014/main" id="{73AE105E-6FA6-4400-9742-04430CDEFD1B}"/>
              </a:ext>
            </a:extLst>
          </p:cNvPr>
          <p:cNvPicPr>
            <a:picLocks noChangeAspect="1"/>
          </p:cNvPicPr>
          <p:nvPr/>
        </p:nvPicPr>
        <p:blipFill>
          <a:blip r:embed="rId3"/>
          <a:stretch>
            <a:fillRect/>
          </a:stretch>
        </p:blipFill>
        <p:spPr>
          <a:xfrm>
            <a:off x="2404993" y="2069089"/>
            <a:ext cx="7086600" cy="3800475"/>
          </a:xfrm>
          <a:prstGeom prst="rect">
            <a:avLst/>
          </a:prstGeom>
        </p:spPr>
      </p:pic>
    </p:spTree>
    <p:extLst>
      <p:ext uri="{BB962C8B-B14F-4D97-AF65-F5344CB8AC3E}">
        <p14:creationId xmlns:p14="http://schemas.microsoft.com/office/powerpoint/2010/main" val="373508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0225148-7E86-15FE-9324-395581B06205}"/>
              </a:ext>
            </a:extLst>
          </p:cNvPr>
          <p:cNvSpPr>
            <a:spLocks noGrp="1"/>
          </p:cNvSpPr>
          <p:nvPr>
            <p:ph idx="1"/>
          </p:nvPr>
        </p:nvSpPr>
        <p:spPr>
          <a:xfrm>
            <a:off x="838200" y="2079775"/>
            <a:ext cx="9476232" cy="4129555"/>
          </a:xfrm>
        </p:spPr>
        <p:txBody>
          <a:bodyPr/>
          <a:lstStyle/>
          <a:p>
            <a:pPr marL="457200" lvl="1" indent="0">
              <a:buNone/>
            </a:pPr>
            <a:r>
              <a:rPr lang="en-US" sz="2400" dirty="0">
                <a:latin typeface="+mn-lt"/>
              </a:rPr>
              <a:t>La DM1 </a:t>
            </a:r>
            <a:r>
              <a:rPr lang="en-US" sz="2400" dirty="0" err="1">
                <a:latin typeface="+mn-lt"/>
              </a:rPr>
              <a:t>est</a:t>
            </a:r>
            <a:r>
              <a:rPr lang="en-US" sz="2400" dirty="0">
                <a:latin typeface="+mn-lt"/>
              </a:rPr>
              <a:t> </a:t>
            </a:r>
            <a:r>
              <a:rPr lang="en-US" sz="2400" dirty="0" err="1">
                <a:latin typeface="+mn-lt"/>
              </a:rPr>
              <a:t>classiquement</a:t>
            </a:r>
            <a:r>
              <a:rPr lang="en-US" sz="2400" dirty="0">
                <a:latin typeface="+mn-lt"/>
              </a:rPr>
              <a:t> </a:t>
            </a:r>
            <a:r>
              <a:rPr lang="en-US" sz="2400" dirty="0" err="1">
                <a:latin typeface="+mn-lt"/>
              </a:rPr>
              <a:t>divisée</a:t>
            </a:r>
            <a:r>
              <a:rPr lang="en-US" sz="2400" dirty="0">
                <a:latin typeface="+mn-lt"/>
              </a:rPr>
              <a:t> </a:t>
            </a:r>
            <a:r>
              <a:rPr lang="en-US" sz="2400" dirty="0" err="1">
                <a:latin typeface="+mn-lt"/>
              </a:rPr>
              <a:t>en</a:t>
            </a:r>
            <a:r>
              <a:rPr lang="en-US" sz="2400" dirty="0">
                <a:latin typeface="+mn-lt"/>
              </a:rPr>
              <a:t> 4 types : </a:t>
            </a:r>
          </a:p>
          <a:p>
            <a:pPr lvl="1"/>
            <a:r>
              <a:rPr lang="en-US" sz="2400" dirty="0">
                <a:latin typeface="+mn-lt"/>
              </a:rPr>
              <a:t>(1) </a:t>
            </a:r>
            <a:r>
              <a:rPr lang="en-US" sz="2400" dirty="0" err="1">
                <a:latin typeface="+mn-lt"/>
              </a:rPr>
              <a:t>congénitale</a:t>
            </a:r>
            <a:r>
              <a:rPr lang="en-US" sz="2400" dirty="0">
                <a:latin typeface="+mn-lt"/>
              </a:rPr>
              <a:t> </a:t>
            </a:r>
          </a:p>
          <a:p>
            <a:pPr lvl="1"/>
            <a:r>
              <a:rPr lang="en-US" sz="2400" dirty="0">
                <a:latin typeface="+mn-lt"/>
              </a:rPr>
              <a:t>(2) infantile/juvenile </a:t>
            </a:r>
          </a:p>
          <a:p>
            <a:pPr lvl="1"/>
            <a:r>
              <a:rPr lang="en-US" sz="2400" dirty="0">
                <a:latin typeface="+mn-lt"/>
              </a:rPr>
              <a:t>(3) </a:t>
            </a:r>
            <a:r>
              <a:rPr lang="en-US" sz="2400" dirty="0" err="1">
                <a:latin typeface="+mn-lt"/>
              </a:rPr>
              <a:t>légère</a:t>
            </a:r>
            <a:r>
              <a:rPr lang="en-US" sz="2400" dirty="0">
                <a:latin typeface="+mn-lt"/>
              </a:rPr>
              <a:t> </a:t>
            </a:r>
          </a:p>
          <a:p>
            <a:pPr lvl="1"/>
            <a:r>
              <a:rPr lang="en-US" sz="2400" dirty="0">
                <a:latin typeface="+mn-lt"/>
              </a:rPr>
              <a:t>(4) </a:t>
            </a:r>
            <a:r>
              <a:rPr lang="en-US" sz="2400" dirty="0" err="1">
                <a:latin typeface="+mn-lt"/>
              </a:rPr>
              <a:t>classique</a:t>
            </a:r>
            <a:endParaRPr lang="en-US" sz="2400" dirty="0">
              <a:latin typeface="+mn-lt"/>
            </a:endParaRPr>
          </a:p>
          <a:p>
            <a:pPr lvl="1"/>
            <a:endParaRPr lang="en-US" sz="2400" dirty="0">
              <a:latin typeface="+mn-lt"/>
            </a:endParaRPr>
          </a:p>
        </p:txBody>
      </p:sp>
      <p:sp>
        <p:nvSpPr>
          <p:cNvPr id="4" name="Espace réservé du numéro de diapositive 3">
            <a:extLst>
              <a:ext uri="{FF2B5EF4-FFF2-40B4-BE49-F238E27FC236}">
                <a16:creationId xmlns:a16="http://schemas.microsoft.com/office/drawing/2014/main" id="{86827067-F3E2-D2C5-C8F8-F152B4A42F49}"/>
              </a:ext>
            </a:extLst>
          </p:cNvPr>
          <p:cNvSpPr>
            <a:spLocks noGrp="1"/>
          </p:cNvSpPr>
          <p:nvPr>
            <p:ph type="sldNum" sz="quarter" idx="4"/>
          </p:nvPr>
        </p:nvSpPr>
        <p:spPr/>
        <p:txBody>
          <a:bodyPr/>
          <a:lstStyle/>
          <a:p>
            <a:fld id="{BBF97745-3415-CF49-912C-FE5A312DA2CB}" type="slidenum">
              <a:rPr lang="fr-FR" smtClean="0"/>
              <a:pPr/>
              <a:t>11</a:t>
            </a:fld>
            <a:endParaRPr lang="fr-FR" dirty="0"/>
          </a:p>
        </p:txBody>
      </p:sp>
      <p:sp>
        <p:nvSpPr>
          <p:cNvPr id="5" name="Espace réservé du texte 4">
            <a:extLst>
              <a:ext uri="{FF2B5EF4-FFF2-40B4-BE49-F238E27FC236}">
                <a16:creationId xmlns:a16="http://schemas.microsoft.com/office/drawing/2014/main" id="{DA47E06A-3D3C-45E2-4032-F7FF94681AE9}"/>
              </a:ext>
            </a:extLst>
          </p:cNvPr>
          <p:cNvSpPr>
            <a:spLocks noGrp="1"/>
          </p:cNvSpPr>
          <p:nvPr>
            <p:ph type="body" sz="quarter" idx="13"/>
          </p:nvPr>
        </p:nvSpPr>
        <p:spPr/>
        <p:txBody>
          <a:bodyPr/>
          <a:lstStyle/>
          <a:p>
            <a:r>
              <a:rPr lang="fr-FR" b="1" dirty="0">
                <a:latin typeface="+mn-lt"/>
              </a:rPr>
              <a:t>Symptômes</a:t>
            </a:r>
          </a:p>
        </p:txBody>
      </p:sp>
      <p:sp>
        <p:nvSpPr>
          <p:cNvPr id="6" name="Espace réservé du texte 5">
            <a:extLst>
              <a:ext uri="{FF2B5EF4-FFF2-40B4-BE49-F238E27FC236}">
                <a16:creationId xmlns:a16="http://schemas.microsoft.com/office/drawing/2014/main" id="{FFABD042-5146-0B00-F497-4B99A1510995}"/>
              </a:ext>
            </a:extLst>
          </p:cNvPr>
          <p:cNvSpPr>
            <a:spLocks noGrp="1"/>
          </p:cNvSpPr>
          <p:nvPr>
            <p:ph type="body" sz="quarter" idx="10"/>
          </p:nvPr>
        </p:nvSpPr>
        <p:spPr/>
        <p:txBody>
          <a:bodyPr/>
          <a:lstStyle/>
          <a:p>
            <a:endParaRPr lang="fr-FR" dirty="0"/>
          </a:p>
        </p:txBody>
      </p:sp>
      <p:sp>
        <p:nvSpPr>
          <p:cNvPr id="7" name="Espace réservé du texte 6">
            <a:extLst>
              <a:ext uri="{FF2B5EF4-FFF2-40B4-BE49-F238E27FC236}">
                <a16:creationId xmlns:a16="http://schemas.microsoft.com/office/drawing/2014/main" id="{C2CDC977-EA15-DD9B-B908-EBB5746B9862}"/>
              </a:ext>
            </a:extLst>
          </p:cNvPr>
          <p:cNvSpPr>
            <a:spLocks noGrp="1"/>
          </p:cNvSpPr>
          <p:nvPr>
            <p:ph type="body" sz="quarter" idx="11"/>
          </p:nvPr>
        </p:nvSpPr>
        <p:spPr/>
        <p:txBody>
          <a:bodyPr/>
          <a:lstStyle/>
          <a:p>
            <a:endParaRPr lang="fr-FR"/>
          </a:p>
        </p:txBody>
      </p:sp>
      <p:sp>
        <p:nvSpPr>
          <p:cNvPr id="10" name="Titre 6">
            <a:extLst>
              <a:ext uri="{FF2B5EF4-FFF2-40B4-BE49-F238E27FC236}">
                <a16:creationId xmlns:a16="http://schemas.microsoft.com/office/drawing/2014/main" id="{8AEE3E51-1153-07C2-EBD0-E8A8A43AAAF3}"/>
              </a:ext>
            </a:extLst>
          </p:cNvPr>
          <p:cNvSpPr txBox="1">
            <a:spLocks/>
          </p:cNvSpPr>
          <p:nvPr/>
        </p:nvSpPr>
        <p:spPr>
          <a:xfrm>
            <a:off x="704643" y="648670"/>
            <a:ext cx="9303449" cy="647139"/>
          </a:xfrm>
          <a:prstGeom prst="rect">
            <a:avLst/>
          </a:prstGeom>
        </p:spPr>
        <p:txBody>
          <a:bodyPr wrap="square" lIns="0" tIns="0" rIns="0" bIns="0" anchor="b">
            <a:noAutofit/>
          </a:bodyPr>
          <a:lstStyle>
            <a:lvl1pPr algn="l" defTabSz="914400" rtl="0" eaLnBrk="1" latinLnBrk="0" hangingPunct="1">
              <a:lnSpc>
                <a:spcPct val="90000"/>
              </a:lnSpc>
              <a:spcBef>
                <a:spcPct val="0"/>
              </a:spcBef>
              <a:buNone/>
              <a:defRPr sz="4000" b="1" kern="1200">
                <a:solidFill>
                  <a:srgbClr val="0066B3"/>
                </a:solidFill>
                <a:latin typeface="Segoe UI" panose="020B0502040204020203" pitchFamily="34" charset="0"/>
                <a:ea typeface="+mj-ea"/>
                <a:cs typeface="Segoe UI" panose="020B0502040204020203" pitchFamily="34" charset="0"/>
              </a:defRPr>
            </a:lvl1pPr>
          </a:lstStyle>
          <a:p>
            <a:r>
              <a:rPr lang="fr-BE" dirty="0"/>
              <a:t>Dystrophie myotonique de type I</a:t>
            </a:r>
          </a:p>
        </p:txBody>
      </p:sp>
      <p:sp>
        <p:nvSpPr>
          <p:cNvPr id="11" name="Rectangle 10">
            <a:extLst>
              <a:ext uri="{FF2B5EF4-FFF2-40B4-BE49-F238E27FC236}">
                <a16:creationId xmlns:a16="http://schemas.microsoft.com/office/drawing/2014/main" id="{538D6535-AF6C-B5A2-FFB8-DF124D74F81D}"/>
              </a:ext>
            </a:extLst>
          </p:cNvPr>
          <p:cNvSpPr/>
          <p:nvPr/>
        </p:nvSpPr>
        <p:spPr>
          <a:xfrm>
            <a:off x="704643" y="6105465"/>
            <a:ext cx="11347270" cy="246221"/>
          </a:xfrm>
          <a:prstGeom prst="rect">
            <a:avLst/>
          </a:prstGeom>
        </p:spPr>
        <p:txBody>
          <a:bodyPr wrap="square">
            <a:spAutoFit/>
          </a:bodyPr>
          <a:lstStyle/>
          <a:p>
            <a:r>
              <a:rPr lang="fr-BE" sz="1000" b="0" i="0" dirty="0">
                <a:solidFill>
                  <a:srgbClr val="303030"/>
                </a:solidFill>
                <a:effectLst/>
                <a:latin typeface="Times New Roman" panose="02020603050405020304" pitchFamily="18" charset="0"/>
              </a:rPr>
              <a:t>Turner C, Hilton-Jones D. The </a:t>
            </a:r>
            <a:r>
              <a:rPr lang="fr-BE" sz="1000" b="0" i="0" dirty="0" err="1">
                <a:solidFill>
                  <a:srgbClr val="303030"/>
                </a:solidFill>
                <a:effectLst/>
                <a:latin typeface="Times New Roman" panose="02020603050405020304" pitchFamily="18" charset="0"/>
              </a:rPr>
              <a:t>myotonic</a:t>
            </a:r>
            <a:r>
              <a:rPr lang="fr-BE" sz="1000" b="0" i="0" dirty="0">
                <a:solidFill>
                  <a:srgbClr val="303030"/>
                </a:solidFill>
                <a:effectLst/>
                <a:latin typeface="Times New Roman" panose="02020603050405020304" pitchFamily="18" charset="0"/>
              </a:rPr>
              <a:t> dystrophies: </a:t>
            </a:r>
            <a:r>
              <a:rPr lang="fr-BE" sz="1000" b="0" i="0" dirty="0" err="1">
                <a:solidFill>
                  <a:srgbClr val="303030"/>
                </a:solidFill>
                <a:effectLst/>
                <a:latin typeface="Times New Roman" panose="02020603050405020304" pitchFamily="18" charset="0"/>
              </a:rPr>
              <a:t>diagnosis</a:t>
            </a:r>
            <a:r>
              <a:rPr lang="fr-BE" sz="1000" b="0" i="0" dirty="0">
                <a:solidFill>
                  <a:srgbClr val="303030"/>
                </a:solidFill>
                <a:effectLst/>
                <a:latin typeface="Times New Roman" panose="02020603050405020304" pitchFamily="18" charset="0"/>
              </a:rPr>
              <a:t> and management. J </a:t>
            </a:r>
            <a:r>
              <a:rPr lang="fr-BE" sz="1000" b="0" i="0" dirty="0" err="1">
                <a:solidFill>
                  <a:srgbClr val="303030"/>
                </a:solidFill>
                <a:effectLst/>
                <a:latin typeface="Times New Roman" panose="02020603050405020304" pitchFamily="18" charset="0"/>
              </a:rPr>
              <a:t>Neurol</a:t>
            </a:r>
            <a:r>
              <a:rPr lang="fr-BE" sz="1000" b="0" i="0" dirty="0">
                <a:solidFill>
                  <a:srgbClr val="303030"/>
                </a:solidFill>
                <a:effectLst/>
                <a:latin typeface="Times New Roman" panose="02020603050405020304" pitchFamily="18" charset="0"/>
              </a:rPr>
              <a:t> </a:t>
            </a:r>
            <a:r>
              <a:rPr lang="fr-BE" sz="1000" b="0" i="0" dirty="0" err="1">
                <a:solidFill>
                  <a:srgbClr val="303030"/>
                </a:solidFill>
                <a:effectLst/>
                <a:latin typeface="Times New Roman" panose="02020603050405020304" pitchFamily="18" charset="0"/>
              </a:rPr>
              <a:t>Neurosurg</a:t>
            </a:r>
            <a:r>
              <a:rPr lang="fr-BE" sz="1000" b="0" i="0" dirty="0">
                <a:solidFill>
                  <a:srgbClr val="303030"/>
                </a:solidFill>
                <a:effectLst/>
                <a:latin typeface="Times New Roman" panose="02020603050405020304" pitchFamily="18" charset="0"/>
              </a:rPr>
              <a:t> </a:t>
            </a:r>
            <a:r>
              <a:rPr lang="fr-BE" sz="1000" b="0" i="0" dirty="0" err="1">
                <a:solidFill>
                  <a:srgbClr val="303030"/>
                </a:solidFill>
                <a:effectLst/>
                <a:latin typeface="Times New Roman" panose="02020603050405020304" pitchFamily="18" charset="0"/>
              </a:rPr>
              <a:t>Psychiatry</a:t>
            </a:r>
            <a:r>
              <a:rPr lang="fr-BE" sz="1000" b="0" i="0" dirty="0">
                <a:solidFill>
                  <a:srgbClr val="303030"/>
                </a:solidFill>
                <a:effectLst/>
                <a:latin typeface="Times New Roman" panose="02020603050405020304" pitchFamily="18" charset="0"/>
              </a:rPr>
              <a:t>. 2010 Apr;81(4):358-67. </a:t>
            </a:r>
            <a:endParaRPr lang="en-US" sz="1000" dirty="0"/>
          </a:p>
        </p:txBody>
      </p:sp>
    </p:spTree>
    <p:extLst>
      <p:ext uri="{BB962C8B-B14F-4D97-AF65-F5344CB8AC3E}">
        <p14:creationId xmlns:p14="http://schemas.microsoft.com/office/powerpoint/2010/main" val="258454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4643" y="2028357"/>
            <a:ext cx="6471220" cy="4129555"/>
          </a:xfrm>
        </p:spPr>
        <p:txBody>
          <a:bodyPr/>
          <a:lstStyle/>
          <a:p>
            <a:endParaRPr lang="fr-FR" dirty="0"/>
          </a:p>
          <a:p>
            <a:pPr lvl="1"/>
            <a:r>
              <a:rPr lang="fr-FR" sz="2400" dirty="0">
                <a:latin typeface="+mn-lt"/>
              </a:rPr>
              <a:t>15 % des cas</a:t>
            </a:r>
          </a:p>
          <a:p>
            <a:pPr lvl="1"/>
            <a:r>
              <a:rPr lang="fr-FR" sz="2400" dirty="0">
                <a:latin typeface="+mn-lt"/>
              </a:rPr>
              <a:t>typiquement &gt; 1 000 répétitions. </a:t>
            </a:r>
          </a:p>
          <a:p>
            <a:pPr lvl="1"/>
            <a:r>
              <a:rPr lang="fr-FR" sz="2400" dirty="0">
                <a:latin typeface="+mn-lt"/>
              </a:rPr>
              <a:t>souvent de transmission maternelle</a:t>
            </a:r>
          </a:p>
          <a:p>
            <a:pPr lvl="1"/>
            <a:r>
              <a:rPr lang="fr-FR" sz="2400" dirty="0">
                <a:latin typeface="+mn-lt"/>
              </a:rPr>
              <a:t>atteinte musculaire et du SNC d'apparition fœtale </a:t>
            </a:r>
          </a:p>
          <a:p>
            <a:pPr lvl="1"/>
            <a:r>
              <a:rPr lang="fr-FR" sz="2400" dirty="0">
                <a:latin typeface="+mn-lt"/>
              </a:rPr>
              <a:t>manifestations prénatales : </a:t>
            </a:r>
          </a:p>
          <a:p>
            <a:pPr lvl="2"/>
            <a:r>
              <a:rPr lang="fr-FR" sz="2200" dirty="0">
                <a:latin typeface="+mn-lt"/>
              </a:rPr>
              <a:t>réductions des mouvements fœtaux </a:t>
            </a:r>
          </a:p>
          <a:p>
            <a:pPr lvl="2"/>
            <a:r>
              <a:rPr lang="fr-FR" sz="2200" dirty="0" err="1">
                <a:latin typeface="+mn-lt"/>
              </a:rPr>
              <a:t>polyhydramnios</a:t>
            </a:r>
            <a:r>
              <a:rPr lang="fr-FR" sz="2200" dirty="0">
                <a:latin typeface="+mn-lt"/>
              </a:rPr>
              <a:t>. </a:t>
            </a:r>
          </a:p>
          <a:p>
            <a:pPr lvl="2"/>
            <a:r>
              <a:rPr lang="fr-FR" sz="2200" dirty="0" err="1">
                <a:latin typeface="+mn-lt"/>
              </a:rPr>
              <a:t>équinovarus</a:t>
            </a:r>
            <a:r>
              <a:rPr lang="fr-FR" sz="2200" dirty="0">
                <a:latin typeface="+mn-lt"/>
              </a:rPr>
              <a:t> </a:t>
            </a:r>
          </a:p>
          <a:p>
            <a:pPr lvl="2"/>
            <a:r>
              <a:rPr lang="fr-FR" sz="2200" dirty="0" err="1">
                <a:latin typeface="+mn-lt"/>
              </a:rPr>
              <a:t>ventriculomégalie</a:t>
            </a:r>
            <a:r>
              <a:rPr lang="fr-FR" sz="2200" dirty="0">
                <a:latin typeface="+mn-lt"/>
              </a:rPr>
              <a:t>. </a:t>
            </a: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12</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Forme congénitale</a:t>
            </a:r>
          </a:p>
        </p:txBody>
      </p:sp>
      <p:pic>
        <p:nvPicPr>
          <p:cNvPr id="5" name="Image 4">
            <a:extLst>
              <a:ext uri="{FF2B5EF4-FFF2-40B4-BE49-F238E27FC236}">
                <a16:creationId xmlns:a16="http://schemas.microsoft.com/office/drawing/2014/main" id="{3C69CB3B-7D82-409B-A5FD-1DD23ADF76FF}"/>
              </a:ext>
            </a:extLst>
          </p:cNvPr>
          <p:cNvPicPr>
            <a:picLocks noChangeAspect="1"/>
          </p:cNvPicPr>
          <p:nvPr/>
        </p:nvPicPr>
        <p:blipFill>
          <a:blip r:embed="rId3"/>
          <a:stretch>
            <a:fillRect/>
          </a:stretch>
        </p:blipFill>
        <p:spPr>
          <a:xfrm>
            <a:off x="7081293" y="2333897"/>
            <a:ext cx="4012676" cy="2735171"/>
          </a:xfrm>
          <a:prstGeom prst="rect">
            <a:avLst/>
          </a:prstGeom>
        </p:spPr>
      </p:pic>
      <p:sp>
        <p:nvSpPr>
          <p:cNvPr id="8" name="ZoneTexte 7">
            <a:extLst>
              <a:ext uri="{FF2B5EF4-FFF2-40B4-BE49-F238E27FC236}">
                <a16:creationId xmlns:a16="http://schemas.microsoft.com/office/drawing/2014/main" id="{4EBF69F4-2300-868F-ED3A-88C77CAEAAD8}"/>
              </a:ext>
            </a:extLst>
          </p:cNvPr>
          <p:cNvSpPr txBox="1"/>
          <p:nvPr/>
        </p:nvSpPr>
        <p:spPr>
          <a:xfrm>
            <a:off x="703281" y="6259354"/>
            <a:ext cx="7982187" cy="246221"/>
          </a:xfrm>
          <a:prstGeom prst="rect">
            <a:avLst/>
          </a:prstGeom>
          <a:noFill/>
        </p:spPr>
        <p:txBody>
          <a:bodyPr wrap="square">
            <a:spAutoFit/>
          </a:bodyPr>
          <a:lstStyle/>
          <a:p>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Wenninger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S,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Montagnese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F,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Schoser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B.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Core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Clinical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Phenotypes</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in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Myotonic</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Dystrophies. Front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Neurol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2018 May 2;9:303.</a:t>
            </a:r>
            <a:endParaRPr lang="fr-F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349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p:txBody>
          <a:bodyPr/>
          <a:lstStyle/>
          <a:p>
            <a:endParaRPr lang="fr-FR" dirty="0"/>
          </a:p>
          <a:p>
            <a:pPr lvl="1"/>
            <a:r>
              <a:rPr lang="fr-FR" sz="2000" dirty="0">
                <a:latin typeface="+mn-lt"/>
              </a:rPr>
              <a:t>Symptômes</a:t>
            </a:r>
          </a:p>
          <a:p>
            <a:pPr lvl="2"/>
            <a:r>
              <a:rPr lang="fr-FR" sz="1800" dirty="0">
                <a:latin typeface="+mn-lt"/>
              </a:rPr>
              <a:t>diplégie faciale</a:t>
            </a:r>
          </a:p>
          <a:p>
            <a:pPr lvl="3"/>
            <a:r>
              <a:rPr lang="fr-FR" sz="1800" dirty="0">
                <a:latin typeface="+mn-lt"/>
              </a:rPr>
              <a:t>difficultés de nutrition</a:t>
            </a:r>
          </a:p>
          <a:p>
            <a:pPr lvl="2"/>
            <a:r>
              <a:rPr lang="fr-FR" sz="1800" dirty="0">
                <a:latin typeface="+mn-lt"/>
              </a:rPr>
              <a:t>dysarthrie (faible cri)</a:t>
            </a:r>
          </a:p>
          <a:p>
            <a:pPr lvl="2"/>
            <a:r>
              <a:rPr lang="fr-FR" sz="1800" dirty="0">
                <a:latin typeface="+mn-lt"/>
              </a:rPr>
              <a:t>contractures, </a:t>
            </a:r>
          </a:p>
          <a:p>
            <a:pPr lvl="3"/>
            <a:r>
              <a:rPr lang="fr-FR" sz="1800" dirty="0">
                <a:latin typeface="+mn-lt"/>
              </a:rPr>
              <a:t>varus équin bilatéraux</a:t>
            </a:r>
          </a:p>
          <a:p>
            <a:pPr lvl="3"/>
            <a:r>
              <a:rPr lang="fr-FR" sz="1800" dirty="0">
                <a:latin typeface="+mn-lt"/>
              </a:rPr>
              <a:t>arthrogrypose, </a:t>
            </a:r>
          </a:p>
          <a:p>
            <a:pPr lvl="2"/>
            <a:r>
              <a:rPr lang="fr-FR" sz="1800" dirty="0">
                <a:latin typeface="+mn-lt"/>
              </a:rPr>
              <a:t>hypotonie &gt; myotonie</a:t>
            </a:r>
          </a:p>
          <a:p>
            <a:pPr lvl="2"/>
            <a:r>
              <a:rPr lang="fr-FR" sz="1800" dirty="0">
                <a:latin typeface="+mn-lt"/>
              </a:rPr>
              <a:t>atteinte respiratoire chez 50% (principale cause de décès)</a:t>
            </a:r>
          </a:p>
          <a:p>
            <a:pPr lvl="1"/>
            <a:r>
              <a:rPr lang="fr-FR" sz="2000" dirty="0">
                <a:latin typeface="+mn-lt"/>
              </a:rPr>
              <a:t>taux de mortalité néonatale est d'environ 30-40 %. </a:t>
            </a: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13</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Forme congénitale</a:t>
            </a:r>
          </a:p>
        </p:txBody>
      </p:sp>
      <p:pic>
        <p:nvPicPr>
          <p:cNvPr id="5" name="Image 4">
            <a:extLst>
              <a:ext uri="{FF2B5EF4-FFF2-40B4-BE49-F238E27FC236}">
                <a16:creationId xmlns:a16="http://schemas.microsoft.com/office/drawing/2014/main" id="{BF315758-2FA9-4C9A-93B3-3C717A54A9D2}"/>
              </a:ext>
            </a:extLst>
          </p:cNvPr>
          <p:cNvPicPr>
            <a:picLocks noChangeAspect="1"/>
          </p:cNvPicPr>
          <p:nvPr/>
        </p:nvPicPr>
        <p:blipFill>
          <a:blip r:embed="rId2"/>
          <a:stretch>
            <a:fillRect/>
          </a:stretch>
        </p:blipFill>
        <p:spPr>
          <a:xfrm>
            <a:off x="7337734" y="2028357"/>
            <a:ext cx="2413326" cy="3366739"/>
          </a:xfrm>
          <a:prstGeom prst="rect">
            <a:avLst/>
          </a:prstGeom>
        </p:spPr>
      </p:pic>
      <p:sp>
        <p:nvSpPr>
          <p:cNvPr id="9" name="ZoneTexte 8">
            <a:extLst>
              <a:ext uri="{FF2B5EF4-FFF2-40B4-BE49-F238E27FC236}">
                <a16:creationId xmlns:a16="http://schemas.microsoft.com/office/drawing/2014/main" id="{A5B58873-BBEE-DAB3-5149-616751D607D0}"/>
              </a:ext>
            </a:extLst>
          </p:cNvPr>
          <p:cNvSpPr txBox="1"/>
          <p:nvPr/>
        </p:nvSpPr>
        <p:spPr>
          <a:xfrm>
            <a:off x="9063264" y="2645954"/>
            <a:ext cx="3261575" cy="1588127"/>
          </a:xfrm>
          <a:prstGeom prst="rect">
            <a:avLst/>
          </a:prstGeom>
          <a:noFill/>
        </p:spPr>
        <p:txBody>
          <a:bodyPr wrap="square">
            <a:spAutoFit/>
          </a:bodyPr>
          <a:lstStyle/>
          <a:p>
            <a:pPr lvl="2">
              <a:lnSpc>
                <a:spcPct val="90000"/>
              </a:lnSpc>
              <a:spcBef>
                <a:spcPts val="500"/>
              </a:spcBef>
              <a:buClr>
                <a:schemeClr val="tx2"/>
              </a:buClr>
              <a:buSzPct val="70000"/>
            </a:pPr>
            <a:r>
              <a:rPr lang="fr-FR" dirty="0">
                <a:solidFill>
                  <a:srgbClr val="58585A"/>
                </a:solidFill>
                <a:cs typeface="Segoe UI Light" panose="020B0502040204020203" pitchFamily="34" charset="0"/>
              </a:rPr>
              <a:t>dysmorphie faciale (bouche de carpe  »V inversé », ptosis, long cou et visage, atrophie des muscles temporaux) </a:t>
            </a:r>
          </a:p>
        </p:txBody>
      </p:sp>
      <p:sp>
        <p:nvSpPr>
          <p:cNvPr id="11" name="ZoneTexte 10">
            <a:extLst>
              <a:ext uri="{FF2B5EF4-FFF2-40B4-BE49-F238E27FC236}">
                <a16:creationId xmlns:a16="http://schemas.microsoft.com/office/drawing/2014/main" id="{14398DF1-EB9A-7EB9-D802-5885B6E71DCA}"/>
              </a:ext>
            </a:extLst>
          </p:cNvPr>
          <p:cNvSpPr txBox="1"/>
          <p:nvPr/>
        </p:nvSpPr>
        <p:spPr>
          <a:xfrm>
            <a:off x="703281" y="6259354"/>
            <a:ext cx="7982187" cy="246221"/>
          </a:xfrm>
          <a:prstGeom prst="rect">
            <a:avLst/>
          </a:prstGeom>
          <a:noFill/>
        </p:spPr>
        <p:txBody>
          <a:bodyPr wrap="square">
            <a:spAutoFit/>
          </a:bodyPr>
          <a:lstStyle/>
          <a:p>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Wenninger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S,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Montagnese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F,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Schoser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B.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Core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Clinical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Phenotypes</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in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Myotonic</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Dystrophies. Front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Neurol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2018 May 2;9:303.</a:t>
            </a:r>
            <a:endParaRPr lang="fr-F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765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p:txBody>
          <a:bodyPr/>
          <a:lstStyle/>
          <a:p>
            <a:endParaRPr lang="fr-FR" dirty="0"/>
          </a:p>
          <a:p>
            <a:pPr lvl="1"/>
            <a:r>
              <a:rPr lang="fr-FR" sz="1800" dirty="0">
                <a:latin typeface="+mn-lt"/>
              </a:rPr>
              <a:t>Evolution</a:t>
            </a:r>
          </a:p>
          <a:p>
            <a:pPr lvl="2"/>
            <a:r>
              <a:rPr lang="fr-FR" sz="1600" dirty="0">
                <a:latin typeface="+mn-lt"/>
              </a:rPr>
              <a:t>Retard moteur, mais peuvent être capables de marcher de manière autonome.</a:t>
            </a:r>
          </a:p>
          <a:p>
            <a:pPr lvl="2"/>
            <a:r>
              <a:rPr lang="fr-FR" sz="1600" dirty="0">
                <a:latin typeface="+mn-lt"/>
              </a:rPr>
              <a:t>Troubles cognitifs et neuropsychologiques</a:t>
            </a:r>
          </a:p>
          <a:p>
            <a:pPr lvl="4"/>
            <a:r>
              <a:rPr lang="fr-FR" sz="1600" dirty="0">
                <a:latin typeface="+mn-lt"/>
              </a:rPr>
              <a:t>déficience intellectuelle</a:t>
            </a:r>
          </a:p>
          <a:p>
            <a:pPr lvl="4"/>
            <a:r>
              <a:rPr lang="fr-FR" sz="1600" dirty="0">
                <a:latin typeface="+mn-lt"/>
              </a:rPr>
              <a:t>apathie </a:t>
            </a:r>
          </a:p>
          <a:p>
            <a:pPr lvl="4"/>
            <a:r>
              <a:rPr lang="fr-FR" sz="1600" dirty="0">
                <a:latin typeface="+mn-lt"/>
              </a:rPr>
              <a:t>autisme, </a:t>
            </a:r>
          </a:p>
          <a:p>
            <a:pPr lvl="4"/>
            <a:r>
              <a:rPr lang="fr-FR" sz="1600" dirty="0">
                <a:latin typeface="+mn-lt"/>
              </a:rPr>
              <a:t>troubles de l'attention, </a:t>
            </a:r>
          </a:p>
          <a:p>
            <a:pPr lvl="4"/>
            <a:r>
              <a:rPr lang="fr-FR" sz="1600" dirty="0">
                <a:latin typeface="+mn-lt"/>
              </a:rPr>
              <a:t>anxiété sévère </a:t>
            </a:r>
          </a:p>
          <a:p>
            <a:pPr lvl="4"/>
            <a:r>
              <a:rPr lang="fr-FR" sz="1600" dirty="0">
                <a:latin typeface="+mn-lt"/>
              </a:rPr>
              <a:t>syndromes dépressifs</a:t>
            </a:r>
          </a:p>
          <a:p>
            <a:pPr lvl="2"/>
            <a:r>
              <a:rPr lang="fr-FR" sz="1600" dirty="0">
                <a:latin typeface="+mn-lt"/>
              </a:rPr>
              <a:t>Vers l’âge de 30-40 ans, </a:t>
            </a:r>
          </a:p>
          <a:p>
            <a:pPr lvl="3"/>
            <a:r>
              <a:rPr lang="fr-FR" sz="1600" dirty="0">
                <a:latin typeface="+mn-lt"/>
              </a:rPr>
              <a:t>aggravation des symptômes cardiorespiratoires.</a:t>
            </a: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14</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Forme congénitale</a:t>
            </a:r>
          </a:p>
        </p:txBody>
      </p:sp>
      <p:sp>
        <p:nvSpPr>
          <p:cNvPr id="8" name="ZoneTexte 7">
            <a:extLst>
              <a:ext uri="{FF2B5EF4-FFF2-40B4-BE49-F238E27FC236}">
                <a16:creationId xmlns:a16="http://schemas.microsoft.com/office/drawing/2014/main" id="{835D2169-32CC-9191-1EDB-7A35B4F4E0DE}"/>
              </a:ext>
            </a:extLst>
          </p:cNvPr>
          <p:cNvSpPr txBox="1"/>
          <p:nvPr/>
        </p:nvSpPr>
        <p:spPr>
          <a:xfrm>
            <a:off x="703281" y="6259354"/>
            <a:ext cx="7982187" cy="246221"/>
          </a:xfrm>
          <a:prstGeom prst="rect">
            <a:avLst/>
          </a:prstGeom>
          <a:noFill/>
        </p:spPr>
        <p:txBody>
          <a:bodyPr wrap="square">
            <a:spAutoFit/>
          </a:bodyPr>
          <a:lstStyle/>
          <a:p>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Wenninger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S,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Montagnese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F,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Schoser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B.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Core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Clinical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Phenotypes</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in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Myotonic</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Dystrophies. Front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Neurol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2018 May 2;9:303.</a:t>
            </a:r>
            <a:endParaRPr lang="fr-F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062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a:xfrm>
            <a:off x="704643" y="69023"/>
            <a:ext cx="9303449" cy="761415"/>
          </a:xfrm>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4643" y="1403596"/>
            <a:ext cx="7898444" cy="4129555"/>
          </a:xfrm>
        </p:spPr>
        <p:txBody>
          <a:bodyPr/>
          <a:lstStyle/>
          <a:p>
            <a:endParaRPr lang="fr-FR" sz="1400" dirty="0"/>
          </a:p>
          <a:p>
            <a:pPr lvl="1"/>
            <a:r>
              <a:rPr lang="fr-FR" sz="2000" dirty="0">
                <a:latin typeface="+mn-lt"/>
              </a:rPr>
              <a:t>&gt; 800 répétitions CTG</a:t>
            </a:r>
          </a:p>
          <a:p>
            <a:pPr lvl="1"/>
            <a:r>
              <a:rPr lang="fr-FR" sz="2000" dirty="0">
                <a:latin typeface="+mn-lt"/>
              </a:rPr>
              <a:t>Début</a:t>
            </a:r>
          </a:p>
          <a:p>
            <a:pPr lvl="2"/>
            <a:r>
              <a:rPr lang="fr-FR" sz="2000" dirty="0">
                <a:latin typeface="+mn-lt"/>
              </a:rPr>
              <a:t>entre 1 et 10 ans (forme infantile)</a:t>
            </a:r>
          </a:p>
          <a:p>
            <a:pPr lvl="2"/>
            <a:r>
              <a:rPr lang="fr-FR" sz="2000" dirty="0">
                <a:latin typeface="+mn-lt"/>
              </a:rPr>
              <a:t>entre 10 et 20 ans (forme juvénile)</a:t>
            </a:r>
          </a:p>
          <a:p>
            <a:pPr lvl="1"/>
            <a:r>
              <a:rPr lang="fr-FR" sz="2000" dirty="0">
                <a:latin typeface="+mn-lt"/>
              </a:rPr>
              <a:t>Symptômes</a:t>
            </a:r>
          </a:p>
          <a:p>
            <a:pPr lvl="2"/>
            <a:r>
              <a:rPr lang="fr-FR" sz="1800" dirty="0">
                <a:latin typeface="+mn-lt"/>
              </a:rPr>
              <a:t>troubles d'apprentissage (</a:t>
            </a:r>
            <a:r>
              <a:rPr lang="fr-BE" sz="1800" b="1" dirty="0">
                <a:latin typeface="+mn-lt"/>
              </a:rPr>
              <a:t>68%</a:t>
            </a:r>
            <a:r>
              <a:rPr lang="fr-FR" sz="1800" dirty="0">
                <a:latin typeface="+mn-lt"/>
              </a:rPr>
              <a:t> vont redoubler une année d’étude)</a:t>
            </a:r>
          </a:p>
          <a:p>
            <a:pPr lvl="2"/>
            <a:r>
              <a:rPr lang="fr-FR" sz="1800" dirty="0">
                <a:latin typeface="+mn-lt"/>
              </a:rPr>
              <a:t>troubles anxieux, des troubles de l'humeur et un trouble déficitaire de l'attention avec hyperactivité chez </a:t>
            </a:r>
            <a:r>
              <a:rPr lang="fr-FR" sz="1800" b="1" dirty="0">
                <a:latin typeface="+mn-lt"/>
              </a:rPr>
              <a:t>54%</a:t>
            </a:r>
          </a:p>
          <a:p>
            <a:pPr lvl="2"/>
            <a:r>
              <a:rPr lang="fr-FR" sz="1800" dirty="0">
                <a:latin typeface="+mn-lt"/>
              </a:rPr>
              <a:t>légère parésie faciale </a:t>
            </a:r>
          </a:p>
          <a:p>
            <a:pPr lvl="2"/>
            <a:r>
              <a:rPr lang="fr-FR" sz="1800" dirty="0">
                <a:latin typeface="+mn-lt"/>
              </a:rPr>
              <a:t>dysmorphie faciale subtile</a:t>
            </a:r>
          </a:p>
          <a:p>
            <a:pPr lvl="1"/>
            <a:r>
              <a:rPr lang="fr-FR" sz="2000" dirty="0">
                <a:latin typeface="+mn-lt"/>
              </a:rPr>
              <a:t>Evolution</a:t>
            </a:r>
          </a:p>
          <a:p>
            <a:pPr lvl="2"/>
            <a:r>
              <a:rPr lang="fr-FR" sz="1800" dirty="0">
                <a:latin typeface="+mn-lt"/>
              </a:rPr>
              <a:t>à l'adolescence, symptômes musculaires et non musculaires typiques de la forme adulte.</a:t>
            </a: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15</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dirty="0"/>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704643" y="919017"/>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Forme infantile/juvénile</a:t>
            </a:r>
          </a:p>
        </p:txBody>
      </p:sp>
    </p:spTree>
    <p:extLst>
      <p:ext uri="{BB962C8B-B14F-4D97-AF65-F5344CB8AC3E}">
        <p14:creationId xmlns:p14="http://schemas.microsoft.com/office/powerpoint/2010/main" val="406812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4643" y="2028357"/>
            <a:ext cx="6619266" cy="4129555"/>
          </a:xfrm>
        </p:spPr>
        <p:txBody>
          <a:bodyPr/>
          <a:lstStyle/>
          <a:p>
            <a:endParaRPr lang="fr-FR" dirty="0"/>
          </a:p>
          <a:p>
            <a:pPr lvl="1"/>
            <a:r>
              <a:rPr lang="fr-FR" sz="2400" dirty="0">
                <a:latin typeface="+mn-lt"/>
              </a:rPr>
              <a:t>répétitions CTG se situe entre 50 et 150.</a:t>
            </a:r>
          </a:p>
          <a:p>
            <a:pPr lvl="1"/>
            <a:r>
              <a:rPr lang="fr-FR" sz="2400" dirty="0">
                <a:latin typeface="+mn-lt"/>
              </a:rPr>
              <a:t>symptômes</a:t>
            </a:r>
          </a:p>
          <a:p>
            <a:pPr lvl="2"/>
            <a:r>
              <a:rPr lang="fr-FR" sz="2200" dirty="0">
                <a:latin typeface="+mn-lt"/>
              </a:rPr>
              <a:t>faiblesse légère </a:t>
            </a:r>
          </a:p>
          <a:p>
            <a:pPr lvl="2"/>
            <a:r>
              <a:rPr lang="fr-FR" sz="2200" dirty="0">
                <a:latin typeface="+mn-lt"/>
              </a:rPr>
              <a:t>myotonie </a:t>
            </a:r>
          </a:p>
          <a:p>
            <a:pPr lvl="2"/>
            <a:r>
              <a:rPr lang="fr-FR" sz="2200" dirty="0">
                <a:latin typeface="+mn-lt"/>
              </a:rPr>
              <a:t>cataractes qui apparaissent entre 20 et 70 ans (généralement après 40 ans) </a:t>
            </a:r>
          </a:p>
          <a:p>
            <a:pPr lvl="2"/>
            <a:r>
              <a:rPr lang="fr-FR" sz="2200" dirty="0">
                <a:latin typeface="+mn-lt"/>
              </a:rPr>
              <a:t>Parfois diabète de type II</a:t>
            </a: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16</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Forme légère</a:t>
            </a:r>
          </a:p>
        </p:txBody>
      </p:sp>
      <p:sp>
        <p:nvSpPr>
          <p:cNvPr id="5" name="ZoneTexte 4">
            <a:extLst>
              <a:ext uri="{FF2B5EF4-FFF2-40B4-BE49-F238E27FC236}">
                <a16:creationId xmlns:a16="http://schemas.microsoft.com/office/drawing/2014/main" id="{DE9F153F-FE0C-D303-6E89-05DB9DF6E33C}"/>
              </a:ext>
            </a:extLst>
          </p:cNvPr>
          <p:cNvSpPr txBox="1"/>
          <p:nvPr/>
        </p:nvSpPr>
        <p:spPr>
          <a:xfrm>
            <a:off x="703281" y="6259354"/>
            <a:ext cx="7982187" cy="246221"/>
          </a:xfrm>
          <a:prstGeom prst="rect">
            <a:avLst/>
          </a:prstGeom>
          <a:noFill/>
        </p:spPr>
        <p:txBody>
          <a:bodyPr wrap="square">
            <a:spAutoFit/>
          </a:bodyPr>
          <a:lstStyle/>
          <a:p>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Wenninger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S,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Montagnese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F,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Schoser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B.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Core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Clinical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Phenotypes</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in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Myotonic</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Dystrophies. Front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Neurol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2018 May 2;9:303.</a:t>
            </a:r>
            <a:endParaRPr lang="fr-F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46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3281" y="1967773"/>
            <a:ext cx="6354342" cy="4129555"/>
          </a:xfrm>
        </p:spPr>
        <p:txBody>
          <a:bodyPr/>
          <a:lstStyle/>
          <a:p>
            <a:pPr marL="457200" lvl="1" indent="0">
              <a:buNone/>
            </a:pPr>
            <a:endParaRPr lang="fr-FR" sz="2000" dirty="0">
              <a:latin typeface="+mn-lt"/>
            </a:endParaRPr>
          </a:p>
          <a:p>
            <a:pPr lvl="1"/>
            <a:r>
              <a:rPr lang="fr-BE" sz="2000" dirty="0">
                <a:latin typeface="+mn-lt"/>
              </a:rPr>
              <a:t>50–1,000 </a:t>
            </a:r>
            <a:r>
              <a:rPr lang="fr-FR" sz="2000" dirty="0">
                <a:latin typeface="+mn-lt"/>
              </a:rPr>
              <a:t>répétitions CTG</a:t>
            </a:r>
          </a:p>
          <a:p>
            <a:pPr lvl="1"/>
            <a:r>
              <a:rPr lang="fr-FR" sz="2000" dirty="0">
                <a:latin typeface="+mn-lt"/>
              </a:rPr>
              <a:t>débute vers 20, 30 ou 40 ans</a:t>
            </a:r>
          </a:p>
          <a:p>
            <a:pPr lvl="1"/>
            <a:r>
              <a:rPr lang="fr-FR" sz="2000" dirty="0">
                <a:latin typeface="+mn-lt"/>
              </a:rPr>
              <a:t>myotonie avec un "phénomène d'échauffement »</a:t>
            </a:r>
          </a:p>
          <a:p>
            <a:pPr lvl="2"/>
            <a:r>
              <a:rPr lang="fr-FR" sz="1800" dirty="0">
                <a:latin typeface="+mn-lt"/>
              </a:rPr>
              <a:t>doigts</a:t>
            </a:r>
          </a:p>
          <a:p>
            <a:pPr lvl="2"/>
            <a:r>
              <a:rPr lang="fr-FR" sz="1800" dirty="0">
                <a:latin typeface="+mn-lt"/>
              </a:rPr>
              <a:t>langue</a:t>
            </a:r>
          </a:p>
          <a:p>
            <a:pPr lvl="2"/>
            <a:r>
              <a:rPr lang="fr-FR" sz="1800" dirty="0">
                <a:latin typeface="+mn-lt"/>
              </a:rPr>
              <a:t>mâchoire</a:t>
            </a:r>
          </a:p>
          <a:p>
            <a:pPr lvl="1"/>
            <a:r>
              <a:rPr lang="fr-FR" sz="2000" dirty="0">
                <a:latin typeface="+mn-lt"/>
              </a:rPr>
              <a:t>faiblesse musculaire distale </a:t>
            </a:r>
          </a:p>
          <a:p>
            <a:pPr lvl="2"/>
            <a:r>
              <a:rPr lang="fr-FR" sz="1800" dirty="0">
                <a:latin typeface="+mn-lt"/>
              </a:rPr>
              <a:t>altération de la motricité fine des mains </a:t>
            </a:r>
          </a:p>
          <a:p>
            <a:pPr lvl="2"/>
            <a:r>
              <a:rPr lang="fr-FR" sz="1800" dirty="0">
                <a:latin typeface="+mn-lt"/>
              </a:rPr>
              <a:t>altération de la démarche due à un pied tombant. </a:t>
            </a: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17</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Forme classique</a:t>
            </a:r>
          </a:p>
        </p:txBody>
      </p:sp>
      <p:pic>
        <p:nvPicPr>
          <p:cNvPr id="8" name="Image 7">
            <a:extLst>
              <a:ext uri="{FF2B5EF4-FFF2-40B4-BE49-F238E27FC236}">
                <a16:creationId xmlns:a16="http://schemas.microsoft.com/office/drawing/2014/main" id="{43C4211B-AA57-0ACE-9F0B-29B09A4EB175}"/>
              </a:ext>
            </a:extLst>
          </p:cNvPr>
          <p:cNvPicPr>
            <a:picLocks noChangeAspect="1"/>
          </p:cNvPicPr>
          <p:nvPr/>
        </p:nvPicPr>
        <p:blipFill>
          <a:blip r:embed="rId3"/>
          <a:stretch>
            <a:fillRect/>
          </a:stretch>
        </p:blipFill>
        <p:spPr>
          <a:xfrm>
            <a:off x="7265439" y="1672823"/>
            <a:ext cx="3694734" cy="4386080"/>
          </a:xfrm>
          <a:prstGeom prst="rect">
            <a:avLst/>
          </a:prstGeom>
        </p:spPr>
      </p:pic>
      <p:sp>
        <p:nvSpPr>
          <p:cNvPr id="9" name="ZoneTexte 8">
            <a:extLst>
              <a:ext uri="{FF2B5EF4-FFF2-40B4-BE49-F238E27FC236}">
                <a16:creationId xmlns:a16="http://schemas.microsoft.com/office/drawing/2014/main" id="{3F3B6D2B-290A-9C7A-B586-CF969A8D0AB7}"/>
              </a:ext>
            </a:extLst>
          </p:cNvPr>
          <p:cNvSpPr txBox="1"/>
          <p:nvPr/>
        </p:nvSpPr>
        <p:spPr>
          <a:xfrm>
            <a:off x="703281" y="6259354"/>
            <a:ext cx="7982187" cy="246221"/>
          </a:xfrm>
          <a:prstGeom prst="rect">
            <a:avLst/>
          </a:prstGeom>
          <a:noFill/>
        </p:spPr>
        <p:txBody>
          <a:bodyPr wrap="square">
            <a:spAutoFit/>
          </a:bodyPr>
          <a:lstStyle/>
          <a:p>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Wenninger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S,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Montagnese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F,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Schoser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B.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Core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Clinical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Phenotypes</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in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Myotonic</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Dystrophies. Front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Neurol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2018 May 2;9:303.</a:t>
            </a:r>
            <a:endParaRPr lang="fr-F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20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CFE28B8-DDAA-6CAB-9E1D-1AAFE62C4331}"/>
              </a:ext>
            </a:extLst>
          </p:cNvPr>
          <p:cNvSpPr>
            <a:spLocks noGrp="1"/>
          </p:cNvSpPr>
          <p:nvPr>
            <p:ph idx="1"/>
          </p:nvPr>
        </p:nvSpPr>
        <p:spPr>
          <a:xfrm>
            <a:off x="914586" y="1670740"/>
            <a:ext cx="3779788" cy="4129555"/>
          </a:xfrm>
        </p:spPr>
        <p:txBody>
          <a:bodyPr/>
          <a:lstStyle/>
          <a:p>
            <a:pPr marL="285750" indent="-285750">
              <a:buFont typeface="Arial" panose="020B0604020202020204" pitchFamily="34" charset="0"/>
              <a:buChar char="•"/>
            </a:pPr>
            <a:r>
              <a:rPr lang="fr-FR" sz="1800" dirty="0">
                <a:latin typeface="+mn-lt"/>
              </a:rPr>
              <a:t>visage myopathique" </a:t>
            </a:r>
          </a:p>
          <a:p>
            <a:pPr marL="742950" lvl="2" indent="-285750">
              <a:lnSpc>
                <a:spcPct val="100000"/>
              </a:lnSpc>
              <a:spcBef>
                <a:spcPts val="0"/>
              </a:spcBef>
            </a:pPr>
            <a:r>
              <a:rPr lang="fr-FR" sz="1600" dirty="0">
                <a:latin typeface="+mn-lt"/>
              </a:rPr>
              <a:t>Ptosis</a:t>
            </a:r>
          </a:p>
          <a:p>
            <a:pPr marL="742950" lvl="2" indent="-285750">
              <a:lnSpc>
                <a:spcPct val="100000"/>
              </a:lnSpc>
              <a:spcBef>
                <a:spcPts val="0"/>
              </a:spcBef>
            </a:pPr>
            <a:r>
              <a:rPr lang="fr-FR" sz="1600" dirty="0">
                <a:latin typeface="+mn-lt"/>
              </a:rPr>
              <a:t>Atrophie des muscles faciaux</a:t>
            </a:r>
          </a:p>
          <a:p>
            <a:pPr marL="742950" lvl="2" indent="-285750">
              <a:lnSpc>
                <a:spcPct val="100000"/>
              </a:lnSpc>
              <a:spcBef>
                <a:spcPts val="0"/>
              </a:spcBef>
            </a:pPr>
            <a:r>
              <a:rPr lang="fr-FR" sz="1600" dirty="0">
                <a:latin typeface="+mn-lt"/>
              </a:rPr>
              <a:t>Faiblesse de la fermeture des yeux (conjonctivites à répétition</a:t>
            </a:r>
            <a:endParaRPr lang="fr-FR" sz="1800" dirty="0">
              <a:latin typeface="+mn-lt"/>
            </a:endParaRPr>
          </a:p>
          <a:p>
            <a:pPr marL="742950" lvl="2" indent="-285750">
              <a:lnSpc>
                <a:spcPct val="100000"/>
              </a:lnSpc>
              <a:spcBef>
                <a:spcPts val="0"/>
              </a:spcBef>
            </a:pPr>
            <a:r>
              <a:rPr lang="fr-FR" sz="1600" dirty="0">
                <a:latin typeface="+mn-lt"/>
              </a:rPr>
              <a:t>visage long, </a:t>
            </a:r>
          </a:p>
          <a:p>
            <a:pPr marL="742950" lvl="2" indent="-285750">
              <a:lnSpc>
                <a:spcPct val="100000"/>
              </a:lnSpc>
              <a:spcBef>
                <a:spcPts val="0"/>
              </a:spcBef>
            </a:pPr>
            <a:r>
              <a:rPr lang="fr-FR" sz="1600" dirty="0">
                <a:latin typeface="+mn-lt"/>
              </a:rPr>
              <a:t>atrophie temporo-mandibulaire, </a:t>
            </a:r>
          </a:p>
          <a:p>
            <a:pPr marL="742950" lvl="2" indent="-285750">
              <a:lnSpc>
                <a:spcPct val="100000"/>
              </a:lnSpc>
              <a:spcBef>
                <a:spcPts val="0"/>
              </a:spcBef>
            </a:pPr>
            <a:r>
              <a:rPr lang="fr-FR" sz="1600" dirty="0">
                <a:latin typeface="+mn-lt"/>
              </a:rPr>
              <a:t>front dégarni.</a:t>
            </a:r>
          </a:p>
          <a:p>
            <a:pPr marL="457200" lvl="2" indent="0">
              <a:lnSpc>
                <a:spcPct val="100000"/>
              </a:lnSpc>
              <a:spcBef>
                <a:spcPts val="0"/>
              </a:spcBef>
              <a:buNone/>
            </a:pPr>
            <a:endParaRPr lang="fr-FR" sz="1600" dirty="0">
              <a:latin typeface="+mn-lt"/>
            </a:endParaRPr>
          </a:p>
          <a:p>
            <a:pPr marL="285750" indent="-285750">
              <a:buFont typeface="Arial" panose="020B0604020202020204" pitchFamily="34" charset="0"/>
              <a:buChar char="•"/>
            </a:pPr>
            <a:r>
              <a:rPr lang="fr-FR" sz="1800" dirty="0">
                <a:latin typeface="+mn-lt"/>
              </a:rPr>
              <a:t>voix nasale et difficile</a:t>
            </a:r>
          </a:p>
          <a:p>
            <a:pPr marL="285750" indent="-285750">
              <a:buFont typeface="Arial" panose="020B0604020202020204" pitchFamily="34" charset="0"/>
              <a:buChar char="•"/>
            </a:pPr>
            <a:r>
              <a:rPr lang="fr-FR" sz="1800" dirty="0">
                <a:latin typeface="+mn-lt"/>
              </a:rPr>
              <a:t>faiblesse des muscles oropharyngés, provoquant parfois des difficultés de mastication et de déglutition.</a:t>
            </a:r>
          </a:p>
        </p:txBody>
      </p:sp>
      <p:sp>
        <p:nvSpPr>
          <p:cNvPr id="4" name="Espace réservé du numéro de diapositive 3">
            <a:extLst>
              <a:ext uri="{FF2B5EF4-FFF2-40B4-BE49-F238E27FC236}">
                <a16:creationId xmlns:a16="http://schemas.microsoft.com/office/drawing/2014/main" id="{F9409D64-A7BA-CE6F-8888-49A83710C093}"/>
              </a:ext>
            </a:extLst>
          </p:cNvPr>
          <p:cNvSpPr>
            <a:spLocks noGrp="1"/>
          </p:cNvSpPr>
          <p:nvPr>
            <p:ph type="sldNum" sz="quarter" idx="4"/>
          </p:nvPr>
        </p:nvSpPr>
        <p:spPr/>
        <p:txBody>
          <a:bodyPr/>
          <a:lstStyle/>
          <a:p>
            <a:fld id="{BBF97745-3415-CF49-912C-FE5A312DA2CB}" type="slidenum">
              <a:rPr lang="fr-FR" smtClean="0"/>
              <a:pPr/>
              <a:t>18</a:t>
            </a:fld>
            <a:endParaRPr lang="fr-FR" dirty="0"/>
          </a:p>
        </p:txBody>
      </p:sp>
      <p:sp>
        <p:nvSpPr>
          <p:cNvPr id="6" name="Espace réservé du texte 5">
            <a:extLst>
              <a:ext uri="{FF2B5EF4-FFF2-40B4-BE49-F238E27FC236}">
                <a16:creationId xmlns:a16="http://schemas.microsoft.com/office/drawing/2014/main" id="{8E86EC42-224B-ABF4-33AE-090B3F64266B}"/>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763CD014-ED83-11CA-15A4-2B1BDE43EF42}"/>
              </a:ext>
            </a:extLst>
          </p:cNvPr>
          <p:cNvSpPr>
            <a:spLocks noGrp="1"/>
          </p:cNvSpPr>
          <p:nvPr>
            <p:ph type="body" sz="quarter" idx="11"/>
          </p:nvPr>
        </p:nvSpPr>
        <p:spPr/>
        <p:txBody>
          <a:bodyPr/>
          <a:lstStyle/>
          <a:p>
            <a:endParaRPr lang="fr-FR"/>
          </a:p>
        </p:txBody>
      </p:sp>
      <p:pic>
        <p:nvPicPr>
          <p:cNvPr id="8" name="Image 7">
            <a:extLst>
              <a:ext uri="{FF2B5EF4-FFF2-40B4-BE49-F238E27FC236}">
                <a16:creationId xmlns:a16="http://schemas.microsoft.com/office/drawing/2014/main" id="{3092F12E-B7DD-E29B-2A5B-671B8F49EB7C}"/>
              </a:ext>
            </a:extLst>
          </p:cNvPr>
          <p:cNvPicPr>
            <a:picLocks noChangeAspect="1"/>
          </p:cNvPicPr>
          <p:nvPr/>
        </p:nvPicPr>
        <p:blipFill rotWithShape="1">
          <a:blip r:embed="rId2"/>
          <a:srcRect l="14766" t="12262"/>
          <a:stretch/>
        </p:blipFill>
        <p:spPr>
          <a:xfrm>
            <a:off x="6376653" y="1192249"/>
            <a:ext cx="3877977" cy="4608046"/>
          </a:xfrm>
          <a:prstGeom prst="rect">
            <a:avLst/>
          </a:prstGeom>
        </p:spPr>
      </p:pic>
      <p:sp>
        <p:nvSpPr>
          <p:cNvPr id="9" name="Titre 1">
            <a:extLst>
              <a:ext uri="{FF2B5EF4-FFF2-40B4-BE49-F238E27FC236}">
                <a16:creationId xmlns:a16="http://schemas.microsoft.com/office/drawing/2014/main" id="{A18BC958-A4C0-5843-EC10-6537BDF3768C}"/>
              </a:ext>
            </a:extLst>
          </p:cNvPr>
          <p:cNvSpPr>
            <a:spLocks noGrp="1"/>
          </p:cNvSpPr>
          <p:nvPr>
            <p:ph type="title"/>
          </p:nvPr>
        </p:nvSpPr>
        <p:spPr>
          <a:xfrm>
            <a:off x="703281" y="170735"/>
            <a:ext cx="9303449" cy="761415"/>
          </a:xfrm>
        </p:spPr>
        <p:txBody>
          <a:bodyPr/>
          <a:lstStyle/>
          <a:p>
            <a:r>
              <a:rPr lang="fr-BE" dirty="0"/>
              <a:t>Dystrophie myotonique de type I</a:t>
            </a:r>
            <a:endParaRPr lang="fr-FR" dirty="0"/>
          </a:p>
        </p:txBody>
      </p:sp>
      <p:sp>
        <p:nvSpPr>
          <p:cNvPr id="10" name="Espace réservé du texte 4">
            <a:extLst>
              <a:ext uri="{FF2B5EF4-FFF2-40B4-BE49-F238E27FC236}">
                <a16:creationId xmlns:a16="http://schemas.microsoft.com/office/drawing/2014/main" id="{25CFBFDD-75E4-008D-283F-E3D3C03EE80C}"/>
              </a:ext>
            </a:extLst>
          </p:cNvPr>
          <p:cNvSpPr txBox="1">
            <a:spLocks/>
          </p:cNvSpPr>
          <p:nvPr/>
        </p:nvSpPr>
        <p:spPr>
          <a:xfrm>
            <a:off x="703281" y="995209"/>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Forme classique</a:t>
            </a:r>
          </a:p>
        </p:txBody>
      </p:sp>
      <p:sp>
        <p:nvSpPr>
          <p:cNvPr id="12" name="ZoneTexte 11">
            <a:extLst>
              <a:ext uri="{FF2B5EF4-FFF2-40B4-BE49-F238E27FC236}">
                <a16:creationId xmlns:a16="http://schemas.microsoft.com/office/drawing/2014/main" id="{598B58D3-C596-7B6A-D5BC-B9DD4755F18A}"/>
              </a:ext>
            </a:extLst>
          </p:cNvPr>
          <p:cNvSpPr txBox="1"/>
          <p:nvPr/>
        </p:nvSpPr>
        <p:spPr>
          <a:xfrm>
            <a:off x="703281" y="6259354"/>
            <a:ext cx="7982187" cy="246221"/>
          </a:xfrm>
          <a:prstGeom prst="rect">
            <a:avLst/>
          </a:prstGeom>
          <a:noFill/>
        </p:spPr>
        <p:txBody>
          <a:bodyPr wrap="square">
            <a:spAutoFit/>
          </a:bodyPr>
          <a:lstStyle/>
          <a:p>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Wenninger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S,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Montagnese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F,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Schoser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B.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Core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Clinical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Phenotypes</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in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Myotonic</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Dystrophies. Front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Neurol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2018 May 2;9:303.</a:t>
            </a:r>
            <a:endParaRPr lang="fr-F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255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F7B695C-9A1B-4DB9-9748-3DC9A8AA7D71}"/>
              </a:ext>
            </a:extLst>
          </p:cNvPr>
          <p:cNvSpPr>
            <a:spLocks noGrp="1"/>
          </p:cNvSpPr>
          <p:nvPr>
            <p:ph idx="1"/>
          </p:nvPr>
        </p:nvSpPr>
        <p:spPr>
          <a:xfrm>
            <a:off x="1517443" y="2028357"/>
            <a:ext cx="10515600" cy="4129555"/>
          </a:xfrm>
        </p:spPr>
        <p:txBody>
          <a:bodyPr/>
          <a:lstStyle/>
          <a:p>
            <a:pPr marL="342900" indent="-342900">
              <a:buFont typeface="Arial" panose="020B0604020202020204" pitchFamily="34" charset="0"/>
              <a:buChar char="•"/>
            </a:pPr>
            <a:r>
              <a:rPr lang="fr-FR" sz="2000" dirty="0">
                <a:latin typeface="+mn-lt"/>
              </a:rPr>
              <a:t>Troubles cognitifs</a:t>
            </a:r>
          </a:p>
          <a:p>
            <a:pPr marL="342900" indent="-342900">
              <a:buFont typeface="Arial" panose="020B0604020202020204" pitchFamily="34" charset="0"/>
              <a:buChar char="•"/>
            </a:pPr>
            <a:r>
              <a:rPr lang="fr-FR" sz="2000" dirty="0">
                <a:latin typeface="+mn-lt"/>
              </a:rPr>
              <a:t>Troubles du sommeil</a:t>
            </a:r>
          </a:p>
          <a:p>
            <a:pPr marL="342900" indent="-342900">
              <a:buFont typeface="Arial" panose="020B0604020202020204" pitchFamily="34" charset="0"/>
              <a:buChar char="•"/>
            </a:pPr>
            <a:r>
              <a:rPr lang="fr-FR" sz="2000" dirty="0">
                <a:latin typeface="+mn-lt"/>
              </a:rPr>
              <a:t>Fatigue </a:t>
            </a:r>
          </a:p>
          <a:p>
            <a:pPr marL="342900" indent="-342900">
              <a:buFont typeface="Arial" panose="020B0604020202020204" pitchFamily="34" charset="0"/>
              <a:buChar char="•"/>
            </a:pPr>
            <a:r>
              <a:rPr lang="fr-FR" sz="2000" dirty="0">
                <a:latin typeface="+mn-lt"/>
              </a:rPr>
              <a:t>Somnolence diurne</a:t>
            </a:r>
          </a:p>
          <a:p>
            <a:pPr marL="342900" indent="-342900">
              <a:buFont typeface="Arial" panose="020B0604020202020204" pitchFamily="34" charset="0"/>
              <a:buChar char="•"/>
            </a:pPr>
            <a:r>
              <a:rPr lang="fr-FR" sz="2000" dirty="0">
                <a:latin typeface="+mn-lt"/>
              </a:rPr>
              <a:t>Cataracte</a:t>
            </a:r>
          </a:p>
          <a:p>
            <a:pPr marL="342900" indent="-342900">
              <a:buFont typeface="Arial" panose="020B0604020202020204" pitchFamily="34" charset="0"/>
              <a:buChar char="•"/>
            </a:pPr>
            <a:r>
              <a:rPr lang="fr-FR" sz="2000" dirty="0">
                <a:latin typeface="+mn-lt"/>
              </a:rPr>
              <a:t>Troubles endocriniens (Diabète de type II,..)</a:t>
            </a:r>
          </a:p>
          <a:p>
            <a:pPr marL="342900" indent="-342900">
              <a:buFont typeface="Arial" panose="020B0604020202020204" pitchFamily="34" charset="0"/>
              <a:buChar char="•"/>
            </a:pPr>
            <a:r>
              <a:rPr lang="fr-FR" sz="2000" dirty="0">
                <a:latin typeface="+mn-lt"/>
              </a:rPr>
              <a:t>Troubles auditifs</a:t>
            </a:r>
          </a:p>
          <a:p>
            <a:pPr marL="342900" indent="-342900">
              <a:buFont typeface="Arial" panose="020B0604020202020204" pitchFamily="34" charset="0"/>
              <a:buChar char="•"/>
            </a:pPr>
            <a:r>
              <a:rPr lang="fr-FR" sz="2000" dirty="0">
                <a:latin typeface="+mn-lt"/>
              </a:rPr>
              <a:t>Anomalies de la conduction cardiaque</a:t>
            </a:r>
          </a:p>
          <a:p>
            <a:pPr marL="342900" indent="-342900">
              <a:buFont typeface="Arial" panose="020B0604020202020204" pitchFamily="34" charset="0"/>
              <a:buChar char="•"/>
            </a:pPr>
            <a:r>
              <a:rPr lang="fr-FR" sz="2000" dirty="0">
                <a:latin typeface="+mn-lt"/>
              </a:rPr>
              <a:t>Insuffisance respiratoire </a:t>
            </a:r>
          </a:p>
          <a:p>
            <a:pPr marL="342900" indent="-342900">
              <a:buFont typeface="Arial" panose="020B0604020202020204" pitchFamily="34" charset="0"/>
              <a:buChar char="•"/>
            </a:pPr>
            <a:endParaRPr lang="fr-BE" sz="2000" dirty="0">
              <a:latin typeface="+mn-lt"/>
            </a:endParaRPr>
          </a:p>
        </p:txBody>
      </p:sp>
      <p:sp>
        <p:nvSpPr>
          <p:cNvPr id="4" name="Espace réservé du numéro de diapositive 3">
            <a:extLst>
              <a:ext uri="{FF2B5EF4-FFF2-40B4-BE49-F238E27FC236}">
                <a16:creationId xmlns:a16="http://schemas.microsoft.com/office/drawing/2014/main" id="{C18AFB0F-A521-4F58-B67E-0C011758DAA4}"/>
              </a:ext>
            </a:extLst>
          </p:cNvPr>
          <p:cNvSpPr>
            <a:spLocks noGrp="1"/>
          </p:cNvSpPr>
          <p:nvPr>
            <p:ph type="sldNum" sz="quarter" idx="4"/>
          </p:nvPr>
        </p:nvSpPr>
        <p:spPr/>
        <p:txBody>
          <a:bodyPr/>
          <a:lstStyle/>
          <a:p>
            <a:fld id="{BBF97745-3415-CF49-912C-FE5A312DA2CB}" type="slidenum">
              <a:rPr lang="fr-FR" smtClean="0"/>
              <a:pPr/>
              <a:t>19</a:t>
            </a:fld>
            <a:endParaRPr lang="fr-FR" dirty="0"/>
          </a:p>
        </p:txBody>
      </p:sp>
      <p:sp>
        <p:nvSpPr>
          <p:cNvPr id="5" name="Espace réservé du texte 4">
            <a:extLst>
              <a:ext uri="{FF2B5EF4-FFF2-40B4-BE49-F238E27FC236}">
                <a16:creationId xmlns:a16="http://schemas.microsoft.com/office/drawing/2014/main" id="{B3106FED-7228-494C-A37D-FC327CDE3994}"/>
              </a:ext>
            </a:extLst>
          </p:cNvPr>
          <p:cNvSpPr>
            <a:spLocks noGrp="1"/>
          </p:cNvSpPr>
          <p:nvPr>
            <p:ph type="body" sz="quarter" idx="13"/>
          </p:nvPr>
        </p:nvSpPr>
        <p:spPr/>
        <p:txBody>
          <a:bodyPr/>
          <a:lstStyle/>
          <a:p>
            <a:r>
              <a:rPr lang="fr-FR" b="1" dirty="0" err="1">
                <a:latin typeface="+mn-lt"/>
              </a:rPr>
              <a:t>Symptomes</a:t>
            </a:r>
            <a:r>
              <a:rPr lang="fr-FR" b="1" dirty="0">
                <a:latin typeface="+mn-lt"/>
              </a:rPr>
              <a:t> extra-musculaires</a:t>
            </a:r>
            <a:endParaRPr lang="fr-BE" b="1" dirty="0">
              <a:latin typeface="+mn-lt"/>
            </a:endParaRPr>
          </a:p>
        </p:txBody>
      </p:sp>
      <p:sp>
        <p:nvSpPr>
          <p:cNvPr id="6" name="Espace réservé du texte 5">
            <a:extLst>
              <a:ext uri="{FF2B5EF4-FFF2-40B4-BE49-F238E27FC236}">
                <a16:creationId xmlns:a16="http://schemas.microsoft.com/office/drawing/2014/main" id="{FDDDC06D-C038-41A8-91B8-4077FA4845A9}"/>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2F8B2C2C-4F9C-499D-973D-A8EB3C5C51AD}"/>
              </a:ext>
            </a:extLst>
          </p:cNvPr>
          <p:cNvSpPr>
            <a:spLocks noGrp="1"/>
          </p:cNvSpPr>
          <p:nvPr>
            <p:ph type="body" sz="quarter" idx="11"/>
          </p:nvPr>
        </p:nvSpPr>
        <p:spPr/>
        <p:txBody>
          <a:bodyPr/>
          <a:lstStyle/>
          <a:p>
            <a:endParaRPr lang="fr-BE"/>
          </a:p>
        </p:txBody>
      </p:sp>
      <p:sp>
        <p:nvSpPr>
          <p:cNvPr id="8" name="Titre 1">
            <a:extLst>
              <a:ext uri="{FF2B5EF4-FFF2-40B4-BE49-F238E27FC236}">
                <a16:creationId xmlns:a16="http://schemas.microsoft.com/office/drawing/2014/main" id="{40E69F2A-6DF1-4FDE-9D68-EEB63F2E663A}"/>
              </a:ext>
            </a:extLst>
          </p:cNvPr>
          <p:cNvSpPr>
            <a:spLocks noGrp="1"/>
          </p:cNvSpPr>
          <p:nvPr>
            <p:ph type="title"/>
          </p:nvPr>
        </p:nvSpPr>
        <p:spPr>
          <a:xfrm>
            <a:off x="703281" y="633471"/>
            <a:ext cx="9303449" cy="761415"/>
          </a:xfrm>
        </p:spPr>
        <p:txBody>
          <a:bodyPr/>
          <a:lstStyle/>
          <a:p>
            <a:r>
              <a:rPr lang="fr-BE" dirty="0"/>
              <a:t>Dystrophie myotonique de type I</a:t>
            </a:r>
            <a:endParaRPr lang="fr-FR" dirty="0"/>
          </a:p>
        </p:txBody>
      </p:sp>
    </p:spTree>
    <p:extLst>
      <p:ext uri="{BB962C8B-B14F-4D97-AF65-F5344CB8AC3E}">
        <p14:creationId xmlns:p14="http://schemas.microsoft.com/office/powerpoint/2010/main" val="208092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703280" y="624034"/>
            <a:ext cx="9303449" cy="761415"/>
          </a:xfrm>
        </p:spPr>
        <p:txBody>
          <a:bodyPr/>
          <a:lstStyle/>
          <a:p>
            <a:r>
              <a:rPr lang="fr-BE" dirty="0"/>
              <a:t>Dystrophies myotoniques</a:t>
            </a:r>
          </a:p>
        </p:txBody>
      </p:sp>
      <p:sp>
        <p:nvSpPr>
          <p:cNvPr id="8" name="Espace réservé du contenu 7"/>
          <p:cNvSpPr>
            <a:spLocks noGrp="1"/>
          </p:cNvSpPr>
          <p:nvPr>
            <p:ph idx="1"/>
          </p:nvPr>
        </p:nvSpPr>
        <p:spPr>
          <a:xfrm>
            <a:off x="703280" y="1581943"/>
            <a:ext cx="9083657" cy="4129555"/>
          </a:xfrm>
        </p:spPr>
        <p:txBody>
          <a:bodyPr/>
          <a:lstStyle/>
          <a:p>
            <a:r>
              <a:rPr lang="en-US" sz="3200" b="1" dirty="0">
                <a:latin typeface="+mn-lt"/>
              </a:rPr>
              <a:t>Definition </a:t>
            </a:r>
            <a:r>
              <a:rPr lang="en-US" sz="3200" dirty="0">
                <a:latin typeface="+mn-lt"/>
              </a:rPr>
              <a:t> </a:t>
            </a:r>
          </a:p>
          <a:p>
            <a:pPr marL="457200" lvl="1" indent="-457200">
              <a:spcBef>
                <a:spcPts val="1000"/>
              </a:spcBef>
            </a:pPr>
            <a:r>
              <a:rPr lang="fr-BE" sz="2400" dirty="0">
                <a:solidFill>
                  <a:srgbClr val="0D0D0D"/>
                </a:solidFill>
                <a:latin typeface="+mn-lt"/>
              </a:rPr>
              <a:t>m</a:t>
            </a:r>
            <a:r>
              <a:rPr lang="fr-BE" sz="2400" b="0" i="0" dirty="0">
                <a:solidFill>
                  <a:srgbClr val="0D0D0D"/>
                </a:solidFill>
                <a:effectLst/>
                <a:latin typeface="+mn-lt"/>
              </a:rPr>
              <a:t>aladie génétique, </a:t>
            </a:r>
            <a:r>
              <a:rPr lang="fr-BE" sz="2400" b="0" i="0" dirty="0" err="1">
                <a:solidFill>
                  <a:srgbClr val="0D0D0D"/>
                </a:solidFill>
                <a:effectLst/>
                <a:latin typeface="+mn-lt"/>
              </a:rPr>
              <a:t>multisystémique</a:t>
            </a:r>
            <a:r>
              <a:rPr lang="fr-BE" sz="2400" b="0" i="0" dirty="0">
                <a:solidFill>
                  <a:srgbClr val="0D0D0D"/>
                </a:solidFill>
                <a:effectLst/>
                <a:latin typeface="+mn-lt"/>
              </a:rPr>
              <a:t> et progressive</a:t>
            </a:r>
          </a:p>
          <a:p>
            <a:pPr marL="457200" lvl="1" indent="-457200">
              <a:spcBef>
                <a:spcPts val="1000"/>
              </a:spcBef>
            </a:pPr>
            <a:r>
              <a:rPr lang="fr-BE" sz="2400" b="0" i="0" dirty="0">
                <a:solidFill>
                  <a:srgbClr val="0D0D0D"/>
                </a:solidFill>
                <a:effectLst/>
                <a:latin typeface="+mn-lt"/>
              </a:rPr>
              <a:t>dystrophie musculaire la plus fréquente qui commence à l'âge adulte. </a:t>
            </a:r>
          </a:p>
          <a:p>
            <a:pPr marL="457200" lvl="1" indent="-457200">
              <a:spcBef>
                <a:spcPts val="1000"/>
              </a:spcBef>
            </a:pPr>
            <a:r>
              <a:rPr lang="fr-BE" sz="2400" b="0" i="0" dirty="0">
                <a:solidFill>
                  <a:srgbClr val="0D0D0D"/>
                </a:solidFill>
                <a:effectLst/>
                <a:latin typeface="+mn-lt"/>
              </a:rPr>
              <a:t>deux formes principales </a:t>
            </a:r>
          </a:p>
          <a:p>
            <a:pPr marL="914400" lvl="2" indent="-457200">
              <a:spcBef>
                <a:spcPts val="1000"/>
              </a:spcBef>
            </a:pPr>
            <a:r>
              <a:rPr lang="fr-BE" sz="2400" b="0" i="0" dirty="0">
                <a:solidFill>
                  <a:srgbClr val="0D0D0D"/>
                </a:solidFill>
                <a:effectLst/>
                <a:latin typeface="+mn-lt"/>
              </a:rPr>
              <a:t>la dystrophie myotonique de type I (DM1), connue sous le nom de maladie de Steinert, </a:t>
            </a:r>
          </a:p>
          <a:p>
            <a:pPr marL="914400" lvl="2" indent="-457200">
              <a:spcBef>
                <a:spcPts val="1000"/>
              </a:spcBef>
            </a:pPr>
            <a:r>
              <a:rPr lang="fr-BE" sz="2400" b="0" i="0" dirty="0">
                <a:solidFill>
                  <a:srgbClr val="0D0D0D"/>
                </a:solidFill>
                <a:effectLst/>
                <a:latin typeface="+mn-lt"/>
              </a:rPr>
              <a:t>la dystrophie myotonique de type II (DM2) </a:t>
            </a:r>
          </a:p>
        </p:txBody>
      </p:sp>
      <p:sp>
        <p:nvSpPr>
          <p:cNvPr id="4" name="Espace réservé du numéro de diapositive 3"/>
          <p:cNvSpPr>
            <a:spLocks noGrp="1"/>
          </p:cNvSpPr>
          <p:nvPr>
            <p:ph type="sldNum" sz="quarter" idx="4"/>
          </p:nvPr>
        </p:nvSpPr>
        <p:spPr/>
        <p:txBody>
          <a:bodyPr/>
          <a:lstStyle/>
          <a:p>
            <a:fld id="{BBF97745-3415-CF49-912C-FE5A312DA2CB}" type="slidenum">
              <a:rPr lang="fr-FR" smtClean="0"/>
              <a:pPr/>
              <a:t>2</a:t>
            </a:fld>
            <a:endParaRPr lang="fr-FR" dirty="0"/>
          </a:p>
        </p:txBody>
      </p:sp>
      <p:sp>
        <p:nvSpPr>
          <p:cNvPr id="9" name="Espace réservé du texte 8"/>
          <p:cNvSpPr>
            <a:spLocks noGrp="1"/>
          </p:cNvSpPr>
          <p:nvPr>
            <p:ph type="body" sz="quarter" idx="10"/>
          </p:nvPr>
        </p:nvSpPr>
        <p:spPr/>
        <p:txBody>
          <a:bodyPr/>
          <a:lstStyle/>
          <a:p>
            <a:pPr marL="0" indent="0">
              <a:buNone/>
            </a:pPr>
            <a:r>
              <a:rPr lang="da-DK" sz="1050" dirty="0">
                <a:solidFill>
                  <a:schemeClr val="tx1"/>
                </a:solidFill>
              </a:rPr>
              <a:t>Kiernan MC et al. Lancet; 2011;377(9769):942-955</a:t>
            </a:r>
            <a:endParaRPr lang="fr-BE" sz="1050" dirty="0">
              <a:solidFill>
                <a:schemeClr val="tx1"/>
              </a:solidFill>
            </a:endParaRPr>
          </a:p>
        </p:txBody>
      </p:sp>
    </p:spTree>
    <p:extLst>
      <p:ext uri="{BB962C8B-B14F-4D97-AF65-F5344CB8AC3E}">
        <p14:creationId xmlns:p14="http://schemas.microsoft.com/office/powerpoint/2010/main" val="100160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F7B695C-9A1B-4DB9-9748-3DC9A8AA7D71}"/>
              </a:ext>
            </a:extLst>
          </p:cNvPr>
          <p:cNvSpPr>
            <a:spLocks noGrp="1"/>
          </p:cNvSpPr>
          <p:nvPr>
            <p:ph idx="1"/>
          </p:nvPr>
        </p:nvSpPr>
        <p:spPr>
          <a:xfrm>
            <a:off x="704643" y="2028357"/>
            <a:ext cx="5635197" cy="4129555"/>
          </a:xfrm>
        </p:spPr>
        <p:txBody>
          <a:bodyPr/>
          <a:lstStyle/>
          <a:p>
            <a:pPr marL="342900" indent="-342900">
              <a:buFont typeface="Arial" panose="020B0604020202020204" pitchFamily="34" charset="0"/>
              <a:buChar char="•"/>
            </a:pPr>
            <a:r>
              <a:rPr lang="fr-FR" sz="2400" dirty="0">
                <a:latin typeface="+mn-lt"/>
              </a:rPr>
              <a:t>Troubles cognitifs:</a:t>
            </a:r>
          </a:p>
          <a:p>
            <a:pPr lvl="1"/>
            <a:r>
              <a:rPr lang="fr-FR" sz="2000" dirty="0">
                <a:latin typeface="+mn-lt"/>
              </a:rPr>
              <a:t>Plus invalidants que l’atteinte musculaire</a:t>
            </a:r>
          </a:p>
          <a:p>
            <a:pPr lvl="1"/>
            <a:r>
              <a:rPr lang="fr-FR" sz="2000" dirty="0">
                <a:latin typeface="+mn-lt"/>
              </a:rPr>
              <a:t>Forme congénitale</a:t>
            </a:r>
          </a:p>
          <a:p>
            <a:pPr lvl="2"/>
            <a:r>
              <a:rPr lang="fr-FR" sz="1800" dirty="0">
                <a:latin typeface="+mn-lt"/>
              </a:rPr>
              <a:t>Retard mental et QI bas </a:t>
            </a:r>
          </a:p>
          <a:p>
            <a:pPr lvl="1"/>
            <a:r>
              <a:rPr lang="fr-FR" sz="2000" dirty="0">
                <a:latin typeface="+mn-lt"/>
              </a:rPr>
              <a:t>Formes classique </a:t>
            </a:r>
          </a:p>
          <a:p>
            <a:pPr lvl="2"/>
            <a:r>
              <a:rPr lang="fr-FR" sz="1800" dirty="0">
                <a:latin typeface="+mn-lt"/>
              </a:rPr>
              <a:t>Troubles neuropsychologiques très variables</a:t>
            </a:r>
          </a:p>
          <a:p>
            <a:pPr lvl="3"/>
            <a:r>
              <a:rPr lang="fr-FR" sz="1800" dirty="0">
                <a:latin typeface="+mn-lt"/>
              </a:rPr>
              <a:t>Possible corrélation avec le nombre de répétition CTG</a:t>
            </a:r>
          </a:p>
          <a:p>
            <a:pPr lvl="3"/>
            <a:r>
              <a:rPr lang="fr-FR" sz="1800" dirty="0">
                <a:latin typeface="+mn-lt"/>
              </a:rPr>
              <a:t>Corrélation avec l’IRM cérébrale</a:t>
            </a:r>
          </a:p>
          <a:p>
            <a:pPr lvl="2"/>
            <a:r>
              <a:rPr lang="fr-FR" sz="1800" dirty="0">
                <a:latin typeface="+mn-lt"/>
              </a:rPr>
              <a:t>Niveau d’éducation similaire à la population générale</a:t>
            </a:r>
          </a:p>
          <a:p>
            <a:pPr lvl="3"/>
            <a:r>
              <a:rPr lang="fr-FR" sz="1800" dirty="0">
                <a:latin typeface="+mn-lt"/>
              </a:rPr>
              <a:t>Suggestif d’une atteinte cognitive plus tardive (déclin cognitif prématuré)</a:t>
            </a:r>
          </a:p>
        </p:txBody>
      </p:sp>
      <p:sp>
        <p:nvSpPr>
          <p:cNvPr id="4" name="Espace réservé du numéro de diapositive 3">
            <a:extLst>
              <a:ext uri="{FF2B5EF4-FFF2-40B4-BE49-F238E27FC236}">
                <a16:creationId xmlns:a16="http://schemas.microsoft.com/office/drawing/2014/main" id="{C18AFB0F-A521-4F58-B67E-0C011758DAA4}"/>
              </a:ext>
            </a:extLst>
          </p:cNvPr>
          <p:cNvSpPr>
            <a:spLocks noGrp="1"/>
          </p:cNvSpPr>
          <p:nvPr>
            <p:ph type="sldNum" sz="quarter" idx="4"/>
          </p:nvPr>
        </p:nvSpPr>
        <p:spPr/>
        <p:txBody>
          <a:bodyPr/>
          <a:lstStyle/>
          <a:p>
            <a:fld id="{BBF97745-3415-CF49-912C-FE5A312DA2CB}" type="slidenum">
              <a:rPr lang="fr-FR" smtClean="0"/>
              <a:pPr/>
              <a:t>20</a:t>
            </a:fld>
            <a:endParaRPr lang="fr-FR" dirty="0"/>
          </a:p>
        </p:txBody>
      </p:sp>
      <p:sp>
        <p:nvSpPr>
          <p:cNvPr id="5" name="Espace réservé du texte 4">
            <a:extLst>
              <a:ext uri="{FF2B5EF4-FFF2-40B4-BE49-F238E27FC236}">
                <a16:creationId xmlns:a16="http://schemas.microsoft.com/office/drawing/2014/main" id="{B3106FED-7228-494C-A37D-FC327CDE3994}"/>
              </a:ext>
            </a:extLst>
          </p:cNvPr>
          <p:cNvSpPr>
            <a:spLocks noGrp="1"/>
          </p:cNvSpPr>
          <p:nvPr>
            <p:ph type="body" sz="quarter" idx="13"/>
          </p:nvPr>
        </p:nvSpPr>
        <p:spPr/>
        <p:txBody>
          <a:bodyPr/>
          <a:lstStyle/>
          <a:p>
            <a:r>
              <a:rPr lang="fr-FR" b="1" dirty="0" err="1">
                <a:latin typeface="+mn-lt"/>
              </a:rPr>
              <a:t>Symptomes</a:t>
            </a:r>
            <a:r>
              <a:rPr lang="fr-FR" b="1" dirty="0">
                <a:latin typeface="+mn-lt"/>
              </a:rPr>
              <a:t> particuliers</a:t>
            </a:r>
            <a:endParaRPr lang="fr-BE" b="1" dirty="0">
              <a:latin typeface="+mn-lt"/>
            </a:endParaRPr>
          </a:p>
        </p:txBody>
      </p:sp>
      <p:sp>
        <p:nvSpPr>
          <p:cNvPr id="6" name="Espace réservé du texte 5">
            <a:extLst>
              <a:ext uri="{FF2B5EF4-FFF2-40B4-BE49-F238E27FC236}">
                <a16:creationId xmlns:a16="http://schemas.microsoft.com/office/drawing/2014/main" id="{FDDDC06D-C038-41A8-91B8-4077FA4845A9}"/>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2F8B2C2C-4F9C-499D-973D-A8EB3C5C51AD}"/>
              </a:ext>
            </a:extLst>
          </p:cNvPr>
          <p:cNvSpPr>
            <a:spLocks noGrp="1"/>
          </p:cNvSpPr>
          <p:nvPr>
            <p:ph type="body" sz="quarter" idx="11"/>
          </p:nvPr>
        </p:nvSpPr>
        <p:spPr/>
        <p:txBody>
          <a:bodyPr/>
          <a:lstStyle/>
          <a:p>
            <a:endParaRPr lang="fr-BE"/>
          </a:p>
        </p:txBody>
      </p:sp>
      <p:sp>
        <p:nvSpPr>
          <p:cNvPr id="8" name="Titre 1">
            <a:extLst>
              <a:ext uri="{FF2B5EF4-FFF2-40B4-BE49-F238E27FC236}">
                <a16:creationId xmlns:a16="http://schemas.microsoft.com/office/drawing/2014/main" id="{40E69F2A-6DF1-4FDE-9D68-EEB63F2E663A}"/>
              </a:ext>
            </a:extLst>
          </p:cNvPr>
          <p:cNvSpPr>
            <a:spLocks noGrp="1"/>
          </p:cNvSpPr>
          <p:nvPr>
            <p:ph type="title"/>
          </p:nvPr>
        </p:nvSpPr>
        <p:spPr>
          <a:xfrm>
            <a:off x="703281" y="633471"/>
            <a:ext cx="9303449" cy="761415"/>
          </a:xfrm>
        </p:spPr>
        <p:txBody>
          <a:bodyPr/>
          <a:lstStyle/>
          <a:p>
            <a:r>
              <a:rPr lang="fr-BE" dirty="0"/>
              <a:t>Dystrophie myotonique de type I</a:t>
            </a:r>
            <a:endParaRPr lang="fr-FR" dirty="0"/>
          </a:p>
        </p:txBody>
      </p:sp>
      <p:sp>
        <p:nvSpPr>
          <p:cNvPr id="2" name="Rectangle 1">
            <a:extLst>
              <a:ext uri="{FF2B5EF4-FFF2-40B4-BE49-F238E27FC236}">
                <a16:creationId xmlns:a16="http://schemas.microsoft.com/office/drawing/2014/main" id="{92CA56E1-0909-4D3B-AB81-CF17F14DC69B}"/>
              </a:ext>
            </a:extLst>
          </p:cNvPr>
          <p:cNvSpPr/>
          <p:nvPr/>
        </p:nvSpPr>
        <p:spPr>
          <a:xfrm>
            <a:off x="704643" y="6259354"/>
            <a:ext cx="10792033" cy="400110"/>
          </a:xfrm>
          <a:prstGeom prst="rect">
            <a:avLst/>
          </a:prstGeom>
        </p:spPr>
        <p:txBody>
          <a:bodyPr wrap="square">
            <a:spAutoFit/>
          </a:bodyPr>
          <a:lstStyle/>
          <a:p>
            <a:r>
              <a:rPr lang="fr-BE" sz="1000" b="0" i="0" dirty="0">
                <a:solidFill>
                  <a:srgbClr val="303030"/>
                </a:solidFill>
                <a:effectLst/>
                <a:highlight>
                  <a:srgbClr val="FFFFFF"/>
                </a:highlight>
                <a:latin typeface="Cambria" panose="02040503050406030204" pitchFamily="18" charset="0"/>
              </a:rPr>
              <a:t>Stahl K, </a:t>
            </a:r>
            <a:r>
              <a:rPr lang="fr-BE" sz="1000" b="0" i="0" dirty="0" err="1">
                <a:solidFill>
                  <a:srgbClr val="303030"/>
                </a:solidFill>
                <a:effectLst/>
                <a:highlight>
                  <a:srgbClr val="FFFFFF"/>
                </a:highlight>
                <a:latin typeface="Cambria" panose="02040503050406030204" pitchFamily="18" charset="0"/>
              </a:rPr>
              <a:t>Wenninger</a:t>
            </a:r>
            <a:r>
              <a:rPr lang="fr-BE" sz="1000" b="0" i="0" dirty="0">
                <a:solidFill>
                  <a:srgbClr val="303030"/>
                </a:solidFill>
                <a:effectLst/>
                <a:highlight>
                  <a:srgbClr val="FFFFFF"/>
                </a:highlight>
                <a:latin typeface="Cambria" panose="02040503050406030204" pitchFamily="18" charset="0"/>
              </a:rPr>
              <a:t> S, Schuller A, </a:t>
            </a:r>
            <a:r>
              <a:rPr lang="fr-BE" sz="1000" b="0" i="0" dirty="0" err="1">
                <a:solidFill>
                  <a:srgbClr val="303030"/>
                </a:solidFill>
                <a:effectLst/>
                <a:highlight>
                  <a:srgbClr val="FFFFFF"/>
                </a:highlight>
                <a:latin typeface="Cambria" panose="02040503050406030204" pitchFamily="18" charset="0"/>
              </a:rPr>
              <a:t>Montagnese</a:t>
            </a:r>
            <a:r>
              <a:rPr lang="fr-BE" sz="1000" b="0" i="0" dirty="0">
                <a:solidFill>
                  <a:srgbClr val="303030"/>
                </a:solidFill>
                <a:effectLst/>
                <a:highlight>
                  <a:srgbClr val="FFFFFF"/>
                </a:highlight>
                <a:latin typeface="Cambria" panose="02040503050406030204" pitchFamily="18" charset="0"/>
              </a:rPr>
              <a:t> F, </a:t>
            </a:r>
            <a:r>
              <a:rPr lang="fr-BE" sz="1000" b="0" i="0" dirty="0" err="1">
                <a:solidFill>
                  <a:srgbClr val="303030"/>
                </a:solidFill>
                <a:effectLst/>
                <a:highlight>
                  <a:srgbClr val="FFFFFF"/>
                </a:highlight>
                <a:latin typeface="Cambria" panose="02040503050406030204" pitchFamily="18" charset="0"/>
              </a:rPr>
              <a:t>Schoser</a:t>
            </a:r>
            <a:r>
              <a:rPr lang="fr-BE" sz="1000" b="0" i="0" dirty="0">
                <a:solidFill>
                  <a:srgbClr val="303030"/>
                </a:solidFill>
                <a:effectLst/>
                <a:highlight>
                  <a:srgbClr val="FFFFFF"/>
                </a:highlight>
                <a:latin typeface="Cambria" panose="02040503050406030204" pitchFamily="18" charset="0"/>
              </a:rPr>
              <a:t> B. [</a:t>
            </a:r>
            <a:r>
              <a:rPr lang="fr-BE" sz="1000" b="0" i="0" dirty="0" err="1">
                <a:solidFill>
                  <a:srgbClr val="303030"/>
                </a:solidFill>
                <a:effectLst/>
                <a:highlight>
                  <a:srgbClr val="FFFFFF"/>
                </a:highlight>
                <a:latin typeface="Cambria" panose="02040503050406030204" pitchFamily="18" charset="0"/>
              </a:rPr>
              <a:t>Educational</a:t>
            </a:r>
            <a:r>
              <a:rPr lang="fr-BE" sz="1000" b="0" i="0" dirty="0">
                <a:solidFill>
                  <a:srgbClr val="303030"/>
                </a:solidFill>
                <a:effectLst/>
                <a:highlight>
                  <a:srgbClr val="FFFFFF"/>
                </a:highlight>
                <a:latin typeface="Cambria" panose="02040503050406030204" pitchFamily="18" charset="0"/>
              </a:rPr>
              <a:t> and </a:t>
            </a:r>
            <a:r>
              <a:rPr lang="fr-BE" sz="1000" b="0" i="0" dirty="0" err="1">
                <a:solidFill>
                  <a:srgbClr val="303030"/>
                </a:solidFill>
                <a:effectLst/>
                <a:highlight>
                  <a:srgbClr val="FFFFFF"/>
                </a:highlight>
                <a:latin typeface="Cambria" panose="02040503050406030204" pitchFamily="18" charset="0"/>
              </a:rPr>
              <a:t>professional</a:t>
            </a:r>
            <a:r>
              <a:rPr lang="fr-BE" sz="1000" b="0" i="0" dirty="0">
                <a:solidFill>
                  <a:srgbClr val="303030"/>
                </a:solidFill>
                <a:effectLst/>
                <a:highlight>
                  <a:srgbClr val="FFFFFF"/>
                </a:highlight>
                <a:latin typeface="Cambria" panose="02040503050406030204" pitchFamily="18" charset="0"/>
              </a:rPr>
              <a:t> qualifications of </a:t>
            </a:r>
            <a:r>
              <a:rPr lang="fr-BE" sz="1000" b="0" i="0" dirty="0" err="1">
                <a:solidFill>
                  <a:srgbClr val="303030"/>
                </a:solidFill>
                <a:effectLst/>
                <a:highlight>
                  <a:srgbClr val="FFFFFF"/>
                </a:highlight>
                <a:latin typeface="Cambria" panose="02040503050406030204" pitchFamily="18" charset="0"/>
              </a:rPr>
              <a:t>adults</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with</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myotonic</a:t>
            </a:r>
            <a:r>
              <a:rPr lang="fr-BE" sz="1000" b="0" i="0" dirty="0">
                <a:solidFill>
                  <a:srgbClr val="303030"/>
                </a:solidFill>
                <a:effectLst/>
                <a:highlight>
                  <a:srgbClr val="FFFFFF"/>
                </a:highlight>
                <a:latin typeface="Cambria" panose="02040503050406030204" pitchFamily="18" charset="0"/>
              </a:rPr>
              <a:t> dystrophies – a </a:t>
            </a:r>
            <a:r>
              <a:rPr lang="fr-BE" sz="1000" b="0" i="0" dirty="0" err="1">
                <a:solidFill>
                  <a:srgbClr val="303030"/>
                </a:solidFill>
                <a:effectLst/>
                <a:highlight>
                  <a:srgbClr val="FFFFFF"/>
                </a:highlight>
                <a:latin typeface="Cambria" panose="02040503050406030204" pitchFamily="18" charset="0"/>
              </a:rPr>
              <a:t>misleading</a:t>
            </a:r>
            <a:r>
              <a:rPr lang="fr-BE" sz="1000" b="0" i="0" dirty="0">
                <a:solidFill>
                  <a:srgbClr val="303030"/>
                </a:solidFill>
                <a:effectLst/>
                <a:highlight>
                  <a:srgbClr val="FFFFFF"/>
                </a:highlight>
                <a:latin typeface="Cambria" panose="02040503050406030204" pitchFamily="18" charset="0"/>
              </a:rPr>
              <a:t> perception by the </a:t>
            </a:r>
            <a:r>
              <a:rPr lang="fr-BE" sz="1000" b="0" i="0" dirty="0" err="1">
                <a:solidFill>
                  <a:srgbClr val="303030"/>
                </a:solidFill>
                <a:effectLst/>
                <a:highlight>
                  <a:srgbClr val="FFFFFF"/>
                </a:highlight>
                <a:latin typeface="Cambria" panose="02040503050406030204" pitchFamily="18" charset="0"/>
              </a:rPr>
              <a:t>myopathic</a:t>
            </a:r>
            <a:r>
              <a:rPr lang="fr-BE" sz="1000" b="0" i="0" dirty="0">
                <a:solidFill>
                  <a:srgbClr val="303030"/>
                </a:solidFill>
                <a:effectLst/>
                <a:highlight>
                  <a:srgbClr val="FFFFFF"/>
                </a:highlight>
                <a:latin typeface="Cambria" panose="02040503050406030204" pitchFamily="18" charset="0"/>
              </a:rPr>
              <a:t> face?]. </a:t>
            </a:r>
            <a:r>
              <a:rPr lang="fr-BE" sz="1000" b="0" i="1" dirty="0" err="1">
                <a:solidFill>
                  <a:srgbClr val="303030"/>
                </a:solidFill>
                <a:effectLst/>
                <a:highlight>
                  <a:srgbClr val="FFFFFF"/>
                </a:highlight>
                <a:latin typeface="Cambria" panose="02040503050406030204" pitchFamily="18" charset="0"/>
              </a:rPr>
              <a:t>Fortschr</a:t>
            </a:r>
            <a:r>
              <a:rPr lang="fr-BE" sz="1000" b="0" i="1" dirty="0">
                <a:solidFill>
                  <a:srgbClr val="303030"/>
                </a:solidFill>
                <a:effectLst/>
                <a:highlight>
                  <a:srgbClr val="FFFFFF"/>
                </a:highlight>
                <a:latin typeface="Cambria" panose="02040503050406030204" pitchFamily="18" charset="0"/>
              </a:rPr>
              <a:t> </a:t>
            </a:r>
            <a:r>
              <a:rPr lang="fr-BE" sz="1000" b="0" i="1" dirty="0" err="1">
                <a:solidFill>
                  <a:srgbClr val="303030"/>
                </a:solidFill>
                <a:effectLst/>
                <a:highlight>
                  <a:srgbClr val="FFFFFF"/>
                </a:highlight>
                <a:latin typeface="Cambria" panose="02040503050406030204" pitchFamily="18" charset="0"/>
              </a:rPr>
              <a:t>Neurol</a:t>
            </a:r>
            <a:r>
              <a:rPr lang="fr-BE" sz="1000" b="0" i="1" dirty="0">
                <a:solidFill>
                  <a:srgbClr val="303030"/>
                </a:solidFill>
                <a:effectLst/>
                <a:highlight>
                  <a:srgbClr val="FFFFFF"/>
                </a:highlight>
                <a:latin typeface="Cambria" panose="02040503050406030204" pitchFamily="18" charset="0"/>
              </a:rPr>
              <a:t> </a:t>
            </a:r>
            <a:r>
              <a:rPr lang="fr-BE" sz="1000" b="0" i="1" dirty="0" err="1">
                <a:solidFill>
                  <a:srgbClr val="303030"/>
                </a:solidFill>
                <a:effectLst/>
                <a:highlight>
                  <a:srgbClr val="FFFFFF"/>
                </a:highlight>
                <a:latin typeface="Cambria" panose="02040503050406030204" pitchFamily="18" charset="0"/>
              </a:rPr>
              <a:t>Psychiatr</a:t>
            </a:r>
            <a:r>
              <a:rPr lang="fr-BE" sz="1000" b="0" i="0" dirty="0">
                <a:solidFill>
                  <a:srgbClr val="303030"/>
                </a:solidFill>
                <a:effectLst/>
                <a:highlight>
                  <a:srgbClr val="FFFFFF"/>
                </a:highlight>
                <a:latin typeface="Cambria" panose="02040503050406030204" pitchFamily="18" charset="0"/>
              </a:rPr>
              <a:t> (2016) 84(4):211–6. </a:t>
            </a:r>
            <a:endParaRPr lang="fr-BE" sz="1000" dirty="0">
              <a:solidFill>
                <a:srgbClr val="303030"/>
              </a:solidFill>
              <a:latin typeface="Times New Roman" panose="02020603050405020304" pitchFamily="18" charset="0"/>
            </a:endParaRPr>
          </a:p>
        </p:txBody>
      </p:sp>
      <p:pic>
        <p:nvPicPr>
          <p:cNvPr id="10" name="Image 9">
            <a:extLst>
              <a:ext uri="{FF2B5EF4-FFF2-40B4-BE49-F238E27FC236}">
                <a16:creationId xmlns:a16="http://schemas.microsoft.com/office/drawing/2014/main" id="{CB1CB7A5-DEC3-11E0-2BD7-950536BAB23C}"/>
              </a:ext>
            </a:extLst>
          </p:cNvPr>
          <p:cNvPicPr>
            <a:picLocks noChangeAspect="1"/>
          </p:cNvPicPr>
          <p:nvPr/>
        </p:nvPicPr>
        <p:blipFill rotWithShape="1">
          <a:blip r:embed="rId2"/>
          <a:srcRect l="56383" t="733" b="52640"/>
          <a:stretch/>
        </p:blipFill>
        <p:spPr>
          <a:xfrm>
            <a:off x="6248400" y="1608341"/>
            <a:ext cx="2603500" cy="2019300"/>
          </a:xfrm>
          <a:prstGeom prst="rect">
            <a:avLst/>
          </a:prstGeom>
        </p:spPr>
      </p:pic>
      <p:pic>
        <p:nvPicPr>
          <p:cNvPr id="11" name="Image 10">
            <a:extLst>
              <a:ext uri="{FF2B5EF4-FFF2-40B4-BE49-F238E27FC236}">
                <a16:creationId xmlns:a16="http://schemas.microsoft.com/office/drawing/2014/main" id="{C64C7492-DBDA-B3FF-BBF6-BC5D4D1454AE}"/>
              </a:ext>
            </a:extLst>
          </p:cNvPr>
          <p:cNvPicPr>
            <a:picLocks noChangeAspect="1"/>
          </p:cNvPicPr>
          <p:nvPr/>
        </p:nvPicPr>
        <p:blipFill rotWithShape="1">
          <a:blip r:embed="rId2"/>
          <a:srcRect l="202" t="2147" r="56181" b="51226"/>
          <a:stretch/>
        </p:blipFill>
        <p:spPr>
          <a:xfrm>
            <a:off x="9080501" y="1608342"/>
            <a:ext cx="2603500" cy="2019300"/>
          </a:xfrm>
          <a:prstGeom prst="rect">
            <a:avLst/>
          </a:prstGeom>
        </p:spPr>
      </p:pic>
      <p:pic>
        <p:nvPicPr>
          <p:cNvPr id="12" name="Image 11">
            <a:extLst>
              <a:ext uri="{FF2B5EF4-FFF2-40B4-BE49-F238E27FC236}">
                <a16:creationId xmlns:a16="http://schemas.microsoft.com/office/drawing/2014/main" id="{F071B471-E68A-0685-1F42-20117056775D}"/>
              </a:ext>
            </a:extLst>
          </p:cNvPr>
          <p:cNvPicPr>
            <a:picLocks noChangeAspect="1"/>
          </p:cNvPicPr>
          <p:nvPr/>
        </p:nvPicPr>
        <p:blipFill rotWithShape="1">
          <a:blip r:embed="rId2"/>
          <a:srcRect l="202" t="51303" r="54053"/>
          <a:stretch/>
        </p:blipFill>
        <p:spPr>
          <a:xfrm>
            <a:off x="7713733" y="3838310"/>
            <a:ext cx="2730499" cy="2108932"/>
          </a:xfrm>
          <a:prstGeom prst="rect">
            <a:avLst/>
          </a:prstGeom>
        </p:spPr>
      </p:pic>
    </p:spTree>
    <p:extLst>
      <p:ext uri="{BB962C8B-B14F-4D97-AF65-F5344CB8AC3E}">
        <p14:creationId xmlns:p14="http://schemas.microsoft.com/office/powerpoint/2010/main" val="19670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F7B695C-9A1B-4DB9-9748-3DC9A8AA7D71}"/>
              </a:ext>
            </a:extLst>
          </p:cNvPr>
          <p:cNvSpPr>
            <a:spLocks noGrp="1"/>
          </p:cNvSpPr>
          <p:nvPr>
            <p:ph idx="1"/>
          </p:nvPr>
        </p:nvSpPr>
        <p:spPr>
          <a:xfrm>
            <a:off x="704643" y="2028357"/>
            <a:ext cx="4971763" cy="4129555"/>
          </a:xfrm>
        </p:spPr>
        <p:txBody>
          <a:bodyPr/>
          <a:lstStyle/>
          <a:p>
            <a:pPr marL="342900" indent="-342900">
              <a:buFont typeface="Arial" panose="020B0604020202020204" pitchFamily="34" charset="0"/>
              <a:buChar char="•"/>
            </a:pPr>
            <a:r>
              <a:rPr lang="fr-FR" sz="2000" dirty="0">
                <a:latin typeface="+mn-lt"/>
              </a:rPr>
              <a:t>Troubles du sommeil:</a:t>
            </a:r>
          </a:p>
          <a:p>
            <a:pPr lvl="1"/>
            <a:r>
              <a:rPr lang="fr-FR" sz="1800" dirty="0">
                <a:latin typeface="+mn-lt"/>
              </a:rPr>
              <a:t>Très fréquents</a:t>
            </a:r>
          </a:p>
          <a:p>
            <a:pPr lvl="1"/>
            <a:r>
              <a:rPr lang="fr-FR" sz="1800" dirty="0">
                <a:latin typeface="+mn-lt"/>
              </a:rPr>
              <a:t>Une des premières manifestations de la maladie</a:t>
            </a:r>
          </a:p>
          <a:p>
            <a:pPr lvl="1"/>
            <a:r>
              <a:rPr lang="fr-FR" sz="1800" dirty="0">
                <a:latin typeface="+mn-lt"/>
              </a:rPr>
              <a:t>Causés par</a:t>
            </a:r>
          </a:p>
          <a:p>
            <a:pPr lvl="2"/>
            <a:r>
              <a:rPr lang="fr-FR" sz="1600" dirty="0">
                <a:latin typeface="+mn-lt"/>
              </a:rPr>
              <a:t>Apnées du sommeil</a:t>
            </a:r>
          </a:p>
          <a:p>
            <a:pPr lvl="2"/>
            <a:r>
              <a:rPr lang="fr-FR" sz="1600" dirty="0">
                <a:latin typeface="+mn-lt"/>
              </a:rPr>
              <a:t>Atteinte centrale</a:t>
            </a:r>
          </a:p>
          <a:p>
            <a:pPr lvl="1"/>
            <a:r>
              <a:rPr lang="fr-FR" sz="1800" dirty="0">
                <a:latin typeface="+mn-lt"/>
              </a:rPr>
              <a:t>Responsable de </a:t>
            </a:r>
          </a:p>
          <a:p>
            <a:pPr lvl="2"/>
            <a:r>
              <a:rPr lang="fr-FR" sz="1600" dirty="0">
                <a:latin typeface="+mn-lt"/>
              </a:rPr>
              <a:t>Fatigue</a:t>
            </a:r>
          </a:p>
          <a:p>
            <a:pPr lvl="2"/>
            <a:r>
              <a:rPr lang="fr-FR" sz="1600" dirty="0">
                <a:latin typeface="+mn-lt"/>
              </a:rPr>
              <a:t>Somnolence diurne</a:t>
            </a:r>
          </a:p>
          <a:p>
            <a:pPr lvl="2"/>
            <a:r>
              <a:rPr lang="fr-FR" sz="1600" dirty="0">
                <a:latin typeface="+mn-lt"/>
              </a:rPr>
              <a:t>Troubles de la concentration</a:t>
            </a:r>
          </a:p>
          <a:p>
            <a:pPr lvl="1"/>
            <a:r>
              <a:rPr lang="fr-FR" sz="1800" dirty="0">
                <a:latin typeface="+mn-lt"/>
              </a:rPr>
              <a:t>Diagnostic: PSG</a:t>
            </a:r>
          </a:p>
          <a:p>
            <a:pPr lvl="1"/>
            <a:r>
              <a:rPr lang="fr-FR" sz="1800" dirty="0">
                <a:latin typeface="+mn-lt"/>
              </a:rPr>
              <a:t>Traitement: CPAP</a:t>
            </a:r>
          </a:p>
        </p:txBody>
      </p:sp>
      <p:sp>
        <p:nvSpPr>
          <p:cNvPr id="4" name="Espace réservé du numéro de diapositive 3">
            <a:extLst>
              <a:ext uri="{FF2B5EF4-FFF2-40B4-BE49-F238E27FC236}">
                <a16:creationId xmlns:a16="http://schemas.microsoft.com/office/drawing/2014/main" id="{C18AFB0F-A521-4F58-B67E-0C011758DAA4}"/>
              </a:ext>
            </a:extLst>
          </p:cNvPr>
          <p:cNvSpPr>
            <a:spLocks noGrp="1"/>
          </p:cNvSpPr>
          <p:nvPr>
            <p:ph type="sldNum" sz="quarter" idx="4"/>
          </p:nvPr>
        </p:nvSpPr>
        <p:spPr/>
        <p:txBody>
          <a:bodyPr/>
          <a:lstStyle/>
          <a:p>
            <a:fld id="{BBF97745-3415-CF49-912C-FE5A312DA2CB}" type="slidenum">
              <a:rPr lang="fr-FR" smtClean="0"/>
              <a:pPr/>
              <a:t>21</a:t>
            </a:fld>
            <a:endParaRPr lang="fr-FR" dirty="0"/>
          </a:p>
        </p:txBody>
      </p:sp>
      <p:sp>
        <p:nvSpPr>
          <p:cNvPr id="5" name="Espace réservé du texte 4">
            <a:extLst>
              <a:ext uri="{FF2B5EF4-FFF2-40B4-BE49-F238E27FC236}">
                <a16:creationId xmlns:a16="http://schemas.microsoft.com/office/drawing/2014/main" id="{B3106FED-7228-494C-A37D-FC327CDE3994}"/>
              </a:ext>
            </a:extLst>
          </p:cNvPr>
          <p:cNvSpPr>
            <a:spLocks noGrp="1"/>
          </p:cNvSpPr>
          <p:nvPr>
            <p:ph type="body" sz="quarter" idx="13"/>
          </p:nvPr>
        </p:nvSpPr>
        <p:spPr/>
        <p:txBody>
          <a:bodyPr/>
          <a:lstStyle/>
          <a:p>
            <a:r>
              <a:rPr lang="fr-FR" b="1" dirty="0" err="1">
                <a:latin typeface="+mn-lt"/>
              </a:rPr>
              <a:t>Symptomes</a:t>
            </a:r>
            <a:r>
              <a:rPr lang="fr-FR" b="1" dirty="0">
                <a:latin typeface="+mn-lt"/>
              </a:rPr>
              <a:t> particuliers</a:t>
            </a:r>
            <a:endParaRPr lang="fr-BE" b="1" dirty="0">
              <a:latin typeface="+mn-lt"/>
            </a:endParaRPr>
          </a:p>
        </p:txBody>
      </p:sp>
      <p:sp>
        <p:nvSpPr>
          <p:cNvPr id="6" name="Espace réservé du texte 5">
            <a:extLst>
              <a:ext uri="{FF2B5EF4-FFF2-40B4-BE49-F238E27FC236}">
                <a16:creationId xmlns:a16="http://schemas.microsoft.com/office/drawing/2014/main" id="{FDDDC06D-C038-41A8-91B8-4077FA4845A9}"/>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2F8B2C2C-4F9C-499D-973D-A8EB3C5C51AD}"/>
              </a:ext>
            </a:extLst>
          </p:cNvPr>
          <p:cNvSpPr>
            <a:spLocks noGrp="1"/>
          </p:cNvSpPr>
          <p:nvPr>
            <p:ph type="body" sz="quarter" idx="11"/>
          </p:nvPr>
        </p:nvSpPr>
        <p:spPr/>
        <p:txBody>
          <a:bodyPr/>
          <a:lstStyle/>
          <a:p>
            <a:endParaRPr lang="fr-BE"/>
          </a:p>
        </p:txBody>
      </p:sp>
      <p:sp>
        <p:nvSpPr>
          <p:cNvPr id="8" name="Titre 1">
            <a:extLst>
              <a:ext uri="{FF2B5EF4-FFF2-40B4-BE49-F238E27FC236}">
                <a16:creationId xmlns:a16="http://schemas.microsoft.com/office/drawing/2014/main" id="{40E69F2A-6DF1-4FDE-9D68-EEB63F2E663A}"/>
              </a:ext>
            </a:extLst>
          </p:cNvPr>
          <p:cNvSpPr>
            <a:spLocks noGrp="1"/>
          </p:cNvSpPr>
          <p:nvPr>
            <p:ph type="title"/>
          </p:nvPr>
        </p:nvSpPr>
        <p:spPr>
          <a:xfrm>
            <a:off x="703281" y="633471"/>
            <a:ext cx="9303449" cy="761415"/>
          </a:xfrm>
        </p:spPr>
        <p:txBody>
          <a:bodyPr/>
          <a:lstStyle/>
          <a:p>
            <a:r>
              <a:rPr lang="fr-BE" dirty="0"/>
              <a:t>Dystrophie myotonique de type I</a:t>
            </a:r>
            <a:endParaRPr lang="fr-FR" dirty="0"/>
          </a:p>
        </p:txBody>
      </p:sp>
      <p:sp>
        <p:nvSpPr>
          <p:cNvPr id="2" name="Rectangle 1">
            <a:extLst>
              <a:ext uri="{FF2B5EF4-FFF2-40B4-BE49-F238E27FC236}">
                <a16:creationId xmlns:a16="http://schemas.microsoft.com/office/drawing/2014/main" id="{92CA56E1-0909-4D3B-AB81-CF17F14DC69B}"/>
              </a:ext>
            </a:extLst>
          </p:cNvPr>
          <p:cNvSpPr/>
          <p:nvPr/>
        </p:nvSpPr>
        <p:spPr>
          <a:xfrm>
            <a:off x="704643" y="6259354"/>
            <a:ext cx="10792033" cy="400110"/>
          </a:xfrm>
          <a:prstGeom prst="rect">
            <a:avLst/>
          </a:prstGeom>
        </p:spPr>
        <p:txBody>
          <a:bodyPr wrap="square">
            <a:spAutoFit/>
          </a:bodyPr>
          <a:lstStyle/>
          <a:p>
            <a:r>
              <a:rPr lang="fr-BE" sz="1000" b="0" i="0" dirty="0">
                <a:solidFill>
                  <a:srgbClr val="303030"/>
                </a:solidFill>
                <a:effectLst/>
                <a:highlight>
                  <a:srgbClr val="FFFFFF"/>
                </a:highlight>
                <a:latin typeface="Cambria" panose="02040503050406030204" pitchFamily="18" charset="0"/>
              </a:rPr>
              <a:t>Bianchi ML, </a:t>
            </a:r>
            <a:r>
              <a:rPr lang="fr-BE" sz="1000" b="0" i="0" dirty="0" err="1">
                <a:solidFill>
                  <a:srgbClr val="303030"/>
                </a:solidFill>
                <a:effectLst/>
                <a:highlight>
                  <a:srgbClr val="FFFFFF"/>
                </a:highlight>
                <a:latin typeface="Cambria" panose="02040503050406030204" pitchFamily="18" charset="0"/>
              </a:rPr>
              <a:t>Losurdo</a:t>
            </a:r>
            <a:r>
              <a:rPr lang="fr-BE" sz="1000" b="0" i="0" dirty="0">
                <a:solidFill>
                  <a:srgbClr val="303030"/>
                </a:solidFill>
                <a:effectLst/>
                <a:highlight>
                  <a:srgbClr val="FFFFFF"/>
                </a:highlight>
                <a:latin typeface="Cambria" panose="02040503050406030204" pitchFamily="18" charset="0"/>
              </a:rPr>
              <a:t> A, Di </a:t>
            </a:r>
            <a:r>
              <a:rPr lang="fr-BE" sz="1000" b="0" i="0" dirty="0" err="1">
                <a:solidFill>
                  <a:srgbClr val="303030"/>
                </a:solidFill>
                <a:effectLst/>
                <a:highlight>
                  <a:srgbClr val="FFFFFF"/>
                </a:highlight>
                <a:latin typeface="Cambria" panose="02040503050406030204" pitchFamily="18" charset="0"/>
              </a:rPr>
              <a:t>Blasi</a:t>
            </a:r>
            <a:r>
              <a:rPr lang="fr-BE" sz="1000" b="0" i="0" dirty="0">
                <a:solidFill>
                  <a:srgbClr val="303030"/>
                </a:solidFill>
                <a:effectLst/>
                <a:highlight>
                  <a:srgbClr val="FFFFFF"/>
                </a:highlight>
                <a:latin typeface="Cambria" panose="02040503050406030204" pitchFamily="18" charset="0"/>
              </a:rPr>
              <a:t> C, Santoro M, </a:t>
            </a:r>
            <a:r>
              <a:rPr lang="fr-BE" sz="1000" b="0" i="0" dirty="0" err="1">
                <a:solidFill>
                  <a:srgbClr val="303030"/>
                </a:solidFill>
                <a:effectLst/>
                <a:highlight>
                  <a:srgbClr val="FFFFFF"/>
                </a:highlight>
                <a:latin typeface="Cambria" panose="02040503050406030204" pitchFamily="18" charset="0"/>
              </a:rPr>
              <a:t>Masciullo</a:t>
            </a:r>
            <a:r>
              <a:rPr lang="fr-BE" sz="1000" b="0" i="0" dirty="0">
                <a:solidFill>
                  <a:srgbClr val="303030"/>
                </a:solidFill>
                <a:effectLst/>
                <a:highlight>
                  <a:srgbClr val="FFFFFF"/>
                </a:highlight>
                <a:latin typeface="Cambria" panose="02040503050406030204" pitchFamily="18" charset="0"/>
              </a:rPr>
              <a:t> M, Conte G, et al. </a:t>
            </a:r>
            <a:r>
              <a:rPr lang="fr-BE" sz="1000" b="0" i="0" dirty="0" err="1">
                <a:solidFill>
                  <a:srgbClr val="303030"/>
                </a:solidFill>
                <a:effectLst/>
                <a:highlight>
                  <a:srgbClr val="FFFFFF"/>
                </a:highlight>
                <a:latin typeface="Cambria" panose="02040503050406030204" pitchFamily="18" charset="0"/>
              </a:rPr>
              <a:t>Prevalence</a:t>
            </a:r>
            <a:r>
              <a:rPr lang="fr-BE" sz="1000" b="0" i="0" dirty="0">
                <a:solidFill>
                  <a:srgbClr val="303030"/>
                </a:solidFill>
                <a:effectLst/>
                <a:highlight>
                  <a:srgbClr val="FFFFFF"/>
                </a:highlight>
                <a:latin typeface="Cambria" panose="02040503050406030204" pitchFamily="18" charset="0"/>
              </a:rPr>
              <a:t> and </a:t>
            </a:r>
            <a:r>
              <a:rPr lang="fr-BE" sz="1000" b="0" i="0" dirty="0" err="1">
                <a:solidFill>
                  <a:srgbClr val="303030"/>
                </a:solidFill>
                <a:effectLst/>
                <a:highlight>
                  <a:srgbClr val="FFFFFF"/>
                </a:highlight>
                <a:latin typeface="Cambria" panose="02040503050406030204" pitchFamily="18" charset="0"/>
              </a:rPr>
              <a:t>clinical</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correlates</a:t>
            </a:r>
            <a:r>
              <a:rPr lang="fr-BE" sz="1000" b="0" i="0" dirty="0">
                <a:solidFill>
                  <a:srgbClr val="303030"/>
                </a:solidFill>
                <a:effectLst/>
                <a:highlight>
                  <a:srgbClr val="FFFFFF"/>
                </a:highlight>
                <a:latin typeface="Cambria" panose="02040503050406030204" pitchFamily="18" charset="0"/>
              </a:rPr>
              <a:t> of </a:t>
            </a:r>
            <a:r>
              <a:rPr lang="fr-BE" sz="1000" b="0" i="0" dirty="0" err="1">
                <a:solidFill>
                  <a:srgbClr val="303030"/>
                </a:solidFill>
                <a:effectLst/>
                <a:highlight>
                  <a:srgbClr val="FFFFFF"/>
                </a:highlight>
                <a:latin typeface="Cambria" panose="02040503050406030204" pitchFamily="18" charset="0"/>
              </a:rPr>
              <a:t>sleep</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disordered</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breathing</a:t>
            </a:r>
            <a:r>
              <a:rPr lang="fr-BE" sz="1000" b="0" i="0" dirty="0">
                <a:solidFill>
                  <a:srgbClr val="303030"/>
                </a:solidFill>
                <a:effectLst/>
                <a:highlight>
                  <a:srgbClr val="FFFFFF"/>
                </a:highlight>
                <a:latin typeface="Cambria" panose="02040503050406030204" pitchFamily="18" charset="0"/>
              </a:rPr>
              <a:t> in </a:t>
            </a:r>
            <a:r>
              <a:rPr lang="fr-BE" sz="1000" b="0" i="0" dirty="0" err="1">
                <a:solidFill>
                  <a:srgbClr val="303030"/>
                </a:solidFill>
                <a:effectLst/>
                <a:highlight>
                  <a:srgbClr val="FFFFFF"/>
                </a:highlight>
                <a:latin typeface="Cambria" panose="02040503050406030204" pitchFamily="18" charset="0"/>
              </a:rPr>
              <a:t>myotonic</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dystrophy</a:t>
            </a:r>
            <a:r>
              <a:rPr lang="fr-BE" sz="1000" b="0" i="0" dirty="0">
                <a:solidFill>
                  <a:srgbClr val="303030"/>
                </a:solidFill>
                <a:effectLst/>
                <a:highlight>
                  <a:srgbClr val="FFFFFF"/>
                </a:highlight>
                <a:latin typeface="Cambria" panose="02040503050406030204" pitchFamily="18" charset="0"/>
              </a:rPr>
              <a:t> types 1 and 2. </a:t>
            </a:r>
            <a:r>
              <a:rPr lang="fr-BE" sz="1000" b="0" i="1" dirty="0" err="1">
                <a:solidFill>
                  <a:srgbClr val="303030"/>
                </a:solidFill>
                <a:effectLst/>
                <a:highlight>
                  <a:srgbClr val="FFFFFF"/>
                </a:highlight>
                <a:latin typeface="Cambria" panose="02040503050406030204" pitchFamily="18" charset="0"/>
              </a:rPr>
              <a:t>Sleep</a:t>
            </a:r>
            <a:r>
              <a:rPr lang="fr-BE" sz="1000" b="0" i="1" dirty="0">
                <a:solidFill>
                  <a:srgbClr val="303030"/>
                </a:solidFill>
                <a:effectLst/>
                <a:highlight>
                  <a:srgbClr val="FFFFFF"/>
                </a:highlight>
                <a:latin typeface="Cambria" panose="02040503050406030204" pitchFamily="18" charset="0"/>
              </a:rPr>
              <a:t> </a:t>
            </a:r>
            <a:r>
              <a:rPr lang="fr-BE" sz="1000" b="0" i="1" dirty="0" err="1">
                <a:solidFill>
                  <a:srgbClr val="303030"/>
                </a:solidFill>
                <a:effectLst/>
                <a:highlight>
                  <a:srgbClr val="FFFFFF"/>
                </a:highlight>
                <a:latin typeface="Cambria" panose="02040503050406030204" pitchFamily="18" charset="0"/>
              </a:rPr>
              <a:t>Breath</a:t>
            </a:r>
            <a:r>
              <a:rPr lang="fr-BE" sz="1000" b="0" i="0" dirty="0">
                <a:solidFill>
                  <a:srgbClr val="303030"/>
                </a:solidFill>
                <a:effectLst/>
                <a:highlight>
                  <a:srgbClr val="FFFFFF"/>
                </a:highlight>
                <a:latin typeface="Cambria" panose="02040503050406030204" pitchFamily="18" charset="0"/>
              </a:rPr>
              <a:t> (2014) 18(3):579–89.</a:t>
            </a:r>
            <a:endParaRPr lang="fr-BE" sz="1000" dirty="0">
              <a:solidFill>
                <a:srgbClr val="303030"/>
              </a:solidFill>
              <a:latin typeface="Times New Roman" panose="02020603050405020304" pitchFamily="18" charset="0"/>
            </a:endParaRPr>
          </a:p>
        </p:txBody>
      </p:sp>
      <p:pic>
        <p:nvPicPr>
          <p:cNvPr id="9" name="Image 8">
            <a:extLst>
              <a:ext uri="{FF2B5EF4-FFF2-40B4-BE49-F238E27FC236}">
                <a16:creationId xmlns:a16="http://schemas.microsoft.com/office/drawing/2014/main" id="{A26CF9AE-9B9D-33D4-F622-8A905690A133}"/>
              </a:ext>
            </a:extLst>
          </p:cNvPr>
          <p:cNvPicPr>
            <a:picLocks noChangeAspect="1"/>
          </p:cNvPicPr>
          <p:nvPr/>
        </p:nvPicPr>
        <p:blipFill>
          <a:blip r:embed="rId2"/>
          <a:stretch>
            <a:fillRect/>
          </a:stretch>
        </p:blipFill>
        <p:spPr>
          <a:xfrm>
            <a:off x="6345617" y="1961525"/>
            <a:ext cx="5366323" cy="3513141"/>
          </a:xfrm>
          <a:prstGeom prst="rect">
            <a:avLst/>
          </a:prstGeom>
        </p:spPr>
      </p:pic>
    </p:spTree>
    <p:extLst>
      <p:ext uri="{BB962C8B-B14F-4D97-AF65-F5344CB8AC3E}">
        <p14:creationId xmlns:p14="http://schemas.microsoft.com/office/powerpoint/2010/main" val="385829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F7B695C-9A1B-4DB9-9748-3DC9A8AA7D71}"/>
              </a:ext>
            </a:extLst>
          </p:cNvPr>
          <p:cNvSpPr>
            <a:spLocks noGrp="1"/>
          </p:cNvSpPr>
          <p:nvPr>
            <p:ph idx="1"/>
          </p:nvPr>
        </p:nvSpPr>
        <p:spPr>
          <a:xfrm>
            <a:off x="704643" y="2256589"/>
            <a:ext cx="4971763" cy="4129555"/>
          </a:xfrm>
        </p:spPr>
        <p:txBody>
          <a:bodyPr/>
          <a:lstStyle/>
          <a:p>
            <a:pPr marL="342900" indent="-342900">
              <a:buFont typeface="Arial" panose="020B0604020202020204" pitchFamily="34" charset="0"/>
              <a:buChar char="•"/>
            </a:pPr>
            <a:r>
              <a:rPr lang="fr-FR" sz="2400" dirty="0">
                <a:latin typeface="+mn-lt"/>
              </a:rPr>
              <a:t>Cataracte:</a:t>
            </a:r>
          </a:p>
          <a:p>
            <a:pPr lvl="1"/>
            <a:r>
              <a:rPr lang="fr-FR" sz="2000" dirty="0">
                <a:latin typeface="+mn-lt"/>
              </a:rPr>
              <a:t>50-60% des patients</a:t>
            </a:r>
          </a:p>
          <a:p>
            <a:pPr lvl="1"/>
            <a:r>
              <a:rPr lang="fr-FR" sz="2000" dirty="0">
                <a:latin typeface="+mn-lt"/>
              </a:rPr>
              <a:t>Mécanisme inconnu</a:t>
            </a:r>
          </a:p>
          <a:p>
            <a:pPr lvl="1"/>
            <a:r>
              <a:rPr lang="fr-FR" sz="2000" dirty="0">
                <a:latin typeface="+mn-lt"/>
              </a:rPr>
              <a:t>Suivi ophtalmologique nécessaire</a:t>
            </a:r>
          </a:p>
          <a:p>
            <a:pPr lvl="1"/>
            <a:r>
              <a:rPr lang="fr-FR" sz="2000" dirty="0">
                <a:latin typeface="+mn-lt"/>
              </a:rPr>
              <a:t>Traitement chirurgical</a:t>
            </a:r>
          </a:p>
        </p:txBody>
      </p:sp>
      <p:sp>
        <p:nvSpPr>
          <p:cNvPr id="4" name="Espace réservé du numéro de diapositive 3">
            <a:extLst>
              <a:ext uri="{FF2B5EF4-FFF2-40B4-BE49-F238E27FC236}">
                <a16:creationId xmlns:a16="http://schemas.microsoft.com/office/drawing/2014/main" id="{C18AFB0F-A521-4F58-B67E-0C011758DAA4}"/>
              </a:ext>
            </a:extLst>
          </p:cNvPr>
          <p:cNvSpPr>
            <a:spLocks noGrp="1"/>
          </p:cNvSpPr>
          <p:nvPr>
            <p:ph type="sldNum" sz="quarter" idx="4"/>
          </p:nvPr>
        </p:nvSpPr>
        <p:spPr/>
        <p:txBody>
          <a:bodyPr/>
          <a:lstStyle/>
          <a:p>
            <a:fld id="{BBF97745-3415-CF49-912C-FE5A312DA2CB}" type="slidenum">
              <a:rPr lang="fr-FR" smtClean="0"/>
              <a:pPr/>
              <a:t>22</a:t>
            </a:fld>
            <a:endParaRPr lang="fr-FR" dirty="0"/>
          </a:p>
        </p:txBody>
      </p:sp>
      <p:sp>
        <p:nvSpPr>
          <p:cNvPr id="5" name="Espace réservé du texte 4">
            <a:extLst>
              <a:ext uri="{FF2B5EF4-FFF2-40B4-BE49-F238E27FC236}">
                <a16:creationId xmlns:a16="http://schemas.microsoft.com/office/drawing/2014/main" id="{B3106FED-7228-494C-A37D-FC327CDE3994}"/>
              </a:ext>
            </a:extLst>
          </p:cNvPr>
          <p:cNvSpPr>
            <a:spLocks noGrp="1"/>
          </p:cNvSpPr>
          <p:nvPr>
            <p:ph type="body" sz="quarter" idx="13"/>
          </p:nvPr>
        </p:nvSpPr>
        <p:spPr/>
        <p:txBody>
          <a:bodyPr/>
          <a:lstStyle/>
          <a:p>
            <a:r>
              <a:rPr lang="fr-FR" b="1" dirty="0" err="1">
                <a:latin typeface="+mn-lt"/>
              </a:rPr>
              <a:t>Symptomes</a:t>
            </a:r>
            <a:r>
              <a:rPr lang="fr-FR" b="1" dirty="0">
                <a:latin typeface="+mn-lt"/>
              </a:rPr>
              <a:t> particuliers</a:t>
            </a:r>
            <a:endParaRPr lang="fr-BE" b="1" dirty="0">
              <a:latin typeface="+mn-lt"/>
            </a:endParaRPr>
          </a:p>
        </p:txBody>
      </p:sp>
      <p:sp>
        <p:nvSpPr>
          <p:cNvPr id="6" name="Espace réservé du texte 5">
            <a:extLst>
              <a:ext uri="{FF2B5EF4-FFF2-40B4-BE49-F238E27FC236}">
                <a16:creationId xmlns:a16="http://schemas.microsoft.com/office/drawing/2014/main" id="{FDDDC06D-C038-41A8-91B8-4077FA4845A9}"/>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2F8B2C2C-4F9C-499D-973D-A8EB3C5C51AD}"/>
              </a:ext>
            </a:extLst>
          </p:cNvPr>
          <p:cNvSpPr>
            <a:spLocks noGrp="1"/>
          </p:cNvSpPr>
          <p:nvPr>
            <p:ph type="body" sz="quarter" idx="11"/>
          </p:nvPr>
        </p:nvSpPr>
        <p:spPr/>
        <p:txBody>
          <a:bodyPr/>
          <a:lstStyle/>
          <a:p>
            <a:endParaRPr lang="fr-BE"/>
          </a:p>
        </p:txBody>
      </p:sp>
      <p:sp>
        <p:nvSpPr>
          <p:cNvPr id="8" name="Titre 1">
            <a:extLst>
              <a:ext uri="{FF2B5EF4-FFF2-40B4-BE49-F238E27FC236}">
                <a16:creationId xmlns:a16="http://schemas.microsoft.com/office/drawing/2014/main" id="{40E69F2A-6DF1-4FDE-9D68-EEB63F2E663A}"/>
              </a:ext>
            </a:extLst>
          </p:cNvPr>
          <p:cNvSpPr>
            <a:spLocks noGrp="1"/>
          </p:cNvSpPr>
          <p:nvPr>
            <p:ph type="title"/>
          </p:nvPr>
        </p:nvSpPr>
        <p:spPr>
          <a:xfrm>
            <a:off x="703281" y="633471"/>
            <a:ext cx="9303449" cy="761415"/>
          </a:xfrm>
        </p:spPr>
        <p:txBody>
          <a:bodyPr/>
          <a:lstStyle/>
          <a:p>
            <a:r>
              <a:rPr lang="fr-BE" dirty="0"/>
              <a:t>Dystrophie myotonique de type I</a:t>
            </a:r>
            <a:endParaRPr lang="fr-FR" dirty="0"/>
          </a:p>
        </p:txBody>
      </p:sp>
      <p:sp>
        <p:nvSpPr>
          <p:cNvPr id="2" name="Rectangle 1">
            <a:extLst>
              <a:ext uri="{FF2B5EF4-FFF2-40B4-BE49-F238E27FC236}">
                <a16:creationId xmlns:a16="http://schemas.microsoft.com/office/drawing/2014/main" id="{92CA56E1-0909-4D3B-AB81-CF17F14DC69B}"/>
              </a:ext>
            </a:extLst>
          </p:cNvPr>
          <p:cNvSpPr/>
          <p:nvPr/>
        </p:nvSpPr>
        <p:spPr>
          <a:xfrm>
            <a:off x="704643" y="6259354"/>
            <a:ext cx="10792033" cy="246221"/>
          </a:xfrm>
          <a:prstGeom prst="rect">
            <a:avLst/>
          </a:prstGeom>
        </p:spPr>
        <p:txBody>
          <a:bodyPr wrap="square">
            <a:spAutoFit/>
          </a:bodyPr>
          <a:lstStyle/>
          <a:p>
            <a:r>
              <a:rPr lang="fr-BE" sz="1000" b="0" i="0" dirty="0" err="1">
                <a:solidFill>
                  <a:srgbClr val="303030"/>
                </a:solidFill>
                <a:effectLst/>
                <a:highlight>
                  <a:srgbClr val="FFFFFF"/>
                </a:highlight>
                <a:latin typeface="Cambria" panose="02040503050406030204" pitchFamily="18" charset="0"/>
              </a:rPr>
              <a:t>Ekstrom</a:t>
            </a:r>
            <a:r>
              <a:rPr lang="fr-BE" sz="1000" b="0" i="0" dirty="0">
                <a:solidFill>
                  <a:srgbClr val="303030"/>
                </a:solidFill>
                <a:effectLst/>
                <a:highlight>
                  <a:srgbClr val="FFFFFF"/>
                </a:highlight>
                <a:latin typeface="Cambria" panose="02040503050406030204" pitchFamily="18" charset="0"/>
              </a:rPr>
              <a:t> AB, </a:t>
            </a:r>
            <a:r>
              <a:rPr lang="fr-BE" sz="1000" b="0" i="0" dirty="0" err="1">
                <a:solidFill>
                  <a:srgbClr val="303030"/>
                </a:solidFill>
                <a:effectLst/>
                <a:highlight>
                  <a:srgbClr val="FFFFFF"/>
                </a:highlight>
                <a:latin typeface="Cambria" panose="02040503050406030204" pitchFamily="18" charset="0"/>
              </a:rPr>
              <a:t>Tulinius</a:t>
            </a:r>
            <a:r>
              <a:rPr lang="fr-BE" sz="1000" b="0" i="0" dirty="0">
                <a:solidFill>
                  <a:srgbClr val="303030"/>
                </a:solidFill>
                <a:effectLst/>
                <a:highlight>
                  <a:srgbClr val="FFFFFF"/>
                </a:highlight>
                <a:latin typeface="Cambria" panose="02040503050406030204" pitchFamily="18" charset="0"/>
              </a:rPr>
              <a:t> M, </a:t>
            </a:r>
            <a:r>
              <a:rPr lang="fr-BE" sz="1000" b="0" i="0" dirty="0" err="1">
                <a:solidFill>
                  <a:srgbClr val="303030"/>
                </a:solidFill>
                <a:effectLst/>
                <a:highlight>
                  <a:srgbClr val="FFFFFF"/>
                </a:highlight>
                <a:latin typeface="Cambria" panose="02040503050406030204" pitchFamily="18" charset="0"/>
              </a:rPr>
              <a:t>Sjostrom</a:t>
            </a:r>
            <a:r>
              <a:rPr lang="fr-BE" sz="1000" b="0" i="0" dirty="0">
                <a:solidFill>
                  <a:srgbClr val="303030"/>
                </a:solidFill>
                <a:effectLst/>
                <a:highlight>
                  <a:srgbClr val="FFFFFF"/>
                </a:highlight>
                <a:latin typeface="Cambria" panose="02040503050406030204" pitchFamily="18" charset="0"/>
              </a:rPr>
              <a:t> A, </a:t>
            </a:r>
            <a:r>
              <a:rPr lang="fr-BE" sz="1000" b="0" i="0" dirty="0" err="1">
                <a:solidFill>
                  <a:srgbClr val="303030"/>
                </a:solidFill>
                <a:effectLst/>
                <a:highlight>
                  <a:srgbClr val="FFFFFF"/>
                </a:highlight>
                <a:latin typeface="Cambria" panose="02040503050406030204" pitchFamily="18" charset="0"/>
              </a:rPr>
              <a:t>Aring</a:t>
            </a:r>
            <a:r>
              <a:rPr lang="fr-BE" sz="1000" b="0" i="0" dirty="0">
                <a:solidFill>
                  <a:srgbClr val="303030"/>
                </a:solidFill>
                <a:effectLst/>
                <a:highlight>
                  <a:srgbClr val="FFFFFF"/>
                </a:highlight>
                <a:latin typeface="Cambria" panose="02040503050406030204" pitchFamily="18" charset="0"/>
              </a:rPr>
              <a:t> E. Visual </a:t>
            </a:r>
            <a:r>
              <a:rPr lang="fr-BE" sz="1000" b="0" i="0" dirty="0" err="1">
                <a:solidFill>
                  <a:srgbClr val="303030"/>
                </a:solidFill>
                <a:effectLst/>
                <a:highlight>
                  <a:srgbClr val="FFFFFF"/>
                </a:highlight>
                <a:latin typeface="Cambria" panose="02040503050406030204" pitchFamily="18" charset="0"/>
              </a:rPr>
              <a:t>function</a:t>
            </a:r>
            <a:r>
              <a:rPr lang="fr-BE" sz="1000" b="0" i="0" dirty="0">
                <a:solidFill>
                  <a:srgbClr val="303030"/>
                </a:solidFill>
                <a:effectLst/>
                <a:highlight>
                  <a:srgbClr val="FFFFFF"/>
                </a:highlight>
                <a:latin typeface="Cambria" panose="02040503050406030204" pitchFamily="18" charset="0"/>
              </a:rPr>
              <a:t> in </a:t>
            </a:r>
            <a:r>
              <a:rPr lang="fr-BE" sz="1000" b="0" i="0" dirty="0" err="1">
                <a:solidFill>
                  <a:srgbClr val="303030"/>
                </a:solidFill>
                <a:effectLst/>
                <a:highlight>
                  <a:srgbClr val="FFFFFF"/>
                </a:highlight>
                <a:latin typeface="Cambria" panose="02040503050406030204" pitchFamily="18" charset="0"/>
              </a:rPr>
              <a:t>congenital</a:t>
            </a:r>
            <a:r>
              <a:rPr lang="fr-BE" sz="1000" b="0" i="0" dirty="0">
                <a:solidFill>
                  <a:srgbClr val="303030"/>
                </a:solidFill>
                <a:effectLst/>
                <a:highlight>
                  <a:srgbClr val="FFFFFF"/>
                </a:highlight>
                <a:latin typeface="Cambria" panose="02040503050406030204" pitchFamily="18" charset="0"/>
              </a:rPr>
              <a:t> and </a:t>
            </a:r>
            <a:r>
              <a:rPr lang="fr-BE" sz="1000" b="0" i="0" dirty="0" err="1">
                <a:solidFill>
                  <a:srgbClr val="303030"/>
                </a:solidFill>
                <a:effectLst/>
                <a:highlight>
                  <a:srgbClr val="FFFFFF"/>
                </a:highlight>
                <a:latin typeface="Cambria" panose="02040503050406030204" pitchFamily="18" charset="0"/>
              </a:rPr>
              <a:t>childhood</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myotonic</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dystrophy</a:t>
            </a:r>
            <a:r>
              <a:rPr lang="fr-BE" sz="1000" b="0" i="0" dirty="0">
                <a:solidFill>
                  <a:srgbClr val="303030"/>
                </a:solidFill>
                <a:effectLst/>
                <a:highlight>
                  <a:srgbClr val="FFFFFF"/>
                </a:highlight>
                <a:latin typeface="Cambria" panose="02040503050406030204" pitchFamily="18" charset="0"/>
              </a:rPr>
              <a:t> type 1. </a:t>
            </a:r>
            <a:r>
              <a:rPr lang="fr-BE" sz="1000" b="0" i="1" dirty="0" err="1">
                <a:solidFill>
                  <a:srgbClr val="303030"/>
                </a:solidFill>
                <a:effectLst/>
                <a:highlight>
                  <a:srgbClr val="FFFFFF"/>
                </a:highlight>
                <a:latin typeface="Cambria" panose="02040503050406030204" pitchFamily="18" charset="0"/>
              </a:rPr>
              <a:t>Ophthalmology</a:t>
            </a:r>
            <a:r>
              <a:rPr lang="fr-BE" sz="1000" b="0" i="0" dirty="0">
                <a:solidFill>
                  <a:srgbClr val="303030"/>
                </a:solidFill>
                <a:effectLst/>
                <a:highlight>
                  <a:srgbClr val="FFFFFF"/>
                </a:highlight>
                <a:latin typeface="Cambria" panose="02040503050406030204" pitchFamily="18" charset="0"/>
              </a:rPr>
              <a:t> (2010) 117(5):976–82..</a:t>
            </a:r>
            <a:endParaRPr lang="fr-BE" sz="1000" dirty="0">
              <a:solidFill>
                <a:srgbClr val="303030"/>
              </a:solidFill>
              <a:latin typeface="Times New Roman" panose="02020603050405020304" pitchFamily="18" charset="0"/>
            </a:endParaRPr>
          </a:p>
        </p:txBody>
      </p:sp>
      <p:pic>
        <p:nvPicPr>
          <p:cNvPr id="10" name="Image 9">
            <a:extLst>
              <a:ext uri="{FF2B5EF4-FFF2-40B4-BE49-F238E27FC236}">
                <a16:creationId xmlns:a16="http://schemas.microsoft.com/office/drawing/2014/main" id="{7A094FD4-884A-2E82-B99D-4CAFBC643A5D}"/>
              </a:ext>
            </a:extLst>
          </p:cNvPr>
          <p:cNvPicPr>
            <a:picLocks noChangeAspect="1"/>
          </p:cNvPicPr>
          <p:nvPr/>
        </p:nvPicPr>
        <p:blipFill>
          <a:blip r:embed="rId2"/>
          <a:stretch>
            <a:fillRect/>
          </a:stretch>
        </p:blipFill>
        <p:spPr>
          <a:xfrm>
            <a:off x="5778500" y="1994051"/>
            <a:ext cx="5295900" cy="3403600"/>
          </a:xfrm>
          <a:prstGeom prst="rect">
            <a:avLst/>
          </a:prstGeom>
        </p:spPr>
      </p:pic>
    </p:spTree>
    <p:extLst>
      <p:ext uri="{BB962C8B-B14F-4D97-AF65-F5344CB8AC3E}">
        <p14:creationId xmlns:p14="http://schemas.microsoft.com/office/powerpoint/2010/main" val="272308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F7B695C-9A1B-4DB9-9748-3DC9A8AA7D71}"/>
              </a:ext>
            </a:extLst>
          </p:cNvPr>
          <p:cNvSpPr>
            <a:spLocks noGrp="1"/>
          </p:cNvSpPr>
          <p:nvPr>
            <p:ph idx="1"/>
          </p:nvPr>
        </p:nvSpPr>
        <p:spPr>
          <a:xfrm>
            <a:off x="704643" y="2256589"/>
            <a:ext cx="4971763" cy="4129555"/>
          </a:xfrm>
        </p:spPr>
        <p:txBody>
          <a:bodyPr/>
          <a:lstStyle/>
          <a:p>
            <a:pPr marL="342900" indent="-342900">
              <a:buFont typeface="Arial" panose="020B0604020202020204" pitchFamily="34" charset="0"/>
              <a:buChar char="•"/>
            </a:pPr>
            <a:r>
              <a:rPr lang="fr-FR" sz="2000" dirty="0">
                <a:latin typeface="+mn-lt"/>
              </a:rPr>
              <a:t>Troubles endocriniens:</a:t>
            </a:r>
          </a:p>
          <a:p>
            <a:pPr marL="1028700" lvl="1" indent="-342900"/>
            <a:r>
              <a:rPr lang="fr-BE" sz="2000" dirty="0" err="1">
                <a:latin typeface="+mn-lt"/>
              </a:rPr>
              <a:t>Diabetes</a:t>
            </a:r>
            <a:r>
              <a:rPr lang="fr-BE" sz="2000" dirty="0">
                <a:latin typeface="+mn-lt"/>
              </a:rPr>
              <a:t>, </a:t>
            </a:r>
          </a:p>
          <a:p>
            <a:pPr marL="1028700" lvl="1" indent="-342900"/>
            <a:r>
              <a:rPr lang="fr-BE" sz="2000" dirty="0">
                <a:latin typeface="+mn-lt"/>
              </a:rPr>
              <a:t>Hypogonadisme, </a:t>
            </a:r>
          </a:p>
          <a:p>
            <a:pPr marL="1028700" lvl="1" indent="-342900"/>
            <a:r>
              <a:rPr lang="fr-BE" sz="2000" dirty="0" err="1">
                <a:latin typeface="+mn-lt"/>
              </a:rPr>
              <a:t>Hyperparathyroidie</a:t>
            </a:r>
            <a:endParaRPr lang="fr-BE" sz="2000" dirty="0">
              <a:latin typeface="+mn-lt"/>
            </a:endParaRPr>
          </a:p>
          <a:p>
            <a:pPr marL="1028700" lvl="1" indent="-342900"/>
            <a:r>
              <a:rPr lang="fr-BE" sz="2000" dirty="0">
                <a:latin typeface="+mn-lt"/>
              </a:rPr>
              <a:t>Troubles </a:t>
            </a:r>
            <a:r>
              <a:rPr lang="fr-BE" sz="2000" dirty="0" err="1">
                <a:latin typeface="+mn-lt"/>
              </a:rPr>
              <a:t>thyroidiens</a:t>
            </a:r>
            <a:endParaRPr lang="fr-BE" sz="2000" dirty="0">
              <a:latin typeface="+mn-lt"/>
            </a:endParaRPr>
          </a:p>
          <a:p>
            <a:pPr marL="342900" indent="-342900">
              <a:buFont typeface="Arial" panose="020B0604020202020204" pitchFamily="34" charset="0"/>
              <a:buChar char="•"/>
            </a:pPr>
            <a:r>
              <a:rPr lang="fr-FR" sz="2000" dirty="0">
                <a:latin typeface="+mn-lt"/>
              </a:rPr>
              <a:t>Fréquence augmente avec la progression de la maladie</a:t>
            </a:r>
          </a:p>
          <a:p>
            <a:pPr marL="1028700" lvl="1" indent="-342900"/>
            <a:r>
              <a:rPr lang="fr-FR" sz="2000" dirty="0">
                <a:latin typeface="+mn-lt"/>
              </a:rPr>
              <a:t>44 % au départ et 84 % après 8 ans</a:t>
            </a:r>
          </a:p>
          <a:p>
            <a:pPr lvl="1"/>
            <a:endParaRPr lang="fr-BE" sz="2400" b="0" i="0" dirty="0">
              <a:solidFill>
                <a:srgbClr val="212121"/>
              </a:solidFill>
              <a:effectLst/>
              <a:highlight>
                <a:srgbClr val="FFFFFF"/>
              </a:highlight>
              <a:latin typeface="Cambria" panose="02040503050406030204" pitchFamily="18" charset="0"/>
            </a:endParaRPr>
          </a:p>
          <a:p>
            <a:endParaRPr lang="fr-FR" sz="2000" dirty="0">
              <a:latin typeface="+mn-lt"/>
            </a:endParaRPr>
          </a:p>
        </p:txBody>
      </p:sp>
      <p:sp>
        <p:nvSpPr>
          <p:cNvPr id="4" name="Espace réservé du numéro de diapositive 3">
            <a:extLst>
              <a:ext uri="{FF2B5EF4-FFF2-40B4-BE49-F238E27FC236}">
                <a16:creationId xmlns:a16="http://schemas.microsoft.com/office/drawing/2014/main" id="{C18AFB0F-A521-4F58-B67E-0C011758DAA4}"/>
              </a:ext>
            </a:extLst>
          </p:cNvPr>
          <p:cNvSpPr>
            <a:spLocks noGrp="1"/>
          </p:cNvSpPr>
          <p:nvPr>
            <p:ph type="sldNum" sz="quarter" idx="4"/>
          </p:nvPr>
        </p:nvSpPr>
        <p:spPr/>
        <p:txBody>
          <a:bodyPr/>
          <a:lstStyle/>
          <a:p>
            <a:fld id="{BBF97745-3415-CF49-912C-FE5A312DA2CB}" type="slidenum">
              <a:rPr lang="fr-FR" smtClean="0"/>
              <a:pPr/>
              <a:t>23</a:t>
            </a:fld>
            <a:endParaRPr lang="fr-FR" dirty="0"/>
          </a:p>
        </p:txBody>
      </p:sp>
      <p:sp>
        <p:nvSpPr>
          <p:cNvPr id="5" name="Espace réservé du texte 4">
            <a:extLst>
              <a:ext uri="{FF2B5EF4-FFF2-40B4-BE49-F238E27FC236}">
                <a16:creationId xmlns:a16="http://schemas.microsoft.com/office/drawing/2014/main" id="{B3106FED-7228-494C-A37D-FC327CDE3994}"/>
              </a:ext>
            </a:extLst>
          </p:cNvPr>
          <p:cNvSpPr>
            <a:spLocks noGrp="1"/>
          </p:cNvSpPr>
          <p:nvPr>
            <p:ph type="body" sz="quarter" idx="13"/>
          </p:nvPr>
        </p:nvSpPr>
        <p:spPr/>
        <p:txBody>
          <a:bodyPr/>
          <a:lstStyle/>
          <a:p>
            <a:r>
              <a:rPr lang="fr-FR" b="1" dirty="0" err="1">
                <a:latin typeface="+mn-lt"/>
              </a:rPr>
              <a:t>Symptomes</a:t>
            </a:r>
            <a:r>
              <a:rPr lang="fr-FR" b="1" dirty="0">
                <a:latin typeface="+mn-lt"/>
              </a:rPr>
              <a:t> particuliers</a:t>
            </a:r>
            <a:endParaRPr lang="fr-BE" b="1" dirty="0">
              <a:latin typeface="+mn-lt"/>
            </a:endParaRPr>
          </a:p>
        </p:txBody>
      </p:sp>
      <p:sp>
        <p:nvSpPr>
          <p:cNvPr id="6" name="Espace réservé du texte 5">
            <a:extLst>
              <a:ext uri="{FF2B5EF4-FFF2-40B4-BE49-F238E27FC236}">
                <a16:creationId xmlns:a16="http://schemas.microsoft.com/office/drawing/2014/main" id="{FDDDC06D-C038-41A8-91B8-4077FA4845A9}"/>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2F8B2C2C-4F9C-499D-973D-A8EB3C5C51AD}"/>
              </a:ext>
            </a:extLst>
          </p:cNvPr>
          <p:cNvSpPr>
            <a:spLocks noGrp="1"/>
          </p:cNvSpPr>
          <p:nvPr>
            <p:ph type="body" sz="quarter" idx="11"/>
          </p:nvPr>
        </p:nvSpPr>
        <p:spPr/>
        <p:txBody>
          <a:bodyPr/>
          <a:lstStyle/>
          <a:p>
            <a:endParaRPr lang="fr-BE"/>
          </a:p>
        </p:txBody>
      </p:sp>
      <p:sp>
        <p:nvSpPr>
          <p:cNvPr id="8" name="Titre 1">
            <a:extLst>
              <a:ext uri="{FF2B5EF4-FFF2-40B4-BE49-F238E27FC236}">
                <a16:creationId xmlns:a16="http://schemas.microsoft.com/office/drawing/2014/main" id="{40E69F2A-6DF1-4FDE-9D68-EEB63F2E663A}"/>
              </a:ext>
            </a:extLst>
          </p:cNvPr>
          <p:cNvSpPr>
            <a:spLocks noGrp="1"/>
          </p:cNvSpPr>
          <p:nvPr>
            <p:ph type="title"/>
          </p:nvPr>
        </p:nvSpPr>
        <p:spPr>
          <a:xfrm>
            <a:off x="703281" y="633471"/>
            <a:ext cx="9303449" cy="761415"/>
          </a:xfrm>
        </p:spPr>
        <p:txBody>
          <a:bodyPr/>
          <a:lstStyle/>
          <a:p>
            <a:r>
              <a:rPr lang="fr-BE" dirty="0"/>
              <a:t>Dystrophie myotonique de type I</a:t>
            </a:r>
            <a:endParaRPr lang="fr-FR" dirty="0"/>
          </a:p>
        </p:txBody>
      </p:sp>
      <p:sp>
        <p:nvSpPr>
          <p:cNvPr id="2" name="Rectangle 1">
            <a:extLst>
              <a:ext uri="{FF2B5EF4-FFF2-40B4-BE49-F238E27FC236}">
                <a16:creationId xmlns:a16="http://schemas.microsoft.com/office/drawing/2014/main" id="{92CA56E1-0909-4D3B-AB81-CF17F14DC69B}"/>
              </a:ext>
            </a:extLst>
          </p:cNvPr>
          <p:cNvSpPr/>
          <p:nvPr/>
        </p:nvSpPr>
        <p:spPr>
          <a:xfrm>
            <a:off x="704643" y="6259354"/>
            <a:ext cx="10792033" cy="246221"/>
          </a:xfrm>
          <a:prstGeom prst="rect">
            <a:avLst/>
          </a:prstGeom>
        </p:spPr>
        <p:txBody>
          <a:bodyPr wrap="square">
            <a:spAutoFit/>
          </a:bodyPr>
          <a:lstStyle/>
          <a:p>
            <a:r>
              <a:rPr lang="fr-BE" sz="1000" b="0" i="0" dirty="0" err="1">
                <a:solidFill>
                  <a:srgbClr val="303030"/>
                </a:solidFill>
                <a:effectLst/>
                <a:highlight>
                  <a:srgbClr val="FFFFFF"/>
                </a:highlight>
                <a:latin typeface="Cambria" panose="02040503050406030204" pitchFamily="18" charset="0"/>
              </a:rPr>
              <a:t>Dahlqvist</a:t>
            </a:r>
            <a:r>
              <a:rPr lang="fr-BE" sz="1000" b="0" i="0" dirty="0">
                <a:solidFill>
                  <a:srgbClr val="303030"/>
                </a:solidFill>
                <a:effectLst/>
                <a:highlight>
                  <a:srgbClr val="FFFFFF"/>
                </a:highlight>
                <a:latin typeface="Cambria" panose="02040503050406030204" pitchFamily="18" charset="0"/>
              </a:rPr>
              <a:t> JR, </a:t>
            </a:r>
            <a:r>
              <a:rPr lang="fr-BE" sz="1000" b="0" i="0" dirty="0" err="1">
                <a:solidFill>
                  <a:srgbClr val="303030"/>
                </a:solidFill>
                <a:effectLst/>
                <a:highlight>
                  <a:srgbClr val="FFFFFF"/>
                </a:highlight>
                <a:latin typeface="Cambria" panose="02040503050406030204" pitchFamily="18" charset="0"/>
              </a:rPr>
              <a:t>Orngreen</a:t>
            </a:r>
            <a:r>
              <a:rPr lang="fr-BE" sz="1000" b="0" i="0" dirty="0">
                <a:solidFill>
                  <a:srgbClr val="303030"/>
                </a:solidFill>
                <a:effectLst/>
                <a:highlight>
                  <a:srgbClr val="FFFFFF"/>
                </a:highlight>
                <a:latin typeface="Cambria" panose="02040503050406030204" pitchFamily="18" charset="0"/>
              </a:rPr>
              <a:t> MC, </a:t>
            </a:r>
            <a:r>
              <a:rPr lang="fr-BE" sz="1000" b="0" i="0" dirty="0" err="1">
                <a:solidFill>
                  <a:srgbClr val="303030"/>
                </a:solidFill>
                <a:effectLst/>
                <a:highlight>
                  <a:srgbClr val="FFFFFF"/>
                </a:highlight>
                <a:latin typeface="Cambria" panose="02040503050406030204" pitchFamily="18" charset="0"/>
              </a:rPr>
              <a:t>Witting</a:t>
            </a:r>
            <a:r>
              <a:rPr lang="fr-BE" sz="1000" b="0" i="0" dirty="0">
                <a:solidFill>
                  <a:srgbClr val="303030"/>
                </a:solidFill>
                <a:effectLst/>
                <a:highlight>
                  <a:srgbClr val="FFFFFF"/>
                </a:highlight>
                <a:latin typeface="Cambria" panose="02040503050406030204" pitchFamily="18" charset="0"/>
              </a:rPr>
              <a:t> N, </a:t>
            </a:r>
            <a:r>
              <a:rPr lang="fr-BE" sz="1000" b="0" i="0" dirty="0" err="1">
                <a:solidFill>
                  <a:srgbClr val="303030"/>
                </a:solidFill>
                <a:effectLst/>
                <a:highlight>
                  <a:srgbClr val="FFFFFF"/>
                </a:highlight>
                <a:latin typeface="Cambria" panose="02040503050406030204" pitchFamily="18" charset="0"/>
              </a:rPr>
              <a:t>Vissing</a:t>
            </a:r>
            <a:r>
              <a:rPr lang="fr-BE" sz="1000" b="0" i="0" dirty="0">
                <a:solidFill>
                  <a:srgbClr val="303030"/>
                </a:solidFill>
                <a:effectLst/>
                <a:highlight>
                  <a:srgbClr val="FFFFFF"/>
                </a:highlight>
                <a:latin typeface="Cambria" panose="02040503050406030204" pitchFamily="18" charset="0"/>
              </a:rPr>
              <a:t> J. Endocrine </a:t>
            </a:r>
            <a:r>
              <a:rPr lang="fr-BE" sz="1000" b="0" i="0" dirty="0" err="1">
                <a:solidFill>
                  <a:srgbClr val="303030"/>
                </a:solidFill>
                <a:effectLst/>
                <a:highlight>
                  <a:srgbClr val="FFFFFF"/>
                </a:highlight>
                <a:latin typeface="Cambria" panose="02040503050406030204" pitchFamily="18" charset="0"/>
              </a:rPr>
              <a:t>function</a:t>
            </a:r>
            <a:r>
              <a:rPr lang="fr-BE" sz="1000" b="0" i="0" dirty="0">
                <a:solidFill>
                  <a:srgbClr val="303030"/>
                </a:solidFill>
                <a:effectLst/>
                <a:highlight>
                  <a:srgbClr val="FFFFFF"/>
                </a:highlight>
                <a:latin typeface="Cambria" panose="02040503050406030204" pitchFamily="18" charset="0"/>
              </a:rPr>
              <a:t> over time in patients </a:t>
            </a:r>
            <a:r>
              <a:rPr lang="fr-BE" sz="1000" b="0" i="0" dirty="0" err="1">
                <a:solidFill>
                  <a:srgbClr val="303030"/>
                </a:solidFill>
                <a:effectLst/>
                <a:highlight>
                  <a:srgbClr val="FFFFFF"/>
                </a:highlight>
                <a:latin typeface="Cambria" panose="02040503050406030204" pitchFamily="18" charset="0"/>
              </a:rPr>
              <a:t>with</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myotonic</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dystrophy</a:t>
            </a:r>
            <a:r>
              <a:rPr lang="fr-BE" sz="1000" b="0" i="0" dirty="0">
                <a:solidFill>
                  <a:srgbClr val="303030"/>
                </a:solidFill>
                <a:effectLst/>
                <a:highlight>
                  <a:srgbClr val="FFFFFF"/>
                </a:highlight>
                <a:latin typeface="Cambria" panose="02040503050406030204" pitchFamily="18" charset="0"/>
              </a:rPr>
              <a:t> type 1. </a:t>
            </a:r>
            <a:r>
              <a:rPr lang="fr-BE" sz="1000" b="0" i="1" dirty="0" err="1">
                <a:solidFill>
                  <a:srgbClr val="303030"/>
                </a:solidFill>
                <a:effectLst/>
                <a:highlight>
                  <a:srgbClr val="FFFFFF"/>
                </a:highlight>
                <a:latin typeface="Cambria" panose="02040503050406030204" pitchFamily="18" charset="0"/>
              </a:rPr>
              <a:t>Eur</a:t>
            </a:r>
            <a:r>
              <a:rPr lang="fr-BE" sz="1000" b="0" i="1" dirty="0">
                <a:solidFill>
                  <a:srgbClr val="303030"/>
                </a:solidFill>
                <a:effectLst/>
                <a:highlight>
                  <a:srgbClr val="FFFFFF"/>
                </a:highlight>
                <a:latin typeface="Cambria" panose="02040503050406030204" pitchFamily="18" charset="0"/>
              </a:rPr>
              <a:t> J </a:t>
            </a:r>
            <a:r>
              <a:rPr lang="fr-BE" sz="1000" b="0" i="1" dirty="0" err="1">
                <a:solidFill>
                  <a:srgbClr val="303030"/>
                </a:solidFill>
                <a:effectLst/>
                <a:highlight>
                  <a:srgbClr val="FFFFFF"/>
                </a:highlight>
                <a:latin typeface="Cambria" panose="02040503050406030204" pitchFamily="18" charset="0"/>
              </a:rPr>
              <a:t>Neurol</a:t>
            </a:r>
            <a:r>
              <a:rPr lang="fr-BE" sz="1000" b="0" i="0" dirty="0">
                <a:solidFill>
                  <a:srgbClr val="303030"/>
                </a:solidFill>
                <a:effectLst/>
                <a:highlight>
                  <a:srgbClr val="FFFFFF"/>
                </a:highlight>
                <a:latin typeface="Cambria" panose="02040503050406030204" pitchFamily="18" charset="0"/>
              </a:rPr>
              <a:t> (2015) 22(1):116–22. </a:t>
            </a:r>
            <a:endParaRPr lang="fr-BE" sz="1000" dirty="0">
              <a:solidFill>
                <a:srgbClr val="303030"/>
              </a:solidFill>
              <a:latin typeface="Times New Roman" panose="02020603050405020304" pitchFamily="18" charset="0"/>
            </a:endParaRPr>
          </a:p>
        </p:txBody>
      </p:sp>
      <p:pic>
        <p:nvPicPr>
          <p:cNvPr id="9" name="Image 8">
            <a:extLst>
              <a:ext uri="{FF2B5EF4-FFF2-40B4-BE49-F238E27FC236}">
                <a16:creationId xmlns:a16="http://schemas.microsoft.com/office/drawing/2014/main" id="{5E93CB92-EFD5-68A6-256A-4AAA396DF52F}"/>
              </a:ext>
            </a:extLst>
          </p:cNvPr>
          <p:cNvPicPr>
            <a:picLocks noChangeAspect="1"/>
          </p:cNvPicPr>
          <p:nvPr/>
        </p:nvPicPr>
        <p:blipFill>
          <a:blip r:embed="rId3"/>
          <a:stretch>
            <a:fillRect/>
          </a:stretch>
        </p:blipFill>
        <p:spPr>
          <a:xfrm>
            <a:off x="6889919" y="1959953"/>
            <a:ext cx="4044287" cy="3223600"/>
          </a:xfrm>
          <a:prstGeom prst="rect">
            <a:avLst/>
          </a:prstGeom>
        </p:spPr>
      </p:pic>
    </p:spTree>
    <p:extLst>
      <p:ext uri="{BB962C8B-B14F-4D97-AF65-F5344CB8AC3E}">
        <p14:creationId xmlns:p14="http://schemas.microsoft.com/office/powerpoint/2010/main" val="232851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F7B695C-9A1B-4DB9-9748-3DC9A8AA7D71}"/>
              </a:ext>
            </a:extLst>
          </p:cNvPr>
          <p:cNvSpPr>
            <a:spLocks noGrp="1"/>
          </p:cNvSpPr>
          <p:nvPr>
            <p:ph idx="1"/>
          </p:nvPr>
        </p:nvSpPr>
        <p:spPr>
          <a:xfrm>
            <a:off x="704643" y="2028357"/>
            <a:ext cx="5635197" cy="4129555"/>
          </a:xfrm>
        </p:spPr>
        <p:txBody>
          <a:bodyPr/>
          <a:lstStyle/>
          <a:p>
            <a:pPr marL="342900" indent="-342900">
              <a:buFont typeface="Arial" panose="020B0604020202020204" pitchFamily="34" charset="0"/>
              <a:buChar char="•"/>
            </a:pPr>
            <a:r>
              <a:rPr lang="fr-FR" dirty="0">
                <a:latin typeface="+mn-lt"/>
              </a:rPr>
              <a:t>Troubles digestifs:</a:t>
            </a:r>
          </a:p>
          <a:p>
            <a:pPr lvl="1"/>
            <a:r>
              <a:rPr lang="fr-FR" sz="1400" dirty="0">
                <a:latin typeface="+mn-lt"/>
              </a:rPr>
              <a:t>Hauts</a:t>
            </a:r>
          </a:p>
          <a:p>
            <a:pPr lvl="2"/>
            <a:r>
              <a:rPr lang="fr-FR" sz="1200" dirty="0">
                <a:latin typeface="+mn-lt"/>
              </a:rPr>
              <a:t>difficulté de déglutition (avec </a:t>
            </a:r>
            <a:r>
              <a:rPr lang="fr-FR" sz="1200" dirty="0" err="1">
                <a:latin typeface="+mn-lt"/>
              </a:rPr>
              <a:t>fausses-routes</a:t>
            </a:r>
            <a:r>
              <a:rPr lang="fr-FR" sz="1200" dirty="0">
                <a:latin typeface="+mn-lt"/>
              </a:rPr>
              <a:t>), </a:t>
            </a:r>
          </a:p>
          <a:p>
            <a:pPr lvl="2"/>
            <a:r>
              <a:rPr lang="fr-FR" sz="1200" dirty="0">
                <a:latin typeface="+mn-lt"/>
              </a:rPr>
              <a:t>brûlures d'estomac, </a:t>
            </a:r>
          </a:p>
          <a:p>
            <a:pPr lvl="2"/>
            <a:r>
              <a:rPr lang="fr-FR" sz="1200" dirty="0">
                <a:latin typeface="+mn-lt"/>
              </a:rPr>
              <a:t>régurgitations </a:t>
            </a:r>
          </a:p>
          <a:p>
            <a:pPr lvl="1"/>
            <a:r>
              <a:rPr lang="fr-FR" sz="1400" dirty="0">
                <a:latin typeface="+mn-lt"/>
              </a:rPr>
              <a:t>Bas</a:t>
            </a:r>
          </a:p>
          <a:p>
            <a:pPr lvl="2"/>
            <a:r>
              <a:rPr lang="fr-FR" sz="1200" dirty="0">
                <a:latin typeface="+mn-lt"/>
              </a:rPr>
              <a:t>difficulté de digestion (estomac plein)</a:t>
            </a:r>
          </a:p>
          <a:p>
            <a:pPr lvl="2"/>
            <a:r>
              <a:rPr lang="fr-FR" sz="1200" dirty="0">
                <a:latin typeface="+mn-lt"/>
              </a:rPr>
              <a:t>douleurs abdominales et ballonnements </a:t>
            </a:r>
          </a:p>
          <a:p>
            <a:pPr lvl="2"/>
            <a:r>
              <a:rPr lang="fr-FR" sz="1200" dirty="0">
                <a:latin typeface="+mn-lt"/>
              </a:rPr>
              <a:t>changements dans les habitudes intestinales.</a:t>
            </a:r>
            <a:endParaRPr lang="fr-FR" dirty="0">
              <a:latin typeface="+mn-lt"/>
            </a:endParaRPr>
          </a:p>
          <a:p>
            <a:pPr marL="342900" indent="-342900">
              <a:buFont typeface="Arial" panose="020B0604020202020204" pitchFamily="34" charset="0"/>
              <a:buChar char="•"/>
            </a:pPr>
            <a:r>
              <a:rPr lang="fr-FR" dirty="0">
                <a:latin typeface="+mn-lt"/>
              </a:rPr>
              <a:t>Cause: </a:t>
            </a:r>
          </a:p>
          <a:p>
            <a:pPr marL="1028700" lvl="1" indent="-342900"/>
            <a:r>
              <a:rPr lang="fr-FR" dirty="0">
                <a:latin typeface="+mn-lt"/>
              </a:rPr>
              <a:t>atteinte muscle strié, muscle lisse et troubles endocriniens</a:t>
            </a:r>
          </a:p>
          <a:p>
            <a:pPr marL="1028700" lvl="1" indent="-342900"/>
            <a:r>
              <a:rPr lang="fr-BE" sz="1600" dirty="0">
                <a:latin typeface="+mn-lt"/>
              </a:rPr>
              <a:t>entraîne une prolifération bactérienne responsable de la diarrhée</a:t>
            </a:r>
            <a:endParaRPr lang="fr-FR" dirty="0">
              <a:latin typeface="+mn-lt"/>
            </a:endParaRPr>
          </a:p>
          <a:p>
            <a:pPr marL="342900" indent="-342900">
              <a:buFont typeface="Arial" panose="020B0604020202020204" pitchFamily="34" charset="0"/>
              <a:buChar char="•"/>
            </a:pPr>
            <a:r>
              <a:rPr lang="fr-FR" dirty="0">
                <a:latin typeface="+mn-lt"/>
              </a:rPr>
              <a:t>Ces troubles s’aggravent avec la durée de la maladie.</a:t>
            </a:r>
            <a:endParaRPr lang="fr-BE" dirty="0">
              <a:latin typeface="+mn-lt"/>
            </a:endParaRPr>
          </a:p>
        </p:txBody>
      </p:sp>
      <p:sp>
        <p:nvSpPr>
          <p:cNvPr id="4" name="Espace réservé du numéro de diapositive 3">
            <a:extLst>
              <a:ext uri="{FF2B5EF4-FFF2-40B4-BE49-F238E27FC236}">
                <a16:creationId xmlns:a16="http://schemas.microsoft.com/office/drawing/2014/main" id="{C18AFB0F-A521-4F58-B67E-0C011758DAA4}"/>
              </a:ext>
            </a:extLst>
          </p:cNvPr>
          <p:cNvSpPr>
            <a:spLocks noGrp="1"/>
          </p:cNvSpPr>
          <p:nvPr>
            <p:ph type="sldNum" sz="quarter" idx="4"/>
          </p:nvPr>
        </p:nvSpPr>
        <p:spPr/>
        <p:txBody>
          <a:bodyPr/>
          <a:lstStyle/>
          <a:p>
            <a:fld id="{BBF97745-3415-CF49-912C-FE5A312DA2CB}" type="slidenum">
              <a:rPr lang="fr-FR" smtClean="0"/>
              <a:pPr/>
              <a:t>24</a:t>
            </a:fld>
            <a:endParaRPr lang="fr-FR" dirty="0"/>
          </a:p>
        </p:txBody>
      </p:sp>
      <p:sp>
        <p:nvSpPr>
          <p:cNvPr id="5" name="Espace réservé du texte 4">
            <a:extLst>
              <a:ext uri="{FF2B5EF4-FFF2-40B4-BE49-F238E27FC236}">
                <a16:creationId xmlns:a16="http://schemas.microsoft.com/office/drawing/2014/main" id="{B3106FED-7228-494C-A37D-FC327CDE3994}"/>
              </a:ext>
            </a:extLst>
          </p:cNvPr>
          <p:cNvSpPr>
            <a:spLocks noGrp="1"/>
          </p:cNvSpPr>
          <p:nvPr>
            <p:ph type="body" sz="quarter" idx="13"/>
          </p:nvPr>
        </p:nvSpPr>
        <p:spPr/>
        <p:txBody>
          <a:bodyPr/>
          <a:lstStyle/>
          <a:p>
            <a:r>
              <a:rPr lang="fr-FR" b="1" dirty="0" err="1">
                <a:latin typeface="+mn-lt"/>
              </a:rPr>
              <a:t>Symptomes</a:t>
            </a:r>
            <a:r>
              <a:rPr lang="fr-FR" b="1" dirty="0">
                <a:latin typeface="+mn-lt"/>
              </a:rPr>
              <a:t> particuliers</a:t>
            </a:r>
            <a:endParaRPr lang="fr-BE" b="1" dirty="0">
              <a:latin typeface="+mn-lt"/>
            </a:endParaRPr>
          </a:p>
        </p:txBody>
      </p:sp>
      <p:sp>
        <p:nvSpPr>
          <p:cNvPr id="6" name="Espace réservé du texte 5">
            <a:extLst>
              <a:ext uri="{FF2B5EF4-FFF2-40B4-BE49-F238E27FC236}">
                <a16:creationId xmlns:a16="http://schemas.microsoft.com/office/drawing/2014/main" id="{FDDDC06D-C038-41A8-91B8-4077FA4845A9}"/>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2F8B2C2C-4F9C-499D-973D-A8EB3C5C51AD}"/>
              </a:ext>
            </a:extLst>
          </p:cNvPr>
          <p:cNvSpPr>
            <a:spLocks noGrp="1"/>
          </p:cNvSpPr>
          <p:nvPr>
            <p:ph type="body" sz="quarter" idx="11"/>
          </p:nvPr>
        </p:nvSpPr>
        <p:spPr/>
        <p:txBody>
          <a:bodyPr/>
          <a:lstStyle/>
          <a:p>
            <a:endParaRPr lang="fr-BE"/>
          </a:p>
        </p:txBody>
      </p:sp>
      <p:sp>
        <p:nvSpPr>
          <p:cNvPr id="8" name="Titre 1">
            <a:extLst>
              <a:ext uri="{FF2B5EF4-FFF2-40B4-BE49-F238E27FC236}">
                <a16:creationId xmlns:a16="http://schemas.microsoft.com/office/drawing/2014/main" id="{40E69F2A-6DF1-4FDE-9D68-EEB63F2E663A}"/>
              </a:ext>
            </a:extLst>
          </p:cNvPr>
          <p:cNvSpPr>
            <a:spLocks noGrp="1"/>
          </p:cNvSpPr>
          <p:nvPr>
            <p:ph type="title"/>
          </p:nvPr>
        </p:nvSpPr>
        <p:spPr>
          <a:xfrm>
            <a:off x="703281" y="633471"/>
            <a:ext cx="9303449" cy="761415"/>
          </a:xfrm>
        </p:spPr>
        <p:txBody>
          <a:bodyPr/>
          <a:lstStyle/>
          <a:p>
            <a:r>
              <a:rPr lang="fr-BE" dirty="0"/>
              <a:t>Dystrophie myotonique de type I</a:t>
            </a:r>
            <a:endParaRPr lang="fr-FR" dirty="0"/>
          </a:p>
        </p:txBody>
      </p:sp>
      <p:sp>
        <p:nvSpPr>
          <p:cNvPr id="2" name="Rectangle 1">
            <a:extLst>
              <a:ext uri="{FF2B5EF4-FFF2-40B4-BE49-F238E27FC236}">
                <a16:creationId xmlns:a16="http://schemas.microsoft.com/office/drawing/2014/main" id="{92CA56E1-0909-4D3B-AB81-CF17F14DC69B}"/>
              </a:ext>
            </a:extLst>
          </p:cNvPr>
          <p:cNvSpPr/>
          <p:nvPr/>
        </p:nvSpPr>
        <p:spPr>
          <a:xfrm>
            <a:off x="704643" y="6259354"/>
            <a:ext cx="10792033" cy="246221"/>
          </a:xfrm>
          <a:prstGeom prst="rect">
            <a:avLst/>
          </a:prstGeom>
        </p:spPr>
        <p:txBody>
          <a:bodyPr wrap="square">
            <a:spAutoFit/>
          </a:bodyPr>
          <a:lstStyle/>
          <a:p>
            <a:r>
              <a:rPr lang="fr-BE" sz="1000" dirty="0">
                <a:solidFill>
                  <a:srgbClr val="303030"/>
                </a:solidFill>
                <a:latin typeface="Times New Roman" panose="02020603050405020304" pitchFamily="18" charset="0"/>
              </a:rPr>
              <a:t>Bellini M, </a:t>
            </a:r>
            <a:r>
              <a:rPr lang="fr-BE" sz="1000" dirty="0" err="1">
                <a:solidFill>
                  <a:srgbClr val="303030"/>
                </a:solidFill>
                <a:latin typeface="Times New Roman" panose="02020603050405020304" pitchFamily="18" charset="0"/>
              </a:rPr>
              <a:t>Biagi</a:t>
            </a:r>
            <a:r>
              <a:rPr lang="fr-BE" sz="1000" dirty="0">
                <a:solidFill>
                  <a:srgbClr val="303030"/>
                </a:solidFill>
                <a:latin typeface="Times New Roman" panose="02020603050405020304" pitchFamily="18" charset="0"/>
              </a:rPr>
              <a:t> S, Stasi C, Costa F, </a:t>
            </a:r>
            <a:r>
              <a:rPr lang="fr-BE" sz="1000" dirty="0" err="1">
                <a:solidFill>
                  <a:srgbClr val="303030"/>
                </a:solidFill>
                <a:latin typeface="Times New Roman" panose="02020603050405020304" pitchFamily="18" charset="0"/>
              </a:rPr>
              <a:t>Mumolo</a:t>
            </a:r>
            <a:r>
              <a:rPr lang="fr-BE" sz="1000" dirty="0">
                <a:solidFill>
                  <a:srgbClr val="303030"/>
                </a:solidFill>
                <a:latin typeface="Times New Roman" panose="02020603050405020304" pitchFamily="18" charset="0"/>
              </a:rPr>
              <a:t> MG, </a:t>
            </a:r>
            <a:r>
              <a:rPr lang="fr-BE" sz="1000" dirty="0" err="1">
                <a:solidFill>
                  <a:srgbClr val="303030"/>
                </a:solidFill>
                <a:latin typeface="Times New Roman" panose="02020603050405020304" pitchFamily="18" charset="0"/>
              </a:rPr>
              <a:t>Ricchiuti</a:t>
            </a:r>
            <a:r>
              <a:rPr lang="fr-BE" sz="1000" dirty="0">
                <a:solidFill>
                  <a:srgbClr val="303030"/>
                </a:solidFill>
                <a:latin typeface="Times New Roman" panose="02020603050405020304" pitchFamily="18" charset="0"/>
              </a:rPr>
              <a:t> A, </a:t>
            </a:r>
            <a:r>
              <a:rPr lang="fr-BE" sz="1000" dirty="0" err="1">
                <a:solidFill>
                  <a:srgbClr val="303030"/>
                </a:solidFill>
                <a:latin typeface="Times New Roman" panose="02020603050405020304" pitchFamily="18" charset="0"/>
              </a:rPr>
              <a:t>Marchi</a:t>
            </a:r>
            <a:r>
              <a:rPr lang="fr-BE" sz="1000" dirty="0">
                <a:solidFill>
                  <a:srgbClr val="303030"/>
                </a:solidFill>
                <a:latin typeface="Times New Roman" panose="02020603050405020304" pitchFamily="18" charset="0"/>
              </a:rPr>
              <a:t> S. Gastrointestinal manifestations in </a:t>
            </a:r>
            <a:r>
              <a:rPr lang="fr-BE" sz="1000" dirty="0" err="1">
                <a:solidFill>
                  <a:srgbClr val="303030"/>
                </a:solidFill>
                <a:latin typeface="Times New Roman" panose="02020603050405020304" pitchFamily="18" charset="0"/>
              </a:rPr>
              <a:t>myotonic</a:t>
            </a:r>
            <a:r>
              <a:rPr lang="fr-BE" sz="1000" dirty="0">
                <a:solidFill>
                  <a:srgbClr val="303030"/>
                </a:solidFill>
                <a:latin typeface="Times New Roman" panose="02020603050405020304" pitchFamily="18" charset="0"/>
              </a:rPr>
              <a:t> </a:t>
            </a:r>
            <a:r>
              <a:rPr lang="fr-BE" sz="1000" dirty="0" err="1">
                <a:solidFill>
                  <a:srgbClr val="303030"/>
                </a:solidFill>
                <a:latin typeface="Times New Roman" panose="02020603050405020304" pitchFamily="18" charset="0"/>
              </a:rPr>
              <a:t>muscular</a:t>
            </a:r>
            <a:r>
              <a:rPr lang="fr-BE" sz="1000" dirty="0">
                <a:solidFill>
                  <a:srgbClr val="303030"/>
                </a:solidFill>
                <a:latin typeface="Times New Roman" panose="02020603050405020304" pitchFamily="18" charset="0"/>
              </a:rPr>
              <a:t> </a:t>
            </a:r>
            <a:r>
              <a:rPr lang="fr-BE" sz="1000" dirty="0" err="1">
                <a:solidFill>
                  <a:srgbClr val="303030"/>
                </a:solidFill>
                <a:latin typeface="Times New Roman" panose="02020603050405020304" pitchFamily="18" charset="0"/>
              </a:rPr>
              <a:t>dystrophy</a:t>
            </a:r>
            <a:r>
              <a:rPr lang="fr-BE" sz="1000" dirty="0">
                <a:solidFill>
                  <a:srgbClr val="303030"/>
                </a:solidFill>
                <a:latin typeface="Times New Roman" panose="02020603050405020304" pitchFamily="18" charset="0"/>
              </a:rPr>
              <a:t>. World J </a:t>
            </a:r>
            <a:r>
              <a:rPr lang="fr-BE" sz="1000" dirty="0" err="1">
                <a:solidFill>
                  <a:srgbClr val="303030"/>
                </a:solidFill>
                <a:latin typeface="Times New Roman" panose="02020603050405020304" pitchFamily="18" charset="0"/>
              </a:rPr>
              <a:t>Gastroenterol</a:t>
            </a:r>
            <a:r>
              <a:rPr lang="fr-BE" sz="1000" dirty="0">
                <a:solidFill>
                  <a:srgbClr val="303030"/>
                </a:solidFill>
                <a:latin typeface="Times New Roman" panose="02020603050405020304" pitchFamily="18" charset="0"/>
              </a:rPr>
              <a:t>. 2006 Mar 28;12(12):1821-8.</a:t>
            </a:r>
          </a:p>
        </p:txBody>
      </p:sp>
      <p:pic>
        <p:nvPicPr>
          <p:cNvPr id="9" name="Image 8">
            <a:extLst>
              <a:ext uri="{FF2B5EF4-FFF2-40B4-BE49-F238E27FC236}">
                <a16:creationId xmlns:a16="http://schemas.microsoft.com/office/drawing/2014/main" id="{5C1A2C4E-4E2D-4ACB-A448-21D264306D88}"/>
              </a:ext>
            </a:extLst>
          </p:cNvPr>
          <p:cNvPicPr>
            <a:picLocks noChangeAspect="1"/>
          </p:cNvPicPr>
          <p:nvPr/>
        </p:nvPicPr>
        <p:blipFill>
          <a:blip r:embed="rId2"/>
          <a:stretch>
            <a:fillRect/>
          </a:stretch>
        </p:blipFill>
        <p:spPr>
          <a:xfrm>
            <a:off x="6835685" y="2308965"/>
            <a:ext cx="4259036" cy="2885153"/>
          </a:xfrm>
          <a:prstGeom prst="rect">
            <a:avLst/>
          </a:prstGeom>
        </p:spPr>
      </p:pic>
    </p:spTree>
    <p:extLst>
      <p:ext uri="{BB962C8B-B14F-4D97-AF65-F5344CB8AC3E}">
        <p14:creationId xmlns:p14="http://schemas.microsoft.com/office/powerpoint/2010/main" val="281530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66D7C3-B412-4474-84C3-6A0FA02C69DB}"/>
              </a:ext>
            </a:extLst>
          </p:cNvPr>
          <p:cNvSpPr>
            <a:spLocks noGrp="1"/>
          </p:cNvSpPr>
          <p:nvPr>
            <p:ph idx="1"/>
          </p:nvPr>
        </p:nvSpPr>
        <p:spPr>
          <a:xfrm>
            <a:off x="626265" y="2028357"/>
            <a:ext cx="10515600" cy="4129555"/>
          </a:xfrm>
        </p:spPr>
        <p:txBody>
          <a:bodyPr/>
          <a:lstStyle/>
          <a:p>
            <a:pPr lvl="1"/>
            <a:r>
              <a:rPr lang="en-US" sz="1800" dirty="0">
                <a:latin typeface="+mn-lt"/>
              </a:rPr>
              <a:t>Une étude </a:t>
            </a:r>
            <a:r>
              <a:rPr lang="en-US" sz="1800" dirty="0" err="1">
                <a:latin typeface="+mn-lt"/>
              </a:rPr>
              <a:t>réalisée</a:t>
            </a:r>
            <a:r>
              <a:rPr lang="en-US" sz="1800" dirty="0">
                <a:latin typeface="+mn-lt"/>
              </a:rPr>
              <a:t> </a:t>
            </a:r>
            <a:r>
              <a:rPr lang="en-US" sz="1800" dirty="0" err="1">
                <a:latin typeface="+mn-lt"/>
              </a:rPr>
              <a:t>montre</a:t>
            </a:r>
            <a:r>
              <a:rPr lang="en-US" sz="1800" dirty="0">
                <a:latin typeface="+mn-lt"/>
              </a:rPr>
              <a:t> </a:t>
            </a:r>
            <a:r>
              <a:rPr lang="en-US" sz="1800" dirty="0" err="1">
                <a:latin typeface="+mn-lt"/>
              </a:rPr>
              <a:t>une</a:t>
            </a:r>
            <a:r>
              <a:rPr lang="en-US" sz="1800" dirty="0">
                <a:latin typeface="+mn-lt"/>
              </a:rPr>
              <a:t> </a:t>
            </a:r>
            <a:r>
              <a:rPr lang="en-US" sz="1800" dirty="0" err="1">
                <a:latin typeface="+mn-lt"/>
              </a:rPr>
              <a:t>fréquence</a:t>
            </a:r>
            <a:r>
              <a:rPr lang="en-US" sz="1800" dirty="0">
                <a:latin typeface="+mn-lt"/>
              </a:rPr>
              <a:t> </a:t>
            </a:r>
            <a:r>
              <a:rPr lang="en-US" sz="1800" dirty="0" err="1">
                <a:latin typeface="+mn-lt"/>
              </a:rPr>
              <a:t>élevée</a:t>
            </a:r>
            <a:r>
              <a:rPr lang="en-US" sz="1800" dirty="0">
                <a:latin typeface="+mn-lt"/>
              </a:rPr>
              <a:t> des troubles digestifs: </a:t>
            </a:r>
          </a:p>
          <a:p>
            <a:pPr lvl="2"/>
            <a:r>
              <a:rPr lang="en-US" sz="1600" dirty="0">
                <a:latin typeface="+mn-lt"/>
              </a:rPr>
              <a:t>44/61 patients (72.1%) </a:t>
            </a:r>
          </a:p>
          <a:p>
            <a:pPr lvl="3"/>
            <a:r>
              <a:rPr lang="en-US" sz="1600" dirty="0">
                <a:latin typeface="+mn-lt"/>
              </a:rPr>
              <a:t>Femmes &gt; hommes</a:t>
            </a:r>
          </a:p>
          <a:p>
            <a:pPr lvl="3"/>
            <a:r>
              <a:rPr lang="en-US" sz="1600" dirty="0">
                <a:latin typeface="+mn-lt"/>
              </a:rPr>
              <a:t>constipation (45.9%), </a:t>
            </a:r>
          </a:p>
          <a:p>
            <a:pPr lvl="3"/>
            <a:r>
              <a:rPr lang="fr-BE" sz="1600" dirty="0">
                <a:latin typeface="+mn-lt"/>
              </a:rPr>
              <a:t>reflux (39.7%)</a:t>
            </a:r>
            <a:endParaRPr lang="en-US" sz="1600" dirty="0">
              <a:latin typeface="+mn-lt"/>
            </a:endParaRPr>
          </a:p>
          <a:p>
            <a:pPr lvl="3"/>
            <a:r>
              <a:rPr lang="en-US" sz="1600" dirty="0" err="1">
                <a:latin typeface="+mn-lt"/>
              </a:rPr>
              <a:t>diarrhée</a:t>
            </a:r>
            <a:r>
              <a:rPr lang="en-US" sz="1600" dirty="0">
                <a:latin typeface="+mn-lt"/>
              </a:rPr>
              <a:t> (39.3%).</a:t>
            </a:r>
            <a:r>
              <a:rPr lang="fr-BE" sz="1600" dirty="0">
                <a:latin typeface="+mn-lt"/>
              </a:rPr>
              <a:t>.</a:t>
            </a:r>
            <a:endParaRPr lang="en-US" sz="1600" dirty="0">
              <a:latin typeface="+mn-lt"/>
            </a:endParaRPr>
          </a:p>
          <a:p>
            <a:pPr lvl="3"/>
            <a:r>
              <a:rPr lang="en-US" sz="1600" dirty="0" err="1">
                <a:latin typeface="+mn-lt"/>
              </a:rPr>
              <a:t>steatose</a:t>
            </a:r>
            <a:r>
              <a:rPr lang="en-US" sz="1600" dirty="0">
                <a:latin typeface="+mn-lt"/>
              </a:rPr>
              <a:t> </a:t>
            </a:r>
            <a:r>
              <a:rPr lang="en-US" sz="1600" dirty="0" err="1">
                <a:latin typeface="+mn-lt"/>
              </a:rPr>
              <a:t>hépatique</a:t>
            </a:r>
            <a:r>
              <a:rPr lang="en-US" sz="1600" dirty="0">
                <a:latin typeface="+mn-lt"/>
              </a:rPr>
              <a:t> (34.4%), </a:t>
            </a:r>
          </a:p>
          <a:p>
            <a:pPr lvl="3"/>
            <a:r>
              <a:rPr lang="fr-FR" sz="1600" dirty="0">
                <a:latin typeface="+mn-lt"/>
              </a:rPr>
              <a:t>calculs de la vésicule biliaire</a:t>
            </a:r>
            <a:r>
              <a:rPr lang="en-US" sz="1600" dirty="0">
                <a:latin typeface="+mn-lt"/>
              </a:rPr>
              <a:t> (31.1%).</a:t>
            </a:r>
          </a:p>
          <a:p>
            <a:pPr lvl="4"/>
            <a:r>
              <a:rPr lang="fr-BE" sz="1600" dirty="0">
                <a:latin typeface="+mn-lt"/>
              </a:rPr>
              <a:t>contraction retardée et réduite de la vésicule biliaire</a:t>
            </a:r>
            <a:endParaRPr lang="en-US" sz="1600" dirty="0">
              <a:latin typeface="+mn-lt"/>
            </a:endParaRPr>
          </a:p>
        </p:txBody>
      </p:sp>
      <p:sp>
        <p:nvSpPr>
          <p:cNvPr id="4" name="Espace réservé du numéro de diapositive 3">
            <a:extLst>
              <a:ext uri="{FF2B5EF4-FFF2-40B4-BE49-F238E27FC236}">
                <a16:creationId xmlns:a16="http://schemas.microsoft.com/office/drawing/2014/main" id="{4E7E7837-055F-4183-B799-7B010C48E70F}"/>
              </a:ext>
            </a:extLst>
          </p:cNvPr>
          <p:cNvSpPr>
            <a:spLocks noGrp="1"/>
          </p:cNvSpPr>
          <p:nvPr>
            <p:ph type="sldNum" sz="quarter" idx="4"/>
          </p:nvPr>
        </p:nvSpPr>
        <p:spPr/>
        <p:txBody>
          <a:bodyPr/>
          <a:lstStyle/>
          <a:p>
            <a:fld id="{BBF97745-3415-CF49-912C-FE5A312DA2CB}" type="slidenum">
              <a:rPr lang="fr-FR" smtClean="0"/>
              <a:pPr/>
              <a:t>25</a:t>
            </a:fld>
            <a:endParaRPr lang="fr-FR" dirty="0"/>
          </a:p>
        </p:txBody>
      </p:sp>
      <p:sp>
        <p:nvSpPr>
          <p:cNvPr id="6" name="Espace réservé du texte 5">
            <a:extLst>
              <a:ext uri="{FF2B5EF4-FFF2-40B4-BE49-F238E27FC236}">
                <a16:creationId xmlns:a16="http://schemas.microsoft.com/office/drawing/2014/main" id="{DD28E6C0-651B-4901-A038-55AAEB5570E2}"/>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851B8B40-104C-4CA5-A081-C98A3284FD3A}"/>
              </a:ext>
            </a:extLst>
          </p:cNvPr>
          <p:cNvSpPr>
            <a:spLocks noGrp="1"/>
          </p:cNvSpPr>
          <p:nvPr>
            <p:ph type="body" sz="quarter" idx="11"/>
          </p:nvPr>
        </p:nvSpPr>
        <p:spPr/>
        <p:txBody>
          <a:bodyPr/>
          <a:lstStyle/>
          <a:p>
            <a:endParaRPr lang="fr-BE"/>
          </a:p>
        </p:txBody>
      </p:sp>
      <p:sp>
        <p:nvSpPr>
          <p:cNvPr id="8" name="Rectangle 7">
            <a:extLst>
              <a:ext uri="{FF2B5EF4-FFF2-40B4-BE49-F238E27FC236}">
                <a16:creationId xmlns:a16="http://schemas.microsoft.com/office/drawing/2014/main" id="{67D650C7-4458-498B-99AC-249CCE312F7E}"/>
              </a:ext>
            </a:extLst>
          </p:cNvPr>
          <p:cNvSpPr/>
          <p:nvPr/>
        </p:nvSpPr>
        <p:spPr>
          <a:xfrm>
            <a:off x="626265" y="5721884"/>
            <a:ext cx="11346232" cy="830997"/>
          </a:xfrm>
          <a:prstGeom prst="rect">
            <a:avLst/>
          </a:prstGeom>
        </p:spPr>
        <p:txBody>
          <a:bodyPr wrap="square">
            <a:spAutoFit/>
          </a:bodyPr>
          <a:lstStyle/>
          <a:p>
            <a:r>
              <a:rPr lang="en-US" sz="1000" dirty="0" err="1">
                <a:solidFill>
                  <a:srgbClr val="303030"/>
                </a:solidFill>
              </a:rPr>
              <a:t>Perna</a:t>
            </a:r>
            <a:r>
              <a:rPr lang="en-US" sz="1000" dirty="0">
                <a:solidFill>
                  <a:srgbClr val="303030"/>
                </a:solidFill>
              </a:rPr>
              <a:t> et al. High Prevalence and Gender-Related Differences of Gastrointestinal Manifestations in a Cohort of DM1 Patients: A Perspective, Cross-Sectional Study. </a:t>
            </a:r>
            <a:r>
              <a:rPr lang="fr-BE" sz="1000" dirty="0">
                <a:solidFill>
                  <a:srgbClr val="303030"/>
                </a:solidFill>
              </a:rPr>
              <a:t>Front. </a:t>
            </a:r>
            <a:r>
              <a:rPr lang="fr-BE" sz="1000" dirty="0" err="1">
                <a:solidFill>
                  <a:srgbClr val="303030"/>
                </a:solidFill>
              </a:rPr>
              <a:t>Neurol</a:t>
            </a:r>
            <a:r>
              <a:rPr lang="fr-BE" sz="1000" dirty="0">
                <a:solidFill>
                  <a:srgbClr val="303030"/>
                </a:solidFill>
              </a:rPr>
              <a:t>., 12 June 2020 Sec. </a:t>
            </a:r>
            <a:r>
              <a:rPr lang="fr-BE" sz="1000" dirty="0" err="1">
                <a:solidFill>
                  <a:srgbClr val="303030"/>
                </a:solidFill>
              </a:rPr>
              <a:t>Neuromuscular</a:t>
            </a:r>
            <a:r>
              <a:rPr lang="fr-BE" sz="1000" dirty="0">
                <a:solidFill>
                  <a:srgbClr val="303030"/>
                </a:solidFill>
              </a:rPr>
              <a:t> </a:t>
            </a:r>
            <a:r>
              <a:rPr lang="fr-BE" sz="1000" dirty="0" err="1">
                <a:solidFill>
                  <a:srgbClr val="303030"/>
                </a:solidFill>
              </a:rPr>
              <a:t>Disorders</a:t>
            </a:r>
            <a:r>
              <a:rPr lang="fr-BE" sz="1000" dirty="0">
                <a:solidFill>
                  <a:srgbClr val="303030"/>
                </a:solidFill>
              </a:rPr>
              <a:t> and </a:t>
            </a:r>
            <a:r>
              <a:rPr lang="fr-BE" sz="1000" dirty="0" err="1">
                <a:solidFill>
                  <a:srgbClr val="303030"/>
                </a:solidFill>
              </a:rPr>
              <a:t>Peripheral</a:t>
            </a:r>
            <a:r>
              <a:rPr lang="fr-BE" sz="1000" dirty="0">
                <a:solidFill>
                  <a:srgbClr val="303030"/>
                </a:solidFill>
              </a:rPr>
              <a:t> Neuropathies Volume 11 – 2020</a:t>
            </a:r>
          </a:p>
          <a:p>
            <a:r>
              <a:rPr lang="fr-BE" sz="1000" dirty="0" err="1"/>
              <a:t>Renna</a:t>
            </a:r>
            <a:r>
              <a:rPr lang="fr-BE" sz="1000" dirty="0"/>
              <a:t> LV, </a:t>
            </a:r>
            <a:r>
              <a:rPr lang="fr-BE" sz="1000" dirty="0" err="1"/>
              <a:t>Bosè</a:t>
            </a:r>
            <a:r>
              <a:rPr lang="fr-BE" sz="1000" dirty="0"/>
              <a:t> F, </a:t>
            </a:r>
            <a:r>
              <a:rPr lang="fr-BE" sz="1000" dirty="0" err="1"/>
              <a:t>Iachettini</a:t>
            </a:r>
            <a:r>
              <a:rPr lang="fr-BE" sz="1000" dirty="0"/>
              <a:t> S, </a:t>
            </a:r>
            <a:r>
              <a:rPr lang="fr-BE" sz="1000" dirty="0" err="1"/>
              <a:t>Fossati</a:t>
            </a:r>
            <a:r>
              <a:rPr lang="fr-BE" sz="1000" dirty="0"/>
              <a:t> B, </a:t>
            </a:r>
            <a:r>
              <a:rPr lang="fr-BE" sz="1000" dirty="0" err="1"/>
              <a:t>Saraceno</a:t>
            </a:r>
            <a:r>
              <a:rPr lang="fr-BE" sz="1000" dirty="0"/>
              <a:t> L, Milani V, et al. </a:t>
            </a:r>
            <a:r>
              <a:rPr lang="fr-BE" sz="1000" dirty="0" err="1"/>
              <a:t>Receptor</a:t>
            </a:r>
            <a:r>
              <a:rPr lang="fr-BE" sz="1000" dirty="0"/>
              <a:t> and post-</a:t>
            </a:r>
            <a:r>
              <a:rPr lang="fr-BE" sz="1000" dirty="0" err="1"/>
              <a:t>receptor</a:t>
            </a:r>
            <a:r>
              <a:rPr lang="fr-BE" sz="1000" dirty="0"/>
              <a:t> </a:t>
            </a:r>
            <a:r>
              <a:rPr lang="fr-BE" sz="1000" dirty="0" err="1"/>
              <a:t>abnormalities</a:t>
            </a:r>
            <a:r>
              <a:rPr lang="fr-BE" sz="1000" dirty="0"/>
              <a:t> </a:t>
            </a:r>
            <a:r>
              <a:rPr lang="fr-BE" sz="1000" dirty="0" err="1"/>
              <a:t>contribute</a:t>
            </a:r>
            <a:r>
              <a:rPr lang="fr-BE" sz="1000" dirty="0"/>
              <a:t> to </a:t>
            </a:r>
            <a:r>
              <a:rPr lang="fr-BE" sz="1000" dirty="0" err="1"/>
              <a:t>insulin</a:t>
            </a:r>
            <a:r>
              <a:rPr lang="fr-BE" sz="1000" dirty="0"/>
              <a:t> </a:t>
            </a:r>
            <a:r>
              <a:rPr lang="fr-BE" sz="1000" dirty="0" err="1"/>
              <a:t>resistance</a:t>
            </a:r>
            <a:r>
              <a:rPr lang="fr-BE" sz="1000" dirty="0"/>
              <a:t> in </a:t>
            </a:r>
            <a:r>
              <a:rPr lang="fr-BE" sz="1000" dirty="0" err="1"/>
              <a:t>myotonic</a:t>
            </a:r>
            <a:r>
              <a:rPr lang="fr-BE" sz="1000" dirty="0"/>
              <a:t> </a:t>
            </a:r>
            <a:r>
              <a:rPr lang="fr-BE" sz="1000" dirty="0" err="1"/>
              <a:t>dystrophy</a:t>
            </a:r>
            <a:r>
              <a:rPr lang="fr-BE" sz="1000" dirty="0"/>
              <a:t> type 1 and type 2 </a:t>
            </a:r>
            <a:r>
              <a:rPr lang="fr-BE" sz="1000" dirty="0" err="1"/>
              <a:t>skeletal</a:t>
            </a:r>
            <a:r>
              <a:rPr lang="fr-BE" sz="1000" dirty="0"/>
              <a:t> muscle. </a:t>
            </a:r>
            <a:r>
              <a:rPr lang="fr-BE" sz="1000" i="1" dirty="0" err="1"/>
              <a:t>PLoS</a:t>
            </a:r>
            <a:r>
              <a:rPr lang="fr-BE" sz="1000" i="1" dirty="0"/>
              <a:t> One</a:t>
            </a:r>
            <a:r>
              <a:rPr lang="fr-BE" sz="1000" dirty="0"/>
              <a:t>. (2017)</a:t>
            </a:r>
            <a:endParaRPr lang="fr-BE" sz="1000" dirty="0">
              <a:solidFill>
                <a:srgbClr val="303030"/>
              </a:solidFill>
            </a:endParaRPr>
          </a:p>
          <a:p>
            <a:endParaRPr lang="fr-BE" dirty="0"/>
          </a:p>
        </p:txBody>
      </p:sp>
      <p:sp>
        <p:nvSpPr>
          <p:cNvPr id="9" name="Titre 1">
            <a:extLst>
              <a:ext uri="{FF2B5EF4-FFF2-40B4-BE49-F238E27FC236}">
                <a16:creationId xmlns:a16="http://schemas.microsoft.com/office/drawing/2014/main" id="{91D81EAD-2067-4397-AC7D-1EAD3044F0DF}"/>
              </a:ext>
            </a:extLst>
          </p:cNvPr>
          <p:cNvSpPr>
            <a:spLocks noGrp="1"/>
          </p:cNvSpPr>
          <p:nvPr>
            <p:ph type="title"/>
          </p:nvPr>
        </p:nvSpPr>
        <p:spPr>
          <a:xfrm>
            <a:off x="703281" y="633471"/>
            <a:ext cx="9303449" cy="761415"/>
          </a:xfrm>
        </p:spPr>
        <p:txBody>
          <a:bodyPr/>
          <a:lstStyle/>
          <a:p>
            <a:r>
              <a:rPr lang="fr-BE" dirty="0"/>
              <a:t>Dystrophie myotonique de type I</a:t>
            </a:r>
            <a:endParaRPr lang="fr-FR" dirty="0"/>
          </a:p>
        </p:txBody>
      </p:sp>
      <p:sp>
        <p:nvSpPr>
          <p:cNvPr id="10" name="Espace réservé du texte 4">
            <a:extLst>
              <a:ext uri="{FF2B5EF4-FFF2-40B4-BE49-F238E27FC236}">
                <a16:creationId xmlns:a16="http://schemas.microsoft.com/office/drawing/2014/main" id="{0053A84C-CA31-4AC0-8A9C-ADEB77FD7C7D}"/>
              </a:ext>
            </a:extLst>
          </p:cNvPr>
          <p:cNvSpPr>
            <a:spLocks noGrp="1"/>
          </p:cNvSpPr>
          <p:nvPr>
            <p:ph type="body" sz="quarter" idx="13"/>
          </p:nvPr>
        </p:nvSpPr>
        <p:spPr>
          <a:xfrm>
            <a:off x="704643" y="1464083"/>
            <a:ext cx="10515600" cy="396000"/>
          </a:xfrm>
        </p:spPr>
        <p:txBody>
          <a:bodyPr/>
          <a:lstStyle/>
          <a:p>
            <a:r>
              <a:rPr lang="fr-FR" b="1" dirty="0" err="1">
                <a:latin typeface="+mn-lt"/>
              </a:rPr>
              <a:t>Symptomes</a:t>
            </a:r>
            <a:r>
              <a:rPr lang="fr-FR" b="1" dirty="0">
                <a:latin typeface="+mn-lt"/>
              </a:rPr>
              <a:t> particuliers</a:t>
            </a:r>
            <a:endParaRPr lang="fr-BE" b="1" dirty="0">
              <a:latin typeface="+mn-lt"/>
            </a:endParaRPr>
          </a:p>
        </p:txBody>
      </p:sp>
    </p:spTree>
    <p:extLst>
      <p:ext uri="{BB962C8B-B14F-4D97-AF65-F5344CB8AC3E}">
        <p14:creationId xmlns:p14="http://schemas.microsoft.com/office/powerpoint/2010/main" val="407781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66D7C3-B412-4474-84C3-6A0FA02C69DB}"/>
              </a:ext>
            </a:extLst>
          </p:cNvPr>
          <p:cNvSpPr>
            <a:spLocks noGrp="1"/>
          </p:cNvSpPr>
          <p:nvPr>
            <p:ph idx="1"/>
          </p:nvPr>
        </p:nvSpPr>
        <p:spPr>
          <a:xfrm>
            <a:off x="626265" y="2295910"/>
            <a:ext cx="10515600" cy="4129555"/>
          </a:xfrm>
        </p:spPr>
        <p:txBody>
          <a:bodyPr/>
          <a:lstStyle/>
          <a:p>
            <a:pPr lvl="1"/>
            <a:r>
              <a:rPr lang="fr-BE" sz="2400" dirty="0">
                <a:latin typeface="+mn-lt"/>
              </a:rPr>
              <a:t>Diagnostic requiert souvent tests fonctionnels </a:t>
            </a:r>
          </a:p>
          <a:p>
            <a:pPr lvl="2"/>
            <a:r>
              <a:rPr lang="fr-BE" sz="2000" dirty="0">
                <a:latin typeface="+mn-lt"/>
              </a:rPr>
              <a:t>impédance‐ </a:t>
            </a:r>
            <a:r>
              <a:rPr lang="fr-BE" sz="2000" dirty="0" err="1">
                <a:latin typeface="+mn-lt"/>
              </a:rPr>
              <a:t>pHmétrie</a:t>
            </a:r>
            <a:r>
              <a:rPr lang="fr-BE" sz="2000" dirty="0">
                <a:latin typeface="+mn-lt"/>
              </a:rPr>
              <a:t>, </a:t>
            </a:r>
          </a:p>
          <a:p>
            <a:pPr lvl="2"/>
            <a:r>
              <a:rPr lang="fr-BE" sz="2000" dirty="0">
                <a:latin typeface="+mn-lt"/>
              </a:rPr>
              <a:t>manométrie </a:t>
            </a:r>
            <a:r>
              <a:rPr lang="fr-BE" sz="2000" dirty="0" err="1">
                <a:latin typeface="+mn-lt"/>
              </a:rPr>
              <a:t>oesophagienne</a:t>
            </a:r>
            <a:r>
              <a:rPr lang="fr-BE" sz="2000" dirty="0">
                <a:latin typeface="+mn-lt"/>
              </a:rPr>
              <a:t>, </a:t>
            </a:r>
          </a:p>
          <a:p>
            <a:pPr marL="914400" lvl="2" indent="0">
              <a:buNone/>
            </a:pPr>
            <a:endParaRPr lang="fr-BE" sz="2000" dirty="0">
              <a:latin typeface="+mn-lt"/>
            </a:endParaRPr>
          </a:p>
          <a:p>
            <a:pPr lvl="1"/>
            <a:r>
              <a:rPr lang="fr-BE" sz="2400" dirty="0">
                <a:latin typeface="+mn-lt"/>
              </a:rPr>
              <a:t>Traitements symptomatiques: </a:t>
            </a:r>
          </a:p>
          <a:p>
            <a:pPr lvl="2"/>
            <a:r>
              <a:rPr lang="fr-BE" sz="2000" dirty="0" err="1">
                <a:latin typeface="+mn-lt"/>
              </a:rPr>
              <a:t>prokinétiques</a:t>
            </a:r>
            <a:r>
              <a:rPr lang="fr-BE" sz="2000" dirty="0">
                <a:latin typeface="+mn-lt"/>
              </a:rPr>
              <a:t> </a:t>
            </a:r>
          </a:p>
          <a:p>
            <a:pPr lvl="2"/>
            <a:r>
              <a:rPr lang="fr-BE" sz="2000" dirty="0">
                <a:latin typeface="+mn-lt"/>
              </a:rPr>
              <a:t>IPP</a:t>
            </a:r>
          </a:p>
          <a:p>
            <a:pPr lvl="2"/>
            <a:r>
              <a:rPr lang="fr-BE" sz="2000" dirty="0">
                <a:latin typeface="+mn-lt"/>
              </a:rPr>
              <a:t>laxatifs</a:t>
            </a:r>
          </a:p>
          <a:p>
            <a:pPr marL="914400" lvl="2" indent="0">
              <a:buNone/>
            </a:pPr>
            <a:endParaRPr lang="fr-BE" sz="2000" dirty="0">
              <a:latin typeface="+mn-lt"/>
            </a:endParaRPr>
          </a:p>
          <a:p>
            <a:pPr lvl="1"/>
            <a:r>
              <a:rPr lang="fr-BE" sz="2400" dirty="0">
                <a:latin typeface="+mn-lt"/>
              </a:rPr>
              <a:t>Complications: volvulus, </a:t>
            </a:r>
            <a:r>
              <a:rPr lang="fr-BE" sz="2400" dirty="0" err="1">
                <a:latin typeface="+mn-lt"/>
              </a:rPr>
              <a:t>megacolon</a:t>
            </a:r>
            <a:r>
              <a:rPr lang="fr-BE" sz="2400" dirty="0">
                <a:latin typeface="+mn-lt"/>
              </a:rPr>
              <a:t> et </a:t>
            </a:r>
            <a:r>
              <a:rPr lang="fr-BE" sz="2400" dirty="0" err="1">
                <a:latin typeface="+mn-lt"/>
              </a:rPr>
              <a:t>ileus</a:t>
            </a:r>
            <a:endParaRPr lang="fr-FR" sz="2400" dirty="0">
              <a:latin typeface="+mn-lt"/>
            </a:endParaRPr>
          </a:p>
          <a:p>
            <a:pPr marL="457200" lvl="1" indent="0">
              <a:buNone/>
            </a:pPr>
            <a:endParaRPr lang="fr-FR" sz="2200" dirty="0">
              <a:latin typeface="+mn-lt"/>
            </a:endParaRPr>
          </a:p>
        </p:txBody>
      </p:sp>
      <p:sp>
        <p:nvSpPr>
          <p:cNvPr id="4" name="Espace réservé du numéro de diapositive 3">
            <a:extLst>
              <a:ext uri="{FF2B5EF4-FFF2-40B4-BE49-F238E27FC236}">
                <a16:creationId xmlns:a16="http://schemas.microsoft.com/office/drawing/2014/main" id="{4E7E7837-055F-4183-B799-7B010C48E70F}"/>
              </a:ext>
            </a:extLst>
          </p:cNvPr>
          <p:cNvSpPr>
            <a:spLocks noGrp="1"/>
          </p:cNvSpPr>
          <p:nvPr>
            <p:ph type="sldNum" sz="quarter" idx="4"/>
          </p:nvPr>
        </p:nvSpPr>
        <p:spPr/>
        <p:txBody>
          <a:bodyPr/>
          <a:lstStyle/>
          <a:p>
            <a:fld id="{BBF97745-3415-CF49-912C-FE5A312DA2CB}" type="slidenum">
              <a:rPr lang="fr-FR" smtClean="0"/>
              <a:pPr/>
              <a:t>26</a:t>
            </a:fld>
            <a:endParaRPr lang="fr-FR" dirty="0"/>
          </a:p>
        </p:txBody>
      </p:sp>
      <p:sp>
        <p:nvSpPr>
          <p:cNvPr id="6" name="Espace réservé du texte 5">
            <a:extLst>
              <a:ext uri="{FF2B5EF4-FFF2-40B4-BE49-F238E27FC236}">
                <a16:creationId xmlns:a16="http://schemas.microsoft.com/office/drawing/2014/main" id="{DD28E6C0-651B-4901-A038-55AAEB5570E2}"/>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851B8B40-104C-4CA5-A081-C98A3284FD3A}"/>
              </a:ext>
            </a:extLst>
          </p:cNvPr>
          <p:cNvSpPr>
            <a:spLocks noGrp="1"/>
          </p:cNvSpPr>
          <p:nvPr>
            <p:ph type="body" sz="quarter" idx="11"/>
          </p:nvPr>
        </p:nvSpPr>
        <p:spPr/>
        <p:txBody>
          <a:bodyPr/>
          <a:lstStyle/>
          <a:p>
            <a:endParaRPr lang="fr-BE"/>
          </a:p>
        </p:txBody>
      </p:sp>
      <p:sp>
        <p:nvSpPr>
          <p:cNvPr id="8" name="Rectangle 7">
            <a:extLst>
              <a:ext uri="{FF2B5EF4-FFF2-40B4-BE49-F238E27FC236}">
                <a16:creationId xmlns:a16="http://schemas.microsoft.com/office/drawing/2014/main" id="{67D650C7-4458-498B-99AC-249CCE312F7E}"/>
              </a:ext>
            </a:extLst>
          </p:cNvPr>
          <p:cNvSpPr/>
          <p:nvPr/>
        </p:nvSpPr>
        <p:spPr>
          <a:xfrm>
            <a:off x="703281" y="6209610"/>
            <a:ext cx="11346232" cy="246221"/>
          </a:xfrm>
          <a:prstGeom prst="rect">
            <a:avLst/>
          </a:prstGeom>
        </p:spPr>
        <p:txBody>
          <a:bodyPr wrap="square">
            <a:spAutoFit/>
          </a:bodyPr>
          <a:lstStyle/>
          <a:p>
            <a:r>
              <a:rPr lang="fr-BE" sz="1000" dirty="0"/>
              <a:t>Bellini M et al; 2006</a:t>
            </a:r>
            <a:endParaRPr lang="fr-BE" dirty="0"/>
          </a:p>
        </p:txBody>
      </p:sp>
      <p:sp>
        <p:nvSpPr>
          <p:cNvPr id="9" name="Titre 1">
            <a:extLst>
              <a:ext uri="{FF2B5EF4-FFF2-40B4-BE49-F238E27FC236}">
                <a16:creationId xmlns:a16="http://schemas.microsoft.com/office/drawing/2014/main" id="{91D81EAD-2067-4397-AC7D-1EAD3044F0DF}"/>
              </a:ext>
            </a:extLst>
          </p:cNvPr>
          <p:cNvSpPr>
            <a:spLocks noGrp="1"/>
          </p:cNvSpPr>
          <p:nvPr>
            <p:ph type="title"/>
          </p:nvPr>
        </p:nvSpPr>
        <p:spPr>
          <a:xfrm>
            <a:off x="703281" y="633471"/>
            <a:ext cx="9303449" cy="761415"/>
          </a:xfrm>
        </p:spPr>
        <p:txBody>
          <a:bodyPr/>
          <a:lstStyle/>
          <a:p>
            <a:r>
              <a:rPr lang="fr-BE" dirty="0"/>
              <a:t>Dystrophie myotonique de type I</a:t>
            </a:r>
            <a:endParaRPr lang="fr-FR" dirty="0"/>
          </a:p>
        </p:txBody>
      </p:sp>
      <p:sp>
        <p:nvSpPr>
          <p:cNvPr id="10" name="Espace réservé du texte 4">
            <a:extLst>
              <a:ext uri="{FF2B5EF4-FFF2-40B4-BE49-F238E27FC236}">
                <a16:creationId xmlns:a16="http://schemas.microsoft.com/office/drawing/2014/main" id="{0053A84C-CA31-4AC0-8A9C-ADEB77FD7C7D}"/>
              </a:ext>
            </a:extLst>
          </p:cNvPr>
          <p:cNvSpPr>
            <a:spLocks noGrp="1"/>
          </p:cNvSpPr>
          <p:nvPr>
            <p:ph type="body" sz="quarter" idx="13"/>
          </p:nvPr>
        </p:nvSpPr>
        <p:spPr>
          <a:xfrm>
            <a:off x="704643" y="1464083"/>
            <a:ext cx="10515600" cy="396000"/>
          </a:xfrm>
        </p:spPr>
        <p:txBody>
          <a:bodyPr/>
          <a:lstStyle/>
          <a:p>
            <a:r>
              <a:rPr lang="fr-FR" b="1" dirty="0" err="1">
                <a:latin typeface="+mn-lt"/>
              </a:rPr>
              <a:t>Symptomes</a:t>
            </a:r>
            <a:r>
              <a:rPr lang="fr-FR" b="1" dirty="0">
                <a:latin typeface="+mn-lt"/>
              </a:rPr>
              <a:t> particuliers</a:t>
            </a:r>
            <a:endParaRPr lang="fr-BE" b="1" dirty="0">
              <a:latin typeface="+mn-lt"/>
            </a:endParaRPr>
          </a:p>
        </p:txBody>
      </p:sp>
    </p:spTree>
    <p:extLst>
      <p:ext uri="{BB962C8B-B14F-4D97-AF65-F5344CB8AC3E}">
        <p14:creationId xmlns:p14="http://schemas.microsoft.com/office/powerpoint/2010/main" val="33171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F7B695C-9A1B-4DB9-9748-3DC9A8AA7D71}"/>
              </a:ext>
            </a:extLst>
          </p:cNvPr>
          <p:cNvSpPr>
            <a:spLocks noGrp="1"/>
          </p:cNvSpPr>
          <p:nvPr>
            <p:ph idx="1"/>
          </p:nvPr>
        </p:nvSpPr>
        <p:spPr>
          <a:xfrm>
            <a:off x="704643" y="2028357"/>
            <a:ext cx="5635197" cy="4129555"/>
          </a:xfrm>
        </p:spPr>
        <p:txBody>
          <a:bodyPr/>
          <a:lstStyle/>
          <a:p>
            <a:pPr marL="342900" indent="-342900">
              <a:buFont typeface="Arial" panose="020B0604020202020204" pitchFamily="34" charset="0"/>
              <a:buChar char="•"/>
            </a:pPr>
            <a:r>
              <a:rPr lang="fr-FR" sz="2400" dirty="0">
                <a:latin typeface="+mn-lt"/>
              </a:rPr>
              <a:t>Cancer</a:t>
            </a:r>
          </a:p>
          <a:p>
            <a:pPr lvl="1"/>
            <a:r>
              <a:rPr lang="fr-FR" sz="2000" dirty="0">
                <a:latin typeface="+mn-lt"/>
              </a:rPr>
              <a:t>Risque accru </a:t>
            </a:r>
          </a:p>
          <a:p>
            <a:pPr lvl="1"/>
            <a:r>
              <a:rPr lang="fr-FR" sz="2000" dirty="0">
                <a:latin typeface="+mn-lt"/>
              </a:rPr>
              <a:t>prédisposition aux cancers de </a:t>
            </a:r>
          </a:p>
          <a:p>
            <a:pPr lvl="2"/>
            <a:r>
              <a:rPr lang="fr-FR" sz="1800" dirty="0">
                <a:latin typeface="+mn-lt"/>
              </a:rPr>
              <a:t>la peau </a:t>
            </a:r>
          </a:p>
          <a:p>
            <a:pPr lvl="2"/>
            <a:r>
              <a:rPr lang="fr-FR" sz="1800" dirty="0">
                <a:latin typeface="+mn-lt"/>
              </a:rPr>
              <a:t>la thyroïde, </a:t>
            </a:r>
          </a:p>
          <a:p>
            <a:pPr lvl="2"/>
            <a:r>
              <a:rPr lang="fr-FR" sz="1800" dirty="0">
                <a:latin typeface="+mn-lt"/>
              </a:rPr>
              <a:t>les testicules </a:t>
            </a:r>
          </a:p>
          <a:p>
            <a:pPr lvl="2"/>
            <a:r>
              <a:rPr lang="fr-FR" sz="1800" dirty="0">
                <a:latin typeface="+mn-lt"/>
              </a:rPr>
              <a:t>la prostate. </a:t>
            </a:r>
            <a:endParaRPr lang="fr-FR" sz="2000" dirty="0">
              <a:latin typeface="+mn-lt"/>
            </a:endParaRPr>
          </a:p>
          <a:p>
            <a:pPr lvl="1"/>
            <a:r>
              <a:rPr lang="fr-FR" sz="2000" dirty="0">
                <a:latin typeface="+mn-lt"/>
              </a:rPr>
              <a:t>12,4 % au moins une tumeur bénigne </a:t>
            </a:r>
          </a:p>
          <a:p>
            <a:pPr lvl="1"/>
            <a:r>
              <a:rPr lang="fr-FR" sz="2000" dirty="0">
                <a:latin typeface="+mn-lt"/>
              </a:rPr>
              <a:t>6,2 % au moins une tumeur maligne (surtout cutanée)</a:t>
            </a:r>
            <a:endParaRPr lang="fr-BE" sz="2000" dirty="0">
              <a:latin typeface="+mn-lt"/>
            </a:endParaRPr>
          </a:p>
        </p:txBody>
      </p:sp>
      <p:sp>
        <p:nvSpPr>
          <p:cNvPr id="4" name="Espace réservé du numéro de diapositive 3">
            <a:extLst>
              <a:ext uri="{FF2B5EF4-FFF2-40B4-BE49-F238E27FC236}">
                <a16:creationId xmlns:a16="http://schemas.microsoft.com/office/drawing/2014/main" id="{C18AFB0F-A521-4F58-B67E-0C011758DAA4}"/>
              </a:ext>
            </a:extLst>
          </p:cNvPr>
          <p:cNvSpPr>
            <a:spLocks noGrp="1"/>
          </p:cNvSpPr>
          <p:nvPr>
            <p:ph type="sldNum" sz="quarter" idx="4"/>
          </p:nvPr>
        </p:nvSpPr>
        <p:spPr/>
        <p:txBody>
          <a:bodyPr/>
          <a:lstStyle/>
          <a:p>
            <a:fld id="{BBF97745-3415-CF49-912C-FE5A312DA2CB}" type="slidenum">
              <a:rPr lang="fr-FR" smtClean="0"/>
              <a:pPr/>
              <a:t>27</a:t>
            </a:fld>
            <a:endParaRPr lang="fr-FR" dirty="0"/>
          </a:p>
        </p:txBody>
      </p:sp>
      <p:sp>
        <p:nvSpPr>
          <p:cNvPr id="5" name="Espace réservé du texte 4">
            <a:extLst>
              <a:ext uri="{FF2B5EF4-FFF2-40B4-BE49-F238E27FC236}">
                <a16:creationId xmlns:a16="http://schemas.microsoft.com/office/drawing/2014/main" id="{B3106FED-7228-494C-A37D-FC327CDE3994}"/>
              </a:ext>
            </a:extLst>
          </p:cNvPr>
          <p:cNvSpPr>
            <a:spLocks noGrp="1"/>
          </p:cNvSpPr>
          <p:nvPr>
            <p:ph type="body" sz="quarter" idx="13"/>
          </p:nvPr>
        </p:nvSpPr>
        <p:spPr/>
        <p:txBody>
          <a:bodyPr/>
          <a:lstStyle/>
          <a:p>
            <a:r>
              <a:rPr lang="fr-FR" b="1" dirty="0" err="1">
                <a:latin typeface="+mn-lt"/>
              </a:rPr>
              <a:t>Symptomes</a:t>
            </a:r>
            <a:r>
              <a:rPr lang="fr-FR" b="1" dirty="0">
                <a:latin typeface="+mn-lt"/>
              </a:rPr>
              <a:t> particuliers</a:t>
            </a:r>
            <a:endParaRPr lang="fr-BE" b="1" dirty="0">
              <a:latin typeface="+mn-lt"/>
            </a:endParaRPr>
          </a:p>
        </p:txBody>
      </p:sp>
      <p:sp>
        <p:nvSpPr>
          <p:cNvPr id="6" name="Espace réservé du texte 5">
            <a:extLst>
              <a:ext uri="{FF2B5EF4-FFF2-40B4-BE49-F238E27FC236}">
                <a16:creationId xmlns:a16="http://schemas.microsoft.com/office/drawing/2014/main" id="{FDDDC06D-C038-41A8-91B8-4077FA4845A9}"/>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2F8B2C2C-4F9C-499D-973D-A8EB3C5C51AD}"/>
              </a:ext>
            </a:extLst>
          </p:cNvPr>
          <p:cNvSpPr>
            <a:spLocks noGrp="1"/>
          </p:cNvSpPr>
          <p:nvPr>
            <p:ph type="body" sz="quarter" idx="11"/>
          </p:nvPr>
        </p:nvSpPr>
        <p:spPr/>
        <p:txBody>
          <a:bodyPr/>
          <a:lstStyle/>
          <a:p>
            <a:endParaRPr lang="fr-BE" dirty="0"/>
          </a:p>
        </p:txBody>
      </p:sp>
      <p:sp>
        <p:nvSpPr>
          <p:cNvPr id="8" name="Titre 1">
            <a:extLst>
              <a:ext uri="{FF2B5EF4-FFF2-40B4-BE49-F238E27FC236}">
                <a16:creationId xmlns:a16="http://schemas.microsoft.com/office/drawing/2014/main" id="{40E69F2A-6DF1-4FDE-9D68-EEB63F2E663A}"/>
              </a:ext>
            </a:extLst>
          </p:cNvPr>
          <p:cNvSpPr>
            <a:spLocks noGrp="1"/>
          </p:cNvSpPr>
          <p:nvPr>
            <p:ph type="title"/>
          </p:nvPr>
        </p:nvSpPr>
        <p:spPr>
          <a:xfrm>
            <a:off x="703281" y="633471"/>
            <a:ext cx="9303449" cy="761415"/>
          </a:xfrm>
        </p:spPr>
        <p:txBody>
          <a:bodyPr/>
          <a:lstStyle/>
          <a:p>
            <a:r>
              <a:rPr lang="fr-BE" dirty="0"/>
              <a:t>Dystrophie myotonique de type I</a:t>
            </a:r>
            <a:endParaRPr lang="fr-FR" dirty="0"/>
          </a:p>
        </p:txBody>
      </p:sp>
      <p:sp>
        <p:nvSpPr>
          <p:cNvPr id="2" name="Rectangle 1">
            <a:extLst>
              <a:ext uri="{FF2B5EF4-FFF2-40B4-BE49-F238E27FC236}">
                <a16:creationId xmlns:a16="http://schemas.microsoft.com/office/drawing/2014/main" id="{92CA56E1-0909-4D3B-AB81-CF17F14DC69B}"/>
              </a:ext>
            </a:extLst>
          </p:cNvPr>
          <p:cNvSpPr/>
          <p:nvPr/>
        </p:nvSpPr>
        <p:spPr>
          <a:xfrm>
            <a:off x="704643" y="6259354"/>
            <a:ext cx="10792033" cy="246221"/>
          </a:xfrm>
          <a:prstGeom prst="rect">
            <a:avLst/>
          </a:prstGeom>
        </p:spPr>
        <p:txBody>
          <a:bodyPr wrap="square">
            <a:spAutoFit/>
          </a:bodyPr>
          <a:lstStyle/>
          <a:p>
            <a:r>
              <a:rPr lang="fr-BE" sz="1000" b="0" i="0" dirty="0" err="1">
                <a:solidFill>
                  <a:srgbClr val="303030"/>
                </a:solidFill>
                <a:effectLst/>
                <a:highlight>
                  <a:srgbClr val="FFFFFF"/>
                </a:highlight>
                <a:latin typeface="Cambria" panose="02040503050406030204" pitchFamily="18" charset="0"/>
              </a:rPr>
              <a:t>Alsaggaf</a:t>
            </a:r>
            <a:r>
              <a:rPr lang="fr-BE" sz="1000" b="0" i="0" dirty="0">
                <a:solidFill>
                  <a:srgbClr val="303030"/>
                </a:solidFill>
                <a:effectLst/>
                <a:highlight>
                  <a:srgbClr val="FFFFFF"/>
                </a:highlight>
                <a:latin typeface="Cambria" panose="02040503050406030204" pitchFamily="18" charset="0"/>
              </a:rPr>
              <a:t> R, Wang Y, Marini-</a:t>
            </a:r>
            <a:r>
              <a:rPr lang="fr-BE" sz="1000" b="0" i="0" dirty="0" err="1">
                <a:solidFill>
                  <a:srgbClr val="303030"/>
                </a:solidFill>
                <a:effectLst/>
                <a:highlight>
                  <a:srgbClr val="FFFFFF"/>
                </a:highlight>
                <a:latin typeface="Cambria" panose="02040503050406030204" pitchFamily="18" charset="0"/>
              </a:rPr>
              <a:t>Bettolo</a:t>
            </a:r>
            <a:r>
              <a:rPr lang="fr-BE" sz="1000" b="0" i="0" dirty="0">
                <a:solidFill>
                  <a:srgbClr val="303030"/>
                </a:solidFill>
                <a:effectLst/>
                <a:highlight>
                  <a:srgbClr val="FFFFFF"/>
                </a:highlight>
                <a:latin typeface="Cambria" panose="02040503050406030204" pitchFamily="18" charset="0"/>
              </a:rPr>
              <a:t> C, Wood L, </a:t>
            </a:r>
            <a:r>
              <a:rPr lang="fr-BE" sz="1000" b="0" i="0" dirty="0" err="1">
                <a:solidFill>
                  <a:srgbClr val="303030"/>
                </a:solidFill>
                <a:effectLst/>
                <a:highlight>
                  <a:srgbClr val="FFFFFF"/>
                </a:highlight>
                <a:latin typeface="Cambria" panose="02040503050406030204" pitchFamily="18" charset="0"/>
              </a:rPr>
              <a:t>Nikolenko</a:t>
            </a:r>
            <a:r>
              <a:rPr lang="fr-BE" sz="1000" b="0" i="0" dirty="0">
                <a:solidFill>
                  <a:srgbClr val="303030"/>
                </a:solidFill>
                <a:effectLst/>
                <a:highlight>
                  <a:srgbClr val="FFFFFF"/>
                </a:highlight>
                <a:latin typeface="Cambria" panose="02040503050406030204" pitchFamily="18" charset="0"/>
              </a:rPr>
              <a:t> N, </a:t>
            </a:r>
            <a:r>
              <a:rPr lang="fr-BE" sz="1000" b="0" i="0" dirty="0" err="1">
                <a:solidFill>
                  <a:srgbClr val="303030"/>
                </a:solidFill>
                <a:effectLst/>
                <a:highlight>
                  <a:srgbClr val="FFFFFF"/>
                </a:highlight>
                <a:latin typeface="Cambria" panose="02040503050406030204" pitchFamily="18" charset="0"/>
              </a:rPr>
              <a:t>Lochmuller</a:t>
            </a:r>
            <a:r>
              <a:rPr lang="fr-BE" sz="1000" b="0" i="0" dirty="0">
                <a:solidFill>
                  <a:srgbClr val="303030"/>
                </a:solidFill>
                <a:effectLst/>
                <a:highlight>
                  <a:srgbClr val="FFFFFF"/>
                </a:highlight>
                <a:latin typeface="Cambria" panose="02040503050406030204" pitchFamily="18" charset="0"/>
              </a:rPr>
              <a:t> H, et al. </a:t>
            </a:r>
            <a:r>
              <a:rPr lang="fr-BE" sz="1000" b="0" i="0" dirty="0" err="1">
                <a:solidFill>
                  <a:srgbClr val="303030"/>
                </a:solidFill>
                <a:effectLst/>
                <a:highlight>
                  <a:srgbClr val="FFFFFF"/>
                </a:highlight>
                <a:latin typeface="Cambria" panose="02040503050406030204" pitchFamily="18" charset="0"/>
              </a:rPr>
              <a:t>Benign</a:t>
            </a:r>
            <a:r>
              <a:rPr lang="fr-BE" sz="1000" b="0" i="0" dirty="0">
                <a:solidFill>
                  <a:srgbClr val="303030"/>
                </a:solidFill>
                <a:effectLst/>
                <a:highlight>
                  <a:srgbClr val="FFFFFF"/>
                </a:highlight>
                <a:latin typeface="Cambria" panose="02040503050406030204" pitchFamily="18" charset="0"/>
              </a:rPr>
              <a:t> and </a:t>
            </a:r>
            <a:r>
              <a:rPr lang="fr-BE" sz="1000" b="0" i="0" dirty="0" err="1">
                <a:solidFill>
                  <a:srgbClr val="303030"/>
                </a:solidFill>
                <a:effectLst/>
                <a:highlight>
                  <a:srgbClr val="FFFFFF"/>
                </a:highlight>
                <a:latin typeface="Cambria" panose="02040503050406030204" pitchFamily="18" charset="0"/>
              </a:rPr>
              <a:t>malignant</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tumors</a:t>
            </a:r>
            <a:r>
              <a:rPr lang="fr-BE" sz="1000" b="0" i="0" dirty="0">
                <a:solidFill>
                  <a:srgbClr val="303030"/>
                </a:solidFill>
                <a:effectLst/>
                <a:highlight>
                  <a:srgbClr val="FFFFFF"/>
                </a:highlight>
                <a:latin typeface="Cambria" panose="02040503050406030204" pitchFamily="18" charset="0"/>
              </a:rPr>
              <a:t> in the UK </a:t>
            </a:r>
            <a:r>
              <a:rPr lang="fr-BE" sz="1000" b="0" i="0" dirty="0" err="1">
                <a:solidFill>
                  <a:srgbClr val="303030"/>
                </a:solidFill>
                <a:effectLst/>
                <a:highlight>
                  <a:srgbClr val="FFFFFF"/>
                </a:highlight>
                <a:latin typeface="Cambria" panose="02040503050406030204" pitchFamily="18" charset="0"/>
              </a:rPr>
              <a:t>myotonic</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dystrophy</a:t>
            </a:r>
            <a:r>
              <a:rPr lang="fr-BE" sz="1000" b="0" i="0" dirty="0">
                <a:solidFill>
                  <a:srgbClr val="303030"/>
                </a:solidFill>
                <a:effectLst/>
                <a:highlight>
                  <a:srgbClr val="FFFFFF"/>
                </a:highlight>
                <a:latin typeface="Cambria" panose="02040503050406030204" pitchFamily="18" charset="0"/>
              </a:rPr>
              <a:t> patient </a:t>
            </a:r>
            <a:r>
              <a:rPr lang="fr-BE" sz="1000" b="0" i="0" dirty="0" err="1">
                <a:solidFill>
                  <a:srgbClr val="303030"/>
                </a:solidFill>
                <a:effectLst/>
                <a:highlight>
                  <a:srgbClr val="FFFFFF"/>
                </a:highlight>
                <a:latin typeface="Cambria" panose="02040503050406030204" pitchFamily="18" charset="0"/>
              </a:rPr>
              <a:t>registry</a:t>
            </a:r>
            <a:r>
              <a:rPr lang="fr-BE" sz="1000" b="0" i="0" dirty="0">
                <a:solidFill>
                  <a:srgbClr val="303030"/>
                </a:solidFill>
                <a:effectLst/>
                <a:highlight>
                  <a:srgbClr val="FFFFFF"/>
                </a:highlight>
                <a:latin typeface="Cambria" panose="02040503050406030204" pitchFamily="18" charset="0"/>
              </a:rPr>
              <a:t>. </a:t>
            </a:r>
            <a:r>
              <a:rPr lang="fr-BE" sz="1000" b="0" i="1" dirty="0">
                <a:solidFill>
                  <a:srgbClr val="303030"/>
                </a:solidFill>
                <a:effectLst/>
                <a:highlight>
                  <a:srgbClr val="FFFFFF"/>
                </a:highlight>
                <a:latin typeface="Cambria" panose="02040503050406030204" pitchFamily="18" charset="0"/>
              </a:rPr>
              <a:t>Muscle Nerve</a:t>
            </a:r>
            <a:r>
              <a:rPr lang="fr-BE" sz="1000" b="0" i="0" dirty="0">
                <a:solidFill>
                  <a:srgbClr val="303030"/>
                </a:solidFill>
                <a:effectLst/>
                <a:highlight>
                  <a:srgbClr val="FFFFFF"/>
                </a:highlight>
                <a:latin typeface="Cambria" panose="02040503050406030204" pitchFamily="18" charset="0"/>
              </a:rPr>
              <a:t> (2018) 57(2):316–20.</a:t>
            </a:r>
            <a:endParaRPr lang="fr-BE" sz="1000" dirty="0">
              <a:solidFill>
                <a:srgbClr val="303030"/>
              </a:solidFill>
              <a:latin typeface="Times New Roman" panose="02020603050405020304" pitchFamily="18" charset="0"/>
            </a:endParaRPr>
          </a:p>
        </p:txBody>
      </p:sp>
      <p:pic>
        <p:nvPicPr>
          <p:cNvPr id="10" name="Image 9">
            <a:extLst>
              <a:ext uri="{FF2B5EF4-FFF2-40B4-BE49-F238E27FC236}">
                <a16:creationId xmlns:a16="http://schemas.microsoft.com/office/drawing/2014/main" id="{64E13ED7-F24F-5CE7-98A0-FC40E0CCEDCD}"/>
              </a:ext>
            </a:extLst>
          </p:cNvPr>
          <p:cNvPicPr>
            <a:picLocks noChangeAspect="1"/>
          </p:cNvPicPr>
          <p:nvPr/>
        </p:nvPicPr>
        <p:blipFill>
          <a:blip r:embed="rId2"/>
          <a:stretch>
            <a:fillRect/>
          </a:stretch>
        </p:blipFill>
        <p:spPr>
          <a:xfrm>
            <a:off x="6705600" y="1846171"/>
            <a:ext cx="4686300" cy="3496701"/>
          </a:xfrm>
          <a:prstGeom prst="rect">
            <a:avLst/>
          </a:prstGeom>
        </p:spPr>
      </p:pic>
    </p:spTree>
    <p:extLst>
      <p:ext uri="{BB962C8B-B14F-4D97-AF65-F5344CB8AC3E}">
        <p14:creationId xmlns:p14="http://schemas.microsoft.com/office/powerpoint/2010/main" val="230641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F7B695C-9A1B-4DB9-9748-3DC9A8AA7D71}"/>
              </a:ext>
            </a:extLst>
          </p:cNvPr>
          <p:cNvSpPr>
            <a:spLocks noGrp="1"/>
          </p:cNvSpPr>
          <p:nvPr>
            <p:ph idx="1"/>
          </p:nvPr>
        </p:nvSpPr>
        <p:spPr>
          <a:xfrm>
            <a:off x="704643" y="1492454"/>
            <a:ext cx="5635197" cy="4129555"/>
          </a:xfrm>
        </p:spPr>
        <p:txBody>
          <a:bodyPr/>
          <a:lstStyle/>
          <a:p>
            <a:pPr marL="342900" indent="-342900">
              <a:buFont typeface="Arial" panose="020B0604020202020204" pitchFamily="34" charset="0"/>
              <a:buChar char="•"/>
            </a:pPr>
            <a:r>
              <a:rPr lang="fr-FR" sz="2400" dirty="0">
                <a:latin typeface="+mn-lt"/>
              </a:rPr>
              <a:t>Anomalies cardiaques</a:t>
            </a:r>
          </a:p>
          <a:p>
            <a:pPr lvl="1"/>
            <a:r>
              <a:rPr lang="fr-FR" sz="2000" dirty="0">
                <a:latin typeface="+mn-lt"/>
              </a:rPr>
              <a:t>Fréquentes</a:t>
            </a:r>
          </a:p>
          <a:p>
            <a:pPr lvl="2"/>
            <a:r>
              <a:rPr lang="fr-FR" sz="1800" dirty="0">
                <a:latin typeface="+mn-lt"/>
              </a:rPr>
              <a:t>arythmies, </a:t>
            </a:r>
          </a:p>
          <a:p>
            <a:pPr lvl="3"/>
            <a:r>
              <a:rPr lang="fr-FR" sz="1800" dirty="0">
                <a:latin typeface="+mn-lt"/>
              </a:rPr>
              <a:t>fibrillation auriculaire </a:t>
            </a:r>
          </a:p>
          <a:p>
            <a:pPr lvl="3"/>
            <a:r>
              <a:rPr lang="fr-FR" sz="1800" dirty="0">
                <a:latin typeface="+mn-lt"/>
              </a:rPr>
              <a:t>défauts de conduction (par exemple, blocs AV) </a:t>
            </a:r>
          </a:p>
          <a:p>
            <a:pPr lvl="3"/>
            <a:r>
              <a:rPr lang="fr-FR" sz="1800" dirty="0">
                <a:latin typeface="+mn-lt"/>
              </a:rPr>
              <a:t>syndrome de </a:t>
            </a:r>
            <a:r>
              <a:rPr lang="fr-FR" sz="1800" dirty="0" err="1">
                <a:latin typeface="+mn-lt"/>
              </a:rPr>
              <a:t>Brugada</a:t>
            </a:r>
            <a:r>
              <a:rPr lang="fr-FR" sz="1800" dirty="0">
                <a:latin typeface="+mn-lt"/>
              </a:rPr>
              <a:t>, </a:t>
            </a:r>
          </a:p>
          <a:p>
            <a:pPr lvl="2"/>
            <a:r>
              <a:rPr lang="fr-FR" sz="1800" dirty="0">
                <a:latin typeface="+mn-lt"/>
              </a:rPr>
              <a:t>nécessite souvent l'implantation de stimulateurs cardiaques.</a:t>
            </a:r>
          </a:p>
          <a:p>
            <a:pPr lvl="1"/>
            <a:r>
              <a:rPr lang="fr-FR" sz="2000" dirty="0">
                <a:latin typeface="+mn-lt"/>
              </a:rPr>
              <a:t>Rares</a:t>
            </a:r>
          </a:p>
          <a:p>
            <a:pPr lvl="2"/>
            <a:r>
              <a:rPr lang="fr-BE" sz="1800" dirty="0">
                <a:latin typeface="+mn-lt"/>
              </a:rPr>
              <a:t>cardiomyopathies</a:t>
            </a:r>
            <a:endParaRPr lang="fr-FR" sz="1800" dirty="0">
              <a:latin typeface="+mn-lt"/>
            </a:endParaRPr>
          </a:p>
          <a:p>
            <a:pPr lvl="2"/>
            <a:r>
              <a:rPr lang="fr-FR" sz="1800" dirty="0">
                <a:latin typeface="+mn-lt"/>
              </a:rPr>
              <a:t>cardiopathie ischémique </a:t>
            </a:r>
          </a:p>
          <a:p>
            <a:pPr lvl="2"/>
            <a:r>
              <a:rPr lang="fr-FR" sz="1800" dirty="0">
                <a:latin typeface="+mn-lt"/>
              </a:rPr>
              <a:t>prolapsus de la valvule mitrale</a:t>
            </a:r>
          </a:p>
          <a:p>
            <a:pPr marL="914400" lvl="2" indent="0">
              <a:buNone/>
            </a:pPr>
            <a:r>
              <a:rPr lang="fr-FR" sz="1800" dirty="0">
                <a:latin typeface="+mn-lt"/>
              </a:rPr>
              <a:t>	insuffisance cardiaque</a:t>
            </a:r>
          </a:p>
          <a:p>
            <a:pPr marL="914400" lvl="2" indent="0">
              <a:buNone/>
            </a:pPr>
            <a:endParaRPr lang="fr-FR" sz="1800" dirty="0">
              <a:latin typeface="+mn-lt"/>
            </a:endParaRPr>
          </a:p>
          <a:p>
            <a:pPr lvl="1"/>
            <a:endParaRPr lang="fr-BE" sz="2000" dirty="0">
              <a:latin typeface="+mn-lt"/>
            </a:endParaRPr>
          </a:p>
        </p:txBody>
      </p:sp>
      <p:sp>
        <p:nvSpPr>
          <p:cNvPr id="4" name="Espace réservé du numéro de diapositive 3">
            <a:extLst>
              <a:ext uri="{FF2B5EF4-FFF2-40B4-BE49-F238E27FC236}">
                <a16:creationId xmlns:a16="http://schemas.microsoft.com/office/drawing/2014/main" id="{C18AFB0F-A521-4F58-B67E-0C011758DAA4}"/>
              </a:ext>
            </a:extLst>
          </p:cNvPr>
          <p:cNvSpPr>
            <a:spLocks noGrp="1"/>
          </p:cNvSpPr>
          <p:nvPr>
            <p:ph type="sldNum" sz="quarter" idx="4"/>
          </p:nvPr>
        </p:nvSpPr>
        <p:spPr/>
        <p:txBody>
          <a:bodyPr/>
          <a:lstStyle/>
          <a:p>
            <a:fld id="{BBF97745-3415-CF49-912C-FE5A312DA2CB}" type="slidenum">
              <a:rPr lang="fr-FR" smtClean="0"/>
              <a:pPr/>
              <a:t>28</a:t>
            </a:fld>
            <a:endParaRPr lang="fr-FR" dirty="0"/>
          </a:p>
        </p:txBody>
      </p:sp>
      <p:sp>
        <p:nvSpPr>
          <p:cNvPr id="5" name="Espace réservé du texte 4">
            <a:extLst>
              <a:ext uri="{FF2B5EF4-FFF2-40B4-BE49-F238E27FC236}">
                <a16:creationId xmlns:a16="http://schemas.microsoft.com/office/drawing/2014/main" id="{B3106FED-7228-494C-A37D-FC327CDE3994}"/>
              </a:ext>
            </a:extLst>
          </p:cNvPr>
          <p:cNvSpPr>
            <a:spLocks noGrp="1"/>
          </p:cNvSpPr>
          <p:nvPr>
            <p:ph type="body" sz="quarter" idx="13"/>
          </p:nvPr>
        </p:nvSpPr>
        <p:spPr>
          <a:xfrm>
            <a:off x="602693" y="718699"/>
            <a:ext cx="10515600" cy="396000"/>
          </a:xfrm>
        </p:spPr>
        <p:txBody>
          <a:bodyPr/>
          <a:lstStyle/>
          <a:p>
            <a:r>
              <a:rPr lang="fr-FR" b="1" dirty="0" err="1">
                <a:latin typeface="+mn-lt"/>
              </a:rPr>
              <a:t>Symptomes</a:t>
            </a:r>
            <a:r>
              <a:rPr lang="fr-FR" b="1" dirty="0">
                <a:latin typeface="+mn-lt"/>
              </a:rPr>
              <a:t> particuliers</a:t>
            </a:r>
            <a:endParaRPr lang="fr-BE" b="1" dirty="0">
              <a:latin typeface="+mn-lt"/>
            </a:endParaRPr>
          </a:p>
        </p:txBody>
      </p:sp>
      <p:sp>
        <p:nvSpPr>
          <p:cNvPr id="6" name="Espace réservé du texte 5">
            <a:extLst>
              <a:ext uri="{FF2B5EF4-FFF2-40B4-BE49-F238E27FC236}">
                <a16:creationId xmlns:a16="http://schemas.microsoft.com/office/drawing/2014/main" id="{FDDDC06D-C038-41A8-91B8-4077FA4845A9}"/>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2F8B2C2C-4F9C-499D-973D-A8EB3C5C51AD}"/>
              </a:ext>
            </a:extLst>
          </p:cNvPr>
          <p:cNvSpPr>
            <a:spLocks noGrp="1"/>
          </p:cNvSpPr>
          <p:nvPr>
            <p:ph type="body" sz="quarter" idx="11"/>
          </p:nvPr>
        </p:nvSpPr>
        <p:spPr/>
        <p:txBody>
          <a:bodyPr/>
          <a:lstStyle/>
          <a:p>
            <a:endParaRPr lang="fr-BE" dirty="0"/>
          </a:p>
        </p:txBody>
      </p:sp>
      <p:sp>
        <p:nvSpPr>
          <p:cNvPr id="8" name="Titre 1">
            <a:extLst>
              <a:ext uri="{FF2B5EF4-FFF2-40B4-BE49-F238E27FC236}">
                <a16:creationId xmlns:a16="http://schemas.microsoft.com/office/drawing/2014/main" id="{40E69F2A-6DF1-4FDE-9D68-EEB63F2E663A}"/>
              </a:ext>
            </a:extLst>
          </p:cNvPr>
          <p:cNvSpPr>
            <a:spLocks noGrp="1"/>
          </p:cNvSpPr>
          <p:nvPr>
            <p:ph type="title"/>
          </p:nvPr>
        </p:nvSpPr>
        <p:spPr>
          <a:xfrm>
            <a:off x="602693" y="-61327"/>
            <a:ext cx="9303449" cy="761415"/>
          </a:xfrm>
        </p:spPr>
        <p:txBody>
          <a:bodyPr/>
          <a:lstStyle/>
          <a:p>
            <a:r>
              <a:rPr lang="fr-BE" dirty="0"/>
              <a:t>Dystrophie myotonique de type I</a:t>
            </a:r>
            <a:endParaRPr lang="fr-FR" dirty="0"/>
          </a:p>
        </p:txBody>
      </p:sp>
      <p:sp>
        <p:nvSpPr>
          <p:cNvPr id="2" name="Rectangle 1">
            <a:extLst>
              <a:ext uri="{FF2B5EF4-FFF2-40B4-BE49-F238E27FC236}">
                <a16:creationId xmlns:a16="http://schemas.microsoft.com/office/drawing/2014/main" id="{92CA56E1-0909-4D3B-AB81-CF17F14DC69B}"/>
              </a:ext>
            </a:extLst>
          </p:cNvPr>
          <p:cNvSpPr/>
          <p:nvPr/>
        </p:nvSpPr>
        <p:spPr>
          <a:xfrm>
            <a:off x="704643" y="6259354"/>
            <a:ext cx="10792033" cy="246221"/>
          </a:xfrm>
          <a:prstGeom prst="rect">
            <a:avLst/>
          </a:prstGeom>
        </p:spPr>
        <p:txBody>
          <a:bodyPr wrap="square">
            <a:spAutoFit/>
          </a:bodyPr>
          <a:lstStyle/>
          <a:p>
            <a:r>
              <a:rPr lang="fr-BE" sz="1000" b="0" i="0" dirty="0" err="1">
                <a:solidFill>
                  <a:srgbClr val="303030"/>
                </a:solidFill>
                <a:effectLst/>
                <a:highlight>
                  <a:srgbClr val="FFFFFF"/>
                </a:highlight>
                <a:latin typeface="Cambria" panose="02040503050406030204" pitchFamily="18" charset="0"/>
              </a:rPr>
              <a:t>Bassez</a:t>
            </a:r>
            <a:r>
              <a:rPr lang="fr-BE" sz="1000" b="0" i="0" dirty="0">
                <a:solidFill>
                  <a:srgbClr val="303030"/>
                </a:solidFill>
                <a:effectLst/>
                <a:highlight>
                  <a:srgbClr val="FFFFFF"/>
                </a:highlight>
                <a:latin typeface="Cambria" panose="02040503050406030204" pitchFamily="18" charset="0"/>
              </a:rPr>
              <a:t> G, Lazarus A, </a:t>
            </a:r>
            <a:r>
              <a:rPr lang="fr-BE" sz="1000" b="0" i="0" dirty="0" err="1">
                <a:solidFill>
                  <a:srgbClr val="303030"/>
                </a:solidFill>
                <a:effectLst/>
                <a:highlight>
                  <a:srgbClr val="FFFFFF"/>
                </a:highlight>
                <a:latin typeface="Cambria" panose="02040503050406030204" pitchFamily="18" charset="0"/>
              </a:rPr>
              <a:t>Desguerre</a:t>
            </a:r>
            <a:r>
              <a:rPr lang="fr-BE" sz="1000" b="0" i="0" dirty="0">
                <a:solidFill>
                  <a:srgbClr val="303030"/>
                </a:solidFill>
                <a:effectLst/>
                <a:highlight>
                  <a:srgbClr val="FFFFFF"/>
                </a:highlight>
                <a:latin typeface="Cambria" panose="02040503050406030204" pitchFamily="18" charset="0"/>
              </a:rPr>
              <a:t> I, Varin J, </a:t>
            </a:r>
            <a:r>
              <a:rPr lang="fr-BE" sz="1000" b="0" i="0" dirty="0" err="1">
                <a:solidFill>
                  <a:srgbClr val="303030"/>
                </a:solidFill>
                <a:effectLst/>
                <a:highlight>
                  <a:srgbClr val="FFFFFF"/>
                </a:highlight>
                <a:latin typeface="Cambria" panose="02040503050406030204" pitchFamily="18" charset="0"/>
              </a:rPr>
              <a:t>Laforet</a:t>
            </a:r>
            <a:r>
              <a:rPr lang="fr-BE" sz="1000" b="0" i="0" dirty="0">
                <a:solidFill>
                  <a:srgbClr val="303030"/>
                </a:solidFill>
                <a:effectLst/>
                <a:highlight>
                  <a:srgbClr val="FFFFFF"/>
                </a:highlight>
                <a:latin typeface="Cambria" panose="02040503050406030204" pitchFamily="18" charset="0"/>
              </a:rPr>
              <a:t> P, </a:t>
            </a:r>
            <a:r>
              <a:rPr lang="fr-BE" sz="1000" b="0" i="0" dirty="0" err="1">
                <a:solidFill>
                  <a:srgbClr val="303030"/>
                </a:solidFill>
                <a:effectLst/>
                <a:highlight>
                  <a:srgbClr val="FFFFFF"/>
                </a:highlight>
                <a:latin typeface="Cambria" panose="02040503050406030204" pitchFamily="18" charset="0"/>
              </a:rPr>
              <a:t>Becane</a:t>
            </a:r>
            <a:r>
              <a:rPr lang="fr-BE" sz="1000" b="0" i="0" dirty="0">
                <a:solidFill>
                  <a:srgbClr val="303030"/>
                </a:solidFill>
                <a:effectLst/>
                <a:highlight>
                  <a:srgbClr val="FFFFFF"/>
                </a:highlight>
                <a:latin typeface="Cambria" panose="02040503050406030204" pitchFamily="18" charset="0"/>
              </a:rPr>
              <a:t> HM, et al. </a:t>
            </a:r>
            <a:r>
              <a:rPr lang="fr-BE" sz="1000" b="0" i="0" dirty="0" err="1">
                <a:solidFill>
                  <a:srgbClr val="303030"/>
                </a:solidFill>
                <a:effectLst/>
                <a:highlight>
                  <a:srgbClr val="FFFFFF"/>
                </a:highlight>
                <a:latin typeface="Cambria" panose="02040503050406030204" pitchFamily="18" charset="0"/>
              </a:rPr>
              <a:t>Severe</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cardiac</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arrhythmias</a:t>
            </a:r>
            <a:r>
              <a:rPr lang="fr-BE" sz="1000" b="0" i="0" dirty="0">
                <a:solidFill>
                  <a:srgbClr val="303030"/>
                </a:solidFill>
                <a:effectLst/>
                <a:highlight>
                  <a:srgbClr val="FFFFFF"/>
                </a:highlight>
                <a:latin typeface="Cambria" panose="02040503050406030204" pitchFamily="18" charset="0"/>
              </a:rPr>
              <a:t> in </a:t>
            </a:r>
            <a:r>
              <a:rPr lang="fr-BE" sz="1000" b="0" i="0" dirty="0" err="1">
                <a:solidFill>
                  <a:srgbClr val="303030"/>
                </a:solidFill>
                <a:effectLst/>
                <a:highlight>
                  <a:srgbClr val="FFFFFF"/>
                </a:highlight>
                <a:latin typeface="Cambria" panose="02040503050406030204" pitchFamily="18" charset="0"/>
              </a:rPr>
              <a:t>young</a:t>
            </a:r>
            <a:r>
              <a:rPr lang="fr-BE" sz="1000" b="0" i="0" dirty="0">
                <a:solidFill>
                  <a:srgbClr val="303030"/>
                </a:solidFill>
                <a:effectLst/>
                <a:highlight>
                  <a:srgbClr val="FFFFFF"/>
                </a:highlight>
                <a:latin typeface="Cambria" panose="02040503050406030204" pitchFamily="18" charset="0"/>
              </a:rPr>
              <a:t> patients </a:t>
            </a:r>
            <a:r>
              <a:rPr lang="fr-BE" sz="1000" b="0" i="0" dirty="0" err="1">
                <a:solidFill>
                  <a:srgbClr val="303030"/>
                </a:solidFill>
                <a:effectLst/>
                <a:highlight>
                  <a:srgbClr val="FFFFFF"/>
                </a:highlight>
                <a:latin typeface="Cambria" panose="02040503050406030204" pitchFamily="18" charset="0"/>
              </a:rPr>
              <a:t>with</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myotonic</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dystrophy</a:t>
            </a:r>
            <a:r>
              <a:rPr lang="fr-BE" sz="1000" b="0" i="0" dirty="0">
                <a:solidFill>
                  <a:srgbClr val="303030"/>
                </a:solidFill>
                <a:effectLst/>
                <a:highlight>
                  <a:srgbClr val="FFFFFF"/>
                </a:highlight>
                <a:latin typeface="Cambria" panose="02040503050406030204" pitchFamily="18" charset="0"/>
              </a:rPr>
              <a:t> type 1. </a:t>
            </a:r>
            <a:r>
              <a:rPr lang="fr-BE" sz="1000" b="0" i="1" dirty="0" err="1">
                <a:solidFill>
                  <a:srgbClr val="303030"/>
                </a:solidFill>
                <a:effectLst/>
                <a:highlight>
                  <a:srgbClr val="FFFFFF"/>
                </a:highlight>
                <a:latin typeface="Cambria" panose="02040503050406030204" pitchFamily="18" charset="0"/>
              </a:rPr>
              <a:t>Neurology</a:t>
            </a:r>
            <a:r>
              <a:rPr lang="fr-BE" sz="1000" b="0" i="0" dirty="0">
                <a:solidFill>
                  <a:srgbClr val="303030"/>
                </a:solidFill>
                <a:effectLst/>
                <a:highlight>
                  <a:srgbClr val="FFFFFF"/>
                </a:highlight>
                <a:latin typeface="Cambria" panose="02040503050406030204" pitchFamily="18" charset="0"/>
              </a:rPr>
              <a:t> (2004) 63(10):1939–41. </a:t>
            </a:r>
            <a:endParaRPr lang="fr-BE" sz="1000" dirty="0">
              <a:solidFill>
                <a:srgbClr val="303030"/>
              </a:solidFill>
              <a:latin typeface="Times New Roman" panose="02020603050405020304" pitchFamily="18" charset="0"/>
            </a:endParaRPr>
          </a:p>
        </p:txBody>
      </p:sp>
      <p:sp>
        <p:nvSpPr>
          <p:cNvPr id="11" name="ZoneTexte 10">
            <a:extLst>
              <a:ext uri="{FF2B5EF4-FFF2-40B4-BE49-F238E27FC236}">
                <a16:creationId xmlns:a16="http://schemas.microsoft.com/office/drawing/2014/main" id="{3B828B43-C444-87F0-2821-A446ECC9DCDD}"/>
              </a:ext>
            </a:extLst>
          </p:cNvPr>
          <p:cNvSpPr txBox="1"/>
          <p:nvPr/>
        </p:nvSpPr>
        <p:spPr>
          <a:xfrm>
            <a:off x="5254417" y="5317454"/>
            <a:ext cx="609600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dirty="0">
                <a:solidFill>
                  <a:srgbClr val="FF0000"/>
                </a:solidFill>
              </a:rPr>
              <a:t>la gravité de l'atteinte cardiaque semble directement liée à la taille de l'expansion du CTG</a:t>
            </a:r>
          </a:p>
        </p:txBody>
      </p:sp>
      <p:pic>
        <p:nvPicPr>
          <p:cNvPr id="9" name="Image 8">
            <a:extLst>
              <a:ext uri="{FF2B5EF4-FFF2-40B4-BE49-F238E27FC236}">
                <a16:creationId xmlns:a16="http://schemas.microsoft.com/office/drawing/2014/main" id="{65EB394A-490C-ACB9-006D-32A0A17D5438}"/>
              </a:ext>
            </a:extLst>
          </p:cNvPr>
          <p:cNvPicPr>
            <a:picLocks noChangeAspect="1"/>
          </p:cNvPicPr>
          <p:nvPr/>
        </p:nvPicPr>
        <p:blipFill>
          <a:blip r:embed="rId2"/>
          <a:stretch>
            <a:fillRect/>
          </a:stretch>
        </p:blipFill>
        <p:spPr>
          <a:xfrm>
            <a:off x="7310152" y="1410268"/>
            <a:ext cx="3526933" cy="3275537"/>
          </a:xfrm>
          <a:prstGeom prst="rect">
            <a:avLst/>
          </a:prstGeom>
        </p:spPr>
      </p:pic>
      <p:sp>
        <p:nvSpPr>
          <p:cNvPr id="10" name="Flèche vers la droite 9">
            <a:extLst>
              <a:ext uri="{FF2B5EF4-FFF2-40B4-BE49-F238E27FC236}">
                <a16:creationId xmlns:a16="http://schemas.microsoft.com/office/drawing/2014/main" id="{69F5A109-B112-E97E-788F-DC1B4A5414AA}"/>
              </a:ext>
            </a:extLst>
          </p:cNvPr>
          <p:cNvSpPr/>
          <p:nvPr/>
        </p:nvSpPr>
        <p:spPr>
          <a:xfrm>
            <a:off x="1867437" y="5589430"/>
            <a:ext cx="347730" cy="14166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5118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F7B695C-9A1B-4DB9-9748-3DC9A8AA7D71}"/>
              </a:ext>
            </a:extLst>
          </p:cNvPr>
          <p:cNvSpPr>
            <a:spLocks noGrp="1"/>
          </p:cNvSpPr>
          <p:nvPr>
            <p:ph idx="1"/>
          </p:nvPr>
        </p:nvSpPr>
        <p:spPr>
          <a:xfrm>
            <a:off x="704643" y="1492454"/>
            <a:ext cx="7318895" cy="4129555"/>
          </a:xfrm>
        </p:spPr>
        <p:txBody>
          <a:bodyPr/>
          <a:lstStyle/>
          <a:p>
            <a:pPr marL="342900" indent="-342900">
              <a:buFont typeface="Arial" panose="020B0604020202020204" pitchFamily="34" charset="0"/>
              <a:buChar char="•"/>
            </a:pPr>
            <a:r>
              <a:rPr lang="fr-FR" sz="2400" dirty="0">
                <a:latin typeface="+mn-lt"/>
              </a:rPr>
              <a:t>Polyneuropathies</a:t>
            </a:r>
          </a:p>
          <a:p>
            <a:pPr lvl="1"/>
            <a:r>
              <a:rPr lang="fr-FR" sz="2000" dirty="0">
                <a:latin typeface="+mn-lt"/>
              </a:rPr>
              <a:t>Cause débattue</a:t>
            </a:r>
          </a:p>
          <a:p>
            <a:pPr lvl="2"/>
            <a:r>
              <a:rPr lang="fr-FR" sz="1800" dirty="0">
                <a:latin typeface="+mn-lt"/>
              </a:rPr>
              <a:t>Diabète</a:t>
            </a:r>
          </a:p>
          <a:p>
            <a:pPr lvl="2"/>
            <a:r>
              <a:rPr lang="fr-FR" sz="1800" dirty="0">
                <a:latin typeface="+mn-lt"/>
              </a:rPr>
              <a:t>Dysfonctionnement endocrinien</a:t>
            </a:r>
          </a:p>
          <a:p>
            <a:pPr lvl="1"/>
            <a:r>
              <a:rPr lang="fr-FR" sz="2000" dirty="0">
                <a:latin typeface="+mn-lt"/>
              </a:rPr>
              <a:t>Fréquence</a:t>
            </a:r>
          </a:p>
          <a:p>
            <a:pPr lvl="2"/>
            <a:r>
              <a:rPr lang="fr-FR" sz="1800" dirty="0">
                <a:latin typeface="+mn-lt"/>
              </a:rPr>
              <a:t>1/3 des patients</a:t>
            </a:r>
          </a:p>
          <a:p>
            <a:pPr lvl="1"/>
            <a:r>
              <a:rPr lang="fr-FR" sz="2000" dirty="0">
                <a:latin typeface="+mn-lt"/>
              </a:rPr>
              <a:t>Symptômes</a:t>
            </a:r>
          </a:p>
          <a:p>
            <a:pPr lvl="2"/>
            <a:r>
              <a:rPr lang="fr-FR" sz="1800" dirty="0">
                <a:latin typeface="+mn-lt"/>
              </a:rPr>
              <a:t>Troubles de l’équilibre majorés</a:t>
            </a:r>
          </a:p>
          <a:p>
            <a:pPr lvl="2"/>
            <a:r>
              <a:rPr lang="fr-FR" sz="1800" dirty="0">
                <a:latin typeface="+mn-lt"/>
              </a:rPr>
              <a:t>Chutes</a:t>
            </a:r>
          </a:p>
          <a:p>
            <a:pPr lvl="1"/>
            <a:r>
              <a:rPr lang="fr-FR" sz="2000" dirty="0">
                <a:latin typeface="+mn-lt"/>
              </a:rPr>
              <a:t>Pas de corrélation significative avec</a:t>
            </a:r>
          </a:p>
          <a:p>
            <a:pPr lvl="2"/>
            <a:r>
              <a:rPr lang="fr-FR" sz="1800" dirty="0">
                <a:latin typeface="+mn-lt"/>
              </a:rPr>
              <a:t>l'âge, </a:t>
            </a:r>
          </a:p>
          <a:p>
            <a:pPr lvl="2"/>
            <a:r>
              <a:rPr lang="fr-FR" sz="1800" dirty="0">
                <a:latin typeface="+mn-lt"/>
              </a:rPr>
              <a:t>la durée des symptômes neuromusculaires </a:t>
            </a:r>
          </a:p>
          <a:p>
            <a:pPr lvl="2"/>
            <a:r>
              <a:rPr lang="fr-FR" sz="1800" dirty="0">
                <a:latin typeface="+mn-lt"/>
              </a:rPr>
              <a:t>les répétitions CTG</a:t>
            </a:r>
          </a:p>
          <a:p>
            <a:pPr lvl="1"/>
            <a:endParaRPr lang="fr-BE" sz="2000" dirty="0">
              <a:latin typeface="+mn-lt"/>
            </a:endParaRPr>
          </a:p>
        </p:txBody>
      </p:sp>
      <p:sp>
        <p:nvSpPr>
          <p:cNvPr id="4" name="Espace réservé du numéro de diapositive 3">
            <a:extLst>
              <a:ext uri="{FF2B5EF4-FFF2-40B4-BE49-F238E27FC236}">
                <a16:creationId xmlns:a16="http://schemas.microsoft.com/office/drawing/2014/main" id="{C18AFB0F-A521-4F58-B67E-0C011758DAA4}"/>
              </a:ext>
            </a:extLst>
          </p:cNvPr>
          <p:cNvSpPr>
            <a:spLocks noGrp="1"/>
          </p:cNvSpPr>
          <p:nvPr>
            <p:ph type="sldNum" sz="quarter" idx="4"/>
          </p:nvPr>
        </p:nvSpPr>
        <p:spPr/>
        <p:txBody>
          <a:bodyPr/>
          <a:lstStyle/>
          <a:p>
            <a:fld id="{BBF97745-3415-CF49-912C-FE5A312DA2CB}" type="slidenum">
              <a:rPr lang="fr-FR" smtClean="0"/>
              <a:pPr/>
              <a:t>29</a:t>
            </a:fld>
            <a:endParaRPr lang="fr-FR" dirty="0"/>
          </a:p>
        </p:txBody>
      </p:sp>
      <p:sp>
        <p:nvSpPr>
          <p:cNvPr id="5" name="Espace réservé du texte 4">
            <a:extLst>
              <a:ext uri="{FF2B5EF4-FFF2-40B4-BE49-F238E27FC236}">
                <a16:creationId xmlns:a16="http://schemas.microsoft.com/office/drawing/2014/main" id="{B3106FED-7228-494C-A37D-FC327CDE3994}"/>
              </a:ext>
            </a:extLst>
          </p:cNvPr>
          <p:cNvSpPr>
            <a:spLocks noGrp="1"/>
          </p:cNvSpPr>
          <p:nvPr>
            <p:ph type="body" sz="quarter" idx="13"/>
          </p:nvPr>
        </p:nvSpPr>
        <p:spPr>
          <a:xfrm>
            <a:off x="602693" y="718699"/>
            <a:ext cx="10515600" cy="396000"/>
          </a:xfrm>
        </p:spPr>
        <p:txBody>
          <a:bodyPr/>
          <a:lstStyle/>
          <a:p>
            <a:r>
              <a:rPr lang="fr-FR" b="1" dirty="0" err="1">
                <a:latin typeface="+mn-lt"/>
              </a:rPr>
              <a:t>Symptomes</a:t>
            </a:r>
            <a:r>
              <a:rPr lang="fr-FR" b="1" dirty="0">
                <a:latin typeface="+mn-lt"/>
              </a:rPr>
              <a:t> particuliers</a:t>
            </a:r>
            <a:endParaRPr lang="fr-BE" b="1" dirty="0">
              <a:latin typeface="+mn-lt"/>
            </a:endParaRPr>
          </a:p>
        </p:txBody>
      </p:sp>
      <p:sp>
        <p:nvSpPr>
          <p:cNvPr id="6" name="Espace réservé du texte 5">
            <a:extLst>
              <a:ext uri="{FF2B5EF4-FFF2-40B4-BE49-F238E27FC236}">
                <a16:creationId xmlns:a16="http://schemas.microsoft.com/office/drawing/2014/main" id="{FDDDC06D-C038-41A8-91B8-4077FA4845A9}"/>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2F8B2C2C-4F9C-499D-973D-A8EB3C5C51AD}"/>
              </a:ext>
            </a:extLst>
          </p:cNvPr>
          <p:cNvSpPr>
            <a:spLocks noGrp="1"/>
          </p:cNvSpPr>
          <p:nvPr>
            <p:ph type="body" sz="quarter" idx="11"/>
          </p:nvPr>
        </p:nvSpPr>
        <p:spPr/>
        <p:txBody>
          <a:bodyPr/>
          <a:lstStyle/>
          <a:p>
            <a:endParaRPr lang="fr-BE" dirty="0"/>
          </a:p>
        </p:txBody>
      </p:sp>
      <p:sp>
        <p:nvSpPr>
          <p:cNvPr id="8" name="Titre 1">
            <a:extLst>
              <a:ext uri="{FF2B5EF4-FFF2-40B4-BE49-F238E27FC236}">
                <a16:creationId xmlns:a16="http://schemas.microsoft.com/office/drawing/2014/main" id="{40E69F2A-6DF1-4FDE-9D68-EEB63F2E663A}"/>
              </a:ext>
            </a:extLst>
          </p:cNvPr>
          <p:cNvSpPr>
            <a:spLocks noGrp="1"/>
          </p:cNvSpPr>
          <p:nvPr>
            <p:ph type="title"/>
          </p:nvPr>
        </p:nvSpPr>
        <p:spPr>
          <a:xfrm>
            <a:off x="602693" y="-61327"/>
            <a:ext cx="9303449" cy="761415"/>
          </a:xfrm>
        </p:spPr>
        <p:txBody>
          <a:bodyPr/>
          <a:lstStyle/>
          <a:p>
            <a:r>
              <a:rPr lang="fr-BE" dirty="0"/>
              <a:t>Dystrophie myotonique de type I</a:t>
            </a:r>
            <a:endParaRPr lang="fr-FR" dirty="0"/>
          </a:p>
        </p:txBody>
      </p:sp>
      <p:sp>
        <p:nvSpPr>
          <p:cNvPr id="10" name="ZoneTexte 9">
            <a:extLst>
              <a:ext uri="{FF2B5EF4-FFF2-40B4-BE49-F238E27FC236}">
                <a16:creationId xmlns:a16="http://schemas.microsoft.com/office/drawing/2014/main" id="{8F905E3E-939C-100F-AA4E-C9ECD2112E48}"/>
              </a:ext>
            </a:extLst>
          </p:cNvPr>
          <p:cNvSpPr txBox="1"/>
          <p:nvPr/>
        </p:nvSpPr>
        <p:spPr>
          <a:xfrm>
            <a:off x="826199" y="6259354"/>
            <a:ext cx="9700414" cy="246221"/>
          </a:xfrm>
          <a:prstGeom prst="rect">
            <a:avLst/>
          </a:prstGeom>
          <a:noFill/>
        </p:spPr>
        <p:txBody>
          <a:bodyPr wrap="square">
            <a:spAutoFit/>
          </a:bodyPr>
          <a:lstStyle/>
          <a:p>
            <a:r>
              <a:rPr lang="fr-BE" sz="1000" b="0" i="0" dirty="0" err="1">
                <a:solidFill>
                  <a:srgbClr val="303030"/>
                </a:solidFill>
                <a:effectLst/>
                <a:highlight>
                  <a:srgbClr val="FFFFFF"/>
                </a:highlight>
                <a:latin typeface="Cambria" panose="02040503050406030204" pitchFamily="18" charset="0"/>
              </a:rPr>
              <a:t>Peric</a:t>
            </a:r>
            <a:r>
              <a:rPr lang="fr-BE" sz="1000" b="0" i="0" dirty="0">
                <a:solidFill>
                  <a:srgbClr val="303030"/>
                </a:solidFill>
                <a:effectLst/>
                <a:highlight>
                  <a:srgbClr val="FFFFFF"/>
                </a:highlight>
                <a:latin typeface="Cambria" panose="02040503050406030204" pitchFamily="18" charset="0"/>
              </a:rPr>
              <a:t> S, Stojanovic VR, Nikolic A, </a:t>
            </a:r>
            <a:r>
              <a:rPr lang="fr-BE" sz="1000" b="0" i="0" dirty="0" err="1">
                <a:solidFill>
                  <a:srgbClr val="303030"/>
                </a:solidFill>
                <a:effectLst/>
                <a:highlight>
                  <a:srgbClr val="FFFFFF"/>
                </a:highlight>
                <a:latin typeface="Cambria" panose="02040503050406030204" pitchFamily="18" charset="0"/>
              </a:rPr>
              <a:t>Kacar</a:t>
            </a:r>
            <a:r>
              <a:rPr lang="fr-BE" sz="1000" b="0" i="0" dirty="0">
                <a:solidFill>
                  <a:srgbClr val="303030"/>
                </a:solidFill>
                <a:effectLst/>
                <a:highlight>
                  <a:srgbClr val="FFFFFF"/>
                </a:highlight>
                <a:latin typeface="Cambria" panose="02040503050406030204" pitchFamily="18" charset="0"/>
              </a:rPr>
              <a:t> A, Basta I, </a:t>
            </a:r>
            <a:r>
              <a:rPr lang="fr-BE" sz="1000" b="0" i="0" dirty="0" err="1">
                <a:solidFill>
                  <a:srgbClr val="303030"/>
                </a:solidFill>
                <a:effectLst/>
                <a:highlight>
                  <a:srgbClr val="FFFFFF"/>
                </a:highlight>
                <a:latin typeface="Cambria" panose="02040503050406030204" pitchFamily="18" charset="0"/>
              </a:rPr>
              <a:t>Pavlovic</a:t>
            </a:r>
            <a:r>
              <a:rPr lang="fr-BE" sz="1000" b="0" i="0" dirty="0">
                <a:solidFill>
                  <a:srgbClr val="303030"/>
                </a:solidFill>
                <a:effectLst/>
                <a:highlight>
                  <a:srgbClr val="FFFFFF"/>
                </a:highlight>
                <a:latin typeface="Cambria" panose="02040503050406030204" pitchFamily="18" charset="0"/>
              </a:rPr>
              <a:t> S, et al. </a:t>
            </a:r>
            <a:r>
              <a:rPr lang="fr-BE" sz="1000" b="0" i="0" dirty="0" err="1">
                <a:solidFill>
                  <a:srgbClr val="303030"/>
                </a:solidFill>
                <a:effectLst/>
                <a:highlight>
                  <a:srgbClr val="FFFFFF"/>
                </a:highlight>
                <a:latin typeface="Cambria" panose="02040503050406030204" pitchFamily="18" charset="0"/>
              </a:rPr>
              <a:t>Peripheral</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neuropathy</a:t>
            </a:r>
            <a:r>
              <a:rPr lang="fr-BE" sz="1000" b="0" i="0" dirty="0">
                <a:solidFill>
                  <a:srgbClr val="303030"/>
                </a:solidFill>
                <a:effectLst/>
                <a:highlight>
                  <a:srgbClr val="FFFFFF"/>
                </a:highlight>
                <a:latin typeface="Cambria" panose="02040503050406030204" pitchFamily="18" charset="0"/>
              </a:rPr>
              <a:t> in patients </a:t>
            </a:r>
            <a:r>
              <a:rPr lang="fr-BE" sz="1000" b="0" i="0" dirty="0" err="1">
                <a:solidFill>
                  <a:srgbClr val="303030"/>
                </a:solidFill>
                <a:effectLst/>
                <a:highlight>
                  <a:srgbClr val="FFFFFF"/>
                </a:highlight>
                <a:latin typeface="Cambria" panose="02040503050406030204" pitchFamily="18" charset="0"/>
              </a:rPr>
              <a:t>with</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myotonic</a:t>
            </a:r>
            <a:r>
              <a:rPr lang="fr-BE" sz="1000" b="0" i="0" dirty="0">
                <a:solidFill>
                  <a:srgbClr val="303030"/>
                </a:solidFill>
                <a:effectLst/>
                <a:highlight>
                  <a:srgbClr val="FFFFFF"/>
                </a:highlight>
                <a:latin typeface="Cambria" panose="02040503050406030204" pitchFamily="18" charset="0"/>
              </a:rPr>
              <a:t> </a:t>
            </a:r>
            <a:r>
              <a:rPr lang="fr-BE" sz="1000" b="0" i="0" dirty="0" err="1">
                <a:solidFill>
                  <a:srgbClr val="303030"/>
                </a:solidFill>
                <a:effectLst/>
                <a:highlight>
                  <a:srgbClr val="FFFFFF"/>
                </a:highlight>
                <a:latin typeface="Cambria" panose="02040503050406030204" pitchFamily="18" charset="0"/>
              </a:rPr>
              <a:t>dystrophy</a:t>
            </a:r>
            <a:r>
              <a:rPr lang="fr-BE" sz="1000" b="0" i="0" dirty="0">
                <a:solidFill>
                  <a:srgbClr val="303030"/>
                </a:solidFill>
                <a:effectLst/>
                <a:highlight>
                  <a:srgbClr val="FFFFFF"/>
                </a:highlight>
                <a:latin typeface="Cambria" panose="02040503050406030204" pitchFamily="18" charset="0"/>
              </a:rPr>
              <a:t> type 1. </a:t>
            </a:r>
            <a:r>
              <a:rPr lang="fr-BE" sz="1000" b="0" i="1" dirty="0" err="1">
                <a:solidFill>
                  <a:srgbClr val="303030"/>
                </a:solidFill>
                <a:effectLst/>
                <a:highlight>
                  <a:srgbClr val="FFFFFF"/>
                </a:highlight>
                <a:latin typeface="Cambria" panose="02040503050406030204" pitchFamily="18" charset="0"/>
              </a:rPr>
              <a:t>Neurol</a:t>
            </a:r>
            <a:r>
              <a:rPr lang="fr-BE" sz="1000" b="0" i="1" dirty="0">
                <a:solidFill>
                  <a:srgbClr val="303030"/>
                </a:solidFill>
                <a:effectLst/>
                <a:highlight>
                  <a:srgbClr val="FFFFFF"/>
                </a:highlight>
                <a:latin typeface="Cambria" panose="02040503050406030204" pitchFamily="18" charset="0"/>
              </a:rPr>
              <a:t> </a:t>
            </a:r>
            <a:r>
              <a:rPr lang="fr-BE" sz="1000" b="0" i="1" dirty="0" err="1">
                <a:solidFill>
                  <a:srgbClr val="303030"/>
                </a:solidFill>
                <a:effectLst/>
                <a:highlight>
                  <a:srgbClr val="FFFFFF"/>
                </a:highlight>
                <a:latin typeface="Cambria" panose="02040503050406030204" pitchFamily="18" charset="0"/>
              </a:rPr>
              <a:t>Res</a:t>
            </a:r>
            <a:r>
              <a:rPr lang="fr-BE" sz="1000" b="0" i="0" dirty="0">
                <a:solidFill>
                  <a:srgbClr val="303030"/>
                </a:solidFill>
                <a:effectLst/>
                <a:highlight>
                  <a:srgbClr val="FFFFFF"/>
                </a:highlight>
                <a:latin typeface="Cambria" panose="02040503050406030204" pitchFamily="18" charset="0"/>
              </a:rPr>
              <a:t> (2013) 35(4):331–5.</a:t>
            </a:r>
            <a:endParaRPr lang="fr-FR" sz="1000" dirty="0"/>
          </a:p>
        </p:txBody>
      </p:sp>
      <p:pic>
        <p:nvPicPr>
          <p:cNvPr id="12" name="Image 11">
            <a:extLst>
              <a:ext uri="{FF2B5EF4-FFF2-40B4-BE49-F238E27FC236}">
                <a16:creationId xmlns:a16="http://schemas.microsoft.com/office/drawing/2014/main" id="{C107DC08-0DE5-3A58-8D1A-81522F2F47DD}"/>
              </a:ext>
            </a:extLst>
          </p:cNvPr>
          <p:cNvPicPr>
            <a:picLocks noChangeAspect="1"/>
          </p:cNvPicPr>
          <p:nvPr/>
        </p:nvPicPr>
        <p:blipFill>
          <a:blip r:embed="rId2"/>
          <a:stretch>
            <a:fillRect/>
          </a:stretch>
        </p:blipFill>
        <p:spPr>
          <a:xfrm>
            <a:off x="8320466" y="1244981"/>
            <a:ext cx="1750811" cy="4377028"/>
          </a:xfrm>
          <a:prstGeom prst="rect">
            <a:avLst/>
          </a:prstGeom>
          <a:ln>
            <a:solidFill>
              <a:schemeClr val="tx1"/>
            </a:solidFill>
          </a:ln>
        </p:spPr>
      </p:pic>
    </p:spTree>
    <p:extLst>
      <p:ext uri="{BB962C8B-B14F-4D97-AF65-F5344CB8AC3E}">
        <p14:creationId xmlns:p14="http://schemas.microsoft.com/office/powerpoint/2010/main" val="11873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703280" y="624034"/>
            <a:ext cx="9303449" cy="761415"/>
          </a:xfrm>
        </p:spPr>
        <p:txBody>
          <a:bodyPr/>
          <a:lstStyle/>
          <a:p>
            <a:r>
              <a:rPr lang="fr-BE" dirty="0"/>
              <a:t>Dystrophie myotonique de type I</a:t>
            </a:r>
          </a:p>
        </p:txBody>
      </p:sp>
      <p:sp>
        <p:nvSpPr>
          <p:cNvPr id="8" name="Espace réservé du contenu 7"/>
          <p:cNvSpPr>
            <a:spLocks noGrp="1"/>
          </p:cNvSpPr>
          <p:nvPr>
            <p:ph idx="1"/>
          </p:nvPr>
        </p:nvSpPr>
        <p:spPr>
          <a:xfrm>
            <a:off x="703281" y="1581943"/>
            <a:ext cx="6733840" cy="4129555"/>
          </a:xfrm>
        </p:spPr>
        <p:txBody>
          <a:bodyPr/>
          <a:lstStyle/>
          <a:p>
            <a:r>
              <a:rPr lang="en-US" sz="3200" b="1" dirty="0" err="1">
                <a:latin typeface="+mn-lt"/>
              </a:rPr>
              <a:t>Histoire</a:t>
            </a:r>
            <a:r>
              <a:rPr lang="en-US" sz="3200" b="1" dirty="0">
                <a:latin typeface="+mn-lt"/>
              </a:rPr>
              <a:t> </a:t>
            </a:r>
            <a:r>
              <a:rPr lang="en-US" sz="3200" dirty="0">
                <a:latin typeface="+mn-lt"/>
              </a:rPr>
              <a:t> </a:t>
            </a:r>
          </a:p>
          <a:p>
            <a:pPr marL="457200" lvl="1" indent="-457200">
              <a:spcBef>
                <a:spcPts val="1000"/>
              </a:spcBef>
            </a:pPr>
            <a:r>
              <a:rPr lang="fr-BE" sz="2400" b="0" i="0" dirty="0">
                <a:solidFill>
                  <a:srgbClr val="0D0D0D"/>
                </a:solidFill>
                <a:effectLst/>
                <a:latin typeface="+mn-lt"/>
              </a:rPr>
              <a:t>Décrite pour la première fois par Hans Steinert en 1904</a:t>
            </a:r>
          </a:p>
          <a:p>
            <a:pPr marL="457200" lvl="1" indent="-457200">
              <a:spcBef>
                <a:spcPts val="1000"/>
              </a:spcBef>
            </a:pPr>
            <a:r>
              <a:rPr lang="fr-BE" sz="2400" b="0" i="0" dirty="0">
                <a:solidFill>
                  <a:srgbClr val="0D0D0D"/>
                </a:solidFill>
                <a:effectLst/>
                <a:latin typeface="+mn-lt"/>
              </a:rPr>
              <a:t>En 1992, la mutation génétique responsable de DM1 a été découverte</a:t>
            </a:r>
          </a:p>
        </p:txBody>
      </p:sp>
      <p:sp>
        <p:nvSpPr>
          <p:cNvPr id="4" name="Espace réservé du numéro de diapositive 3"/>
          <p:cNvSpPr>
            <a:spLocks noGrp="1"/>
          </p:cNvSpPr>
          <p:nvPr>
            <p:ph type="sldNum" sz="quarter" idx="4"/>
          </p:nvPr>
        </p:nvSpPr>
        <p:spPr/>
        <p:txBody>
          <a:bodyPr/>
          <a:lstStyle/>
          <a:p>
            <a:fld id="{BBF97745-3415-CF49-912C-FE5A312DA2CB}" type="slidenum">
              <a:rPr lang="fr-FR" smtClean="0"/>
              <a:pPr/>
              <a:t>3</a:t>
            </a:fld>
            <a:endParaRPr lang="fr-FR" dirty="0"/>
          </a:p>
        </p:txBody>
      </p:sp>
      <p:sp>
        <p:nvSpPr>
          <p:cNvPr id="9" name="Espace réservé du texte 8"/>
          <p:cNvSpPr>
            <a:spLocks noGrp="1"/>
          </p:cNvSpPr>
          <p:nvPr>
            <p:ph type="body" sz="quarter" idx="10"/>
          </p:nvPr>
        </p:nvSpPr>
        <p:spPr>
          <a:xfrm>
            <a:off x="704643" y="6524186"/>
            <a:ext cx="8535151" cy="244914"/>
          </a:xfrm>
        </p:spPr>
        <p:txBody>
          <a:bodyPr/>
          <a:lstStyle/>
          <a:p>
            <a:pPr marL="0" indent="0">
              <a:buNone/>
            </a:pPr>
            <a:r>
              <a:rPr lang="fr-BE" sz="1000" i="1" dirty="0">
                <a:solidFill>
                  <a:schemeClr val="tx1"/>
                </a:solidFill>
                <a:latin typeface="+mn-lt"/>
              </a:rPr>
              <a:t>Laurent FX, et al. New </a:t>
            </a:r>
            <a:r>
              <a:rPr lang="fr-BE" sz="1000" i="1" dirty="0" err="1">
                <a:solidFill>
                  <a:schemeClr val="tx1"/>
                </a:solidFill>
                <a:latin typeface="+mn-lt"/>
              </a:rPr>
              <a:t>function</a:t>
            </a:r>
            <a:r>
              <a:rPr lang="fr-BE" sz="1000" i="1" dirty="0">
                <a:solidFill>
                  <a:schemeClr val="tx1"/>
                </a:solidFill>
                <a:latin typeface="+mn-lt"/>
              </a:rPr>
              <a:t> for the RNA </a:t>
            </a:r>
            <a:r>
              <a:rPr lang="fr-BE" sz="1000" i="1" dirty="0" err="1">
                <a:solidFill>
                  <a:schemeClr val="tx1"/>
                </a:solidFill>
                <a:latin typeface="+mn-lt"/>
              </a:rPr>
              <a:t>helicase</a:t>
            </a:r>
            <a:r>
              <a:rPr lang="fr-BE" sz="1000" i="1" dirty="0">
                <a:solidFill>
                  <a:schemeClr val="tx1"/>
                </a:solidFill>
                <a:latin typeface="+mn-lt"/>
              </a:rPr>
              <a:t> p68/DDX5 as a modifier of MBNL1 </a:t>
            </a:r>
            <a:r>
              <a:rPr lang="fr-BE" sz="1000" i="1" dirty="0" err="1">
                <a:solidFill>
                  <a:schemeClr val="tx1"/>
                </a:solidFill>
                <a:latin typeface="+mn-lt"/>
              </a:rPr>
              <a:t>activity</a:t>
            </a:r>
            <a:r>
              <a:rPr lang="fr-BE" sz="1000" i="1" dirty="0">
                <a:solidFill>
                  <a:schemeClr val="tx1"/>
                </a:solidFill>
                <a:latin typeface="+mn-lt"/>
              </a:rPr>
              <a:t> on </a:t>
            </a:r>
            <a:r>
              <a:rPr lang="fr-BE" sz="1000" i="1" dirty="0" err="1">
                <a:solidFill>
                  <a:schemeClr val="tx1"/>
                </a:solidFill>
                <a:latin typeface="+mn-lt"/>
              </a:rPr>
              <a:t>expanded</a:t>
            </a:r>
            <a:r>
              <a:rPr lang="fr-BE" sz="1000" i="1" dirty="0">
                <a:solidFill>
                  <a:schemeClr val="tx1"/>
                </a:solidFill>
                <a:latin typeface="+mn-lt"/>
              </a:rPr>
              <a:t> CUG </a:t>
            </a:r>
            <a:r>
              <a:rPr lang="fr-BE" sz="1000" i="1" dirty="0" err="1">
                <a:solidFill>
                  <a:schemeClr val="tx1"/>
                </a:solidFill>
                <a:latin typeface="+mn-lt"/>
              </a:rPr>
              <a:t>repeats</a:t>
            </a:r>
            <a:r>
              <a:rPr lang="fr-BE" sz="1000" i="1" dirty="0">
                <a:solidFill>
                  <a:schemeClr val="tx1"/>
                </a:solidFill>
                <a:latin typeface="+mn-lt"/>
              </a:rPr>
              <a:t>. </a:t>
            </a:r>
            <a:r>
              <a:rPr lang="fr-BE" sz="1000" i="1" dirty="0" err="1">
                <a:solidFill>
                  <a:schemeClr val="tx1"/>
                </a:solidFill>
                <a:latin typeface="+mn-lt"/>
              </a:rPr>
              <a:t>Nucleic</a:t>
            </a:r>
            <a:r>
              <a:rPr lang="fr-BE" sz="1000" i="1" dirty="0">
                <a:solidFill>
                  <a:schemeClr val="tx1"/>
                </a:solidFill>
                <a:latin typeface="+mn-lt"/>
              </a:rPr>
              <a:t> </a:t>
            </a:r>
            <a:r>
              <a:rPr lang="fr-BE" sz="1000" i="1" dirty="0" err="1">
                <a:solidFill>
                  <a:schemeClr val="tx1"/>
                </a:solidFill>
                <a:latin typeface="+mn-lt"/>
              </a:rPr>
              <a:t>Acids</a:t>
            </a:r>
            <a:r>
              <a:rPr lang="fr-BE" sz="1000" i="1" dirty="0">
                <a:solidFill>
                  <a:schemeClr val="tx1"/>
                </a:solidFill>
                <a:latin typeface="+mn-lt"/>
              </a:rPr>
              <a:t> </a:t>
            </a:r>
            <a:r>
              <a:rPr lang="fr-BE" sz="1000" i="1" dirty="0" err="1">
                <a:solidFill>
                  <a:schemeClr val="tx1"/>
                </a:solidFill>
                <a:latin typeface="+mn-lt"/>
              </a:rPr>
              <a:t>Res</a:t>
            </a:r>
            <a:r>
              <a:rPr lang="fr-BE" sz="1000" i="1" dirty="0">
                <a:solidFill>
                  <a:schemeClr val="tx1"/>
                </a:solidFill>
                <a:latin typeface="+mn-lt"/>
              </a:rPr>
              <a:t>. 2012 Apr;40(7):3159-71.</a:t>
            </a:r>
          </a:p>
        </p:txBody>
      </p:sp>
      <p:pic>
        <p:nvPicPr>
          <p:cNvPr id="2" name="Image 1">
            <a:extLst>
              <a:ext uri="{FF2B5EF4-FFF2-40B4-BE49-F238E27FC236}">
                <a16:creationId xmlns:a16="http://schemas.microsoft.com/office/drawing/2014/main" id="{4E707DDE-55F5-46EC-ACEE-A5F172F752CB}"/>
              </a:ext>
            </a:extLst>
          </p:cNvPr>
          <p:cNvPicPr>
            <a:picLocks noChangeAspect="1"/>
          </p:cNvPicPr>
          <p:nvPr/>
        </p:nvPicPr>
        <p:blipFill>
          <a:blip r:embed="rId2"/>
          <a:stretch>
            <a:fillRect/>
          </a:stretch>
        </p:blipFill>
        <p:spPr>
          <a:xfrm>
            <a:off x="8318999" y="1581943"/>
            <a:ext cx="3095625" cy="4086225"/>
          </a:xfrm>
          <a:prstGeom prst="rect">
            <a:avLst/>
          </a:prstGeom>
        </p:spPr>
      </p:pic>
      <p:pic>
        <p:nvPicPr>
          <p:cNvPr id="3" name="Image 2">
            <a:extLst>
              <a:ext uri="{FF2B5EF4-FFF2-40B4-BE49-F238E27FC236}">
                <a16:creationId xmlns:a16="http://schemas.microsoft.com/office/drawing/2014/main" id="{19BCC069-C844-4E1C-8E99-BB2C00E70E59}"/>
              </a:ext>
            </a:extLst>
          </p:cNvPr>
          <p:cNvPicPr>
            <a:picLocks noChangeAspect="1"/>
          </p:cNvPicPr>
          <p:nvPr/>
        </p:nvPicPr>
        <p:blipFill>
          <a:blip r:embed="rId3"/>
          <a:stretch>
            <a:fillRect/>
          </a:stretch>
        </p:blipFill>
        <p:spPr>
          <a:xfrm>
            <a:off x="1143544" y="4144168"/>
            <a:ext cx="6438900" cy="1524000"/>
          </a:xfrm>
          <a:prstGeom prst="rect">
            <a:avLst/>
          </a:prstGeom>
        </p:spPr>
      </p:pic>
    </p:spTree>
    <p:extLst>
      <p:ext uri="{BB962C8B-B14F-4D97-AF65-F5344CB8AC3E}">
        <p14:creationId xmlns:p14="http://schemas.microsoft.com/office/powerpoint/2010/main" val="170369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016699B-4E69-4F4A-B42B-2B25DFFDC24E}"/>
              </a:ext>
            </a:extLst>
          </p:cNvPr>
          <p:cNvSpPr>
            <a:spLocks noGrp="1"/>
          </p:cNvSpPr>
          <p:nvPr>
            <p:ph idx="1"/>
          </p:nvPr>
        </p:nvSpPr>
        <p:spPr>
          <a:xfrm>
            <a:off x="704643" y="2028357"/>
            <a:ext cx="4781757" cy="4129555"/>
          </a:xfrm>
        </p:spPr>
        <p:txBody>
          <a:bodyPr/>
          <a:lstStyle/>
          <a:p>
            <a:pPr lvl="1"/>
            <a:r>
              <a:rPr lang="en-US" sz="1800" dirty="0">
                <a:latin typeface="+mn-lt"/>
              </a:rPr>
              <a:t>Plus grand </a:t>
            </a:r>
            <a:r>
              <a:rPr lang="en-US" sz="1800" dirty="0" err="1">
                <a:latin typeface="+mn-lt"/>
              </a:rPr>
              <a:t>risque</a:t>
            </a:r>
            <a:r>
              <a:rPr lang="en-US" sz="1800" dirty="0">
                <a:latin typeface="+mn-lt"/>
              </a:rPr>
              <a:t> de complications </a:t>
            </a:r>
          </a:p>
          <a:p>
            <a:pPr lvl="2"/>
            <a:r>
              <a:rPr lang="en-US" sz="1600" dirty="0" err="1">
                <a:latin typeface="+mn-lt"/>
              </a:rPr>
              <a:t>fausses</a:t>
            </a:r>
            <a:r>
              <a:rPr lang="en-US" sz="1600" dirty="0">
                <a:latin typeface="+mn-lt"/>
              </a:rPr>
              <a:t> couches, </a:t>
            </a:r>
          </a:p>
          <a:p>
            <a:pPr lvl="2"/>
            <a:r>
              <a:rPr lang="en-US" sz="1600" dirty="0">
                <a:latin typeface="+mn-lt"/>
              </a:rPr>
              <a:t>travail </a:t>
            </a:r>
            <a:r>
              <a:rPr lang="en-US" sz="1600" dirty="0" err="1">
                <a:latin typeface="+mn-lt"/>
              </a:rPr>
              <a:t>prématuré</a:t>
            </a:r>
            <a:r>
              <a:rPr lang="en-US" sz="1600" dirty="0">
                <a:latin typeface="+mn-lt"/>
              </a:rPr>
              <a:t>, </a:t>
            </a:r>
          </a:p>
          <a:p>
            <a:pPr lvl="2"/>
            <a:r>
              <a:rPr lang="en-US" sz="1600" dirty="0">
                <a:latin typeface="+mn-lt"/>
              </a:rPr>
              <a:t>travail </a:t>
            </a:r>
            <a:r>
              <a:rPr lang="en-US" sz="1600" dirty="0" err="1">
                <a:latin typeface="+mn-lt"/>
              </a:rPr>
              <a:t>prolongé</a:t>
            </a:r>
            <a:r>
              <a:rPr lang="en-US" sz="1600" dirty="0">
                <a:latin typeface="+mn-lt"/>
              </a:rPr>
              <a:t>, </a:t>
            </a:r>
          </a:p>
          <a:p>
            <a:pPr lvl="2"/>
            <a:r>
              <a:rPr lang="en-US" sz="1600" dirty="0" err="1">
                <a:latin typeface="+mn-lt"/>
              </a:rPr>
              <a:t>rétention</a:t>
            </a:r>
            <a:r>
              <a:rPr lang="en-US" sz="1600" dirty="0">
                <a:latin typeface="+mn-lt"/>
              </a:rPr>
              <a:t> </a:t>
            </a:r>
            <a:r>
              <a:rPr lang="en-US" sz="1600" dirty="0" err="1">
                <a:latin typeface="+mn-lt"/>
              </a:rPr>
              <a:t>placentaire</a:t>
            </a:r>
            <a:r>
              <a:rPr lang="en-US" sz="1600" dirty="0">
                <a:latin typeface="+mn-lt"/>
              </a:rPr>
              <a:t>, </a:t>
            </a:r>
          </a:p>
          <a:p>
            <a:pPr lvl="2"/>
            <a:r>
              <a:rPr lang="en-US" sz="1600" dirty="0">
                <a:latin typeface="+mn-lt"/>
              </a:rPr>
              <a:t>placenta </a:t>
            </a:r>
            <a:r>
              <a:rPr lang="en-US" sz="1600" dirty="0" err="1">
                <a:latin typeface="+mn-lt"/>
              </a:rPr>
              <a:t>praevia</a:t>
            </a:r>
            <a:r>
              <a:rPr lang="en-US" sz="1600" dirty="0">
                <a:latin typeface="+mn-lt"/>
              </a:rPr>
              <a:t> </a:t>
            </a:r>
          </a:p>
          <a:p>
            <a:pPr lvl="2"/>
            <a:r>
              <a:rPr lang="en-US" sz="1600" dirty="0" err="1">
                <a:latin typeface="+mn-lt"/>
              </a:rPr>
              <a:t>hémorragie</a:t>
            </a:r>
            <a:r>
              <a:rPr lang="en-US" sz="1600" dirty="0">
                <a:latin typeface="+mn-lt"/>
              </a:rPr>
              <a:t> post-partum </a:t>
            </a:r>
          </a:p>
          <a:p>
            <a:pPr marL="914400" lvl="2" indent="0">
              <a:buNone/>
            </a:pPr>
            <a:endParaRPr lang="en-US" sz="1800" dirty="0">
              <a:latin typeface="+mn-lt"/>
            </a:endParaRPr>
          </a:p>
          <a:p>
            <a:pPr lvl="1"/>
            <a:r>
              <a:rPr lang="en-US" sz="1800" dirty="0">
                <a:latin typeface="+mn-lt"/>
              </a:rPr>
              <a:t>Surveillance </a:t>
            </a:r>
            <a:r>
              <a:rPr lang="en-US" sz="1800" dirty="0" err="1">
                <a:latin typeface="+mn-lt"/>
              </a:rPr>
              <a:t>particulière</a:t>
            </a:r>
            <a:r>
              <a:rPr lang="en-US" sz="1800" dirty="0">
                <a:latin typeface="+mn-lt"/>
              </a:rPr>
              <a:t> </a:t>
            </a:r>
          </a:p>
          <a:p>
            <a:pPr lvl="2"/>
            <a:r>
              <a:rPr lang="en-US" sz="1800" dirty="0">
                <a:latin typeface="+mn-lt"/>
              </a:rPr>
              <a:t>examen </a:t>
            </a:r>
            <a:r>
              <a:rPr lang="en-US" sz="1800" dirty="0" err="1">
                <a:latin typeface="+mn-lt"/>
              </a:rPr>
              <a:t>échographique</a:t>
            </a:r>
            <a:r>
              <a:rPr lang="en-US" sz="1800" dirty="0">
                <a:latin typeface="+mn-lt"/>
              </a:rPr>
              <a:t> ; </a:t>
            </a:r>
          </a:p>
          <a:p>
            <a:pPr lvl="3"/>
            <a:r>
              <a:rPr lang="en-US" sz="1600" dirty="0">
                <a:latin typeface="+mn-lt"/>
              </a:rPr>
              <a:t>placenta </a:t>
            </a:r>
            <a:r>
              <a:rPr lang="en-US" sz="1600" dirty="0" err="1">
                <a:latin typeface="+mn-lt"/>
              </a:rPr>
              <a:t>praevia</a:t>
            </a:r>
            <a:r>
              <a:rPr lang="en-US" sz="1600" dirty="0">
                <a:latin typeface="+mn-lt"/>
              </a:rPr>
              <a:t> ; </a:t>
            </a:r>
          </a:p>
          <a:p>
            <a:pPr lvl="3"/>
            <a:r>
              <a:rPr lang="en-US" sz="1600" dirty="0" err="1">
                <a:latin typeface="+mn-lt"/>
              </a:rPr>
              <a:t>évaluation</a:t>
            </a:r>
            <a:r>
              <a:rPr lang="en-US" sz="1600" dirty="0">
                <a:latin typeface="+mn-lt"/>
              </a:rPr>
              <a:t> de la </a:t>
            </a:r>
            <a:r>
              <a:rPr lang="en-US" sz="1600" dirty="0" err="1">
                <a:latin typeface="+mn-lt"/>
              </a:rPr>
              <a:t>nécessité</a:t>
            </a:r>
            <a:r>
              <a:rPr lang="en-US" sz="1600" dirty="0">
                <a:latin typeface="+mn-lt"/>
              </a:rPr>
              <a:t> d'un accouchement par </a:t>
            </a:r>
            <a:r>
              <a:rPr lang="en-US" sz="1600" dirty="0" err="1">
                <a:latin typeface="+mn-lt"/>
              </a:rPr>
              <a:t>césarienne</a:t>
            </a:r>
            <a:r>
              <a:rPr lang="en-US" sz="1600" dirty="0">
                <a:latin typeface="+mn-lt"/>
              </a:rPr>
              <a:t> </a:t>
            </a:r>
          </a:p>
        </p:txBody>
      </p:sp>
      <p:sp>
        <p:nvSpPr>
          <p:cNvPr id="4" name="Espace réservé du numéro de diapositive 3">
            <a:extLst>
              <a:ext uri="{FF2B5EF4-FFF2-40B4-BE49-F238E27FC236}">
                <a16:creationId xmlns:a16="http://schemas.microsoft.com/office/drawing/2014/main" id="{F4AF4252-BED6-4B50-89FA-EF912E32FD1B}"/>
              </a:ext>
            </a:extLst>
          </p:cNvPr>
          <p:cNvSpPr>
            <a:spLocks noGrp="1"/>
          </p:cNvSpPr>
          <p:nvPr>
            <p:ph type="sldNum" sz="quarter" idx="4"/>
          </p:nvPr>
        </p:nvSpPr>
        <p:spPr/>
        <p:txBody>
          <a:bodyPr/>
          <a:lstStyle/>
          <a:p>
            <a:fld id="{BBF97745-3415-CF49-912C-FE5A312DA2CB}" type="slidenum">
              <a:rPr lang="fr-FR" smtClean="0"/>
              <a:pPr/>
              <a:t>30</a:t>
            </a:fld>
            <a:endParaRPr lang="fr-FR" dirty="0"/>
          </a:p>
        </p:txBody>
      </p:sp>
      <p:sp>
        <p:nvSpPr>
          <p:cNvPr id="5" name="Espace réservé du texte 4">
            <a:extLst>
              <a:ext uri="{FF2B5EF4-FFF2-40B4-BE49-F238E27FC236}">
                <a16:creationId xmlns:a16="http://schemas.microsoft.com/office/drawing/2014/main" id="{768C4E4E-1855-4814-B89B-3B8597B0308E}"/>
              </a:ext>
            </a:extLst>
          </p:cNvPr>
          <p:cNvSpPr>
            <a:spLocks noGrp="1"/>
          </p:cNvSpPr>
          <p:nvPr>
            <p:ph type="body" sz="quarter" idx="13"/>
          </p:nvPr>
        </p:nvSpPr>
        <p:spPr/>
        <p:txBody>
          <a:bodyPr/>
          <a:lstStyle/>
          <a:p>
            <a:r>
              <a:rPr lang="fr-FR" b="1" dirty="0">
                <a:latin typeface="+mn-lt"/>
              </a:rPr>
              <a:t>Femmes enceintes</a:t>
            </a:r>
            <a:endParaRPr lang="fr-BE" b="1" dirty="0">
              <a:latin typeface="+mn-lt"/>
            </a:endParaRPr>
          </a:p>
        </p:txBody>
      </p:sp>
      <p:sp>
        <p:nvSpPr>
          <p:cNvPr id="6" name="Espace réservé du texte 5">
            <a:extLst>
              <a:ext uri="{FF2B5EF4-FFF2-40B4-BE49-F238E27FC236}">
                <a16:creationId xmlns:a16="http://schemas.microsoft.com/office/drawing/2014/main" id="{FC9E3894-1A39-4EF7-9D93-D4048F218DF7}"/>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EA32CF01-D0C3-4281-8011-01F3B6D03890}"/>
              </a:ext>
            </a:extLst>
          </p:cNvPr>
          <p:cNvSpPr>
            <a:spLocks noGrp="1"/>
          </p:cNvSpPr>
          <p:nvPr>
            <p:ph type="body" sz="quarter" idx="11"/>
          </p:nvPr>
        </p:nvSpPr>
        <p:spPr/>
        <p:txBody>
          <a:bodyPr/>
          <a:lstStyle/>
          <a:p>
            <a:endParaRPr lang="fr-BE"/>
          </a:p>
        </p:txBody>
      </p:sp>
      <p:sp>
        <p:nvSpPr>
          <p:cNvPr id="8" name="Titre 1">
            <a:extLst>
              <a:ext uri="{FF2B5EF4-FFF2-40B4-BE49-F238E27FC236}">
                <a16:creationId xmlns:a16="http://schemas.microsoft.com/office/drawing/2014/main" id="{7EAF228E-E53E-4138-B568-2E474DC446F7}"/>
              </a:ext>
            </a:extLst>
          </p:cNvPr>
          <p:cNvSpPr>
            <a:spLocks noGrp="1"/>
          </p:cNvSpPr>
          <p:nvPr>
            <p:ph type="title"/>
          </p:nvPr>
        </p:nvSpPr>
        <p:spPr>
          <a:xfrm>
            <a:off x="703281" y="633471"/>
            <a:ext cx="9303449" cy="761415"/>
          </a:xfrm>
        </p:spPr>
        <p:txBody>
          <a:bodyPr/>
          <a:lstStyle/>
          <a:p>
            <a:r>
              <a:rPr lang="fr-BE" dirty="0"/>
              <a:t>Dystrophie myotonique de type I</a:t>
            </a:r>
            <a:endParaRPr lang="fr-FR" dirty="0"/>
          </a:p>
        </p:txBody>
      </p:sp>
      <p:sp>
        <p:nvSpPr>
          <p:cNvPr id="9" name="Rectangle 8">
            <a:extLst>
              <a:ext uri="{FF2B5EF4-FFF2-40B4-BE49-F238E27FC236}">
                <a16:creationId xmlns:a16="http://schemas.microsoft.com/office/drawing/2014/main" id="{E2D4D370-98EC-4126-8A2D-3E64462632AB}"/>
              </a:ext>
            </a:extLst>
          </p:cNvPr>
          <p:cNvSpPr/>
          <p:nvPr/>
        </p:nvSpPr>
        <p:spPr>
          <a:xfrm>
            <a:off x="905691" y="6248358"/>
            <a:ext cx="9396549" cy="246221"/>
          </a:xfrm>
          <a:prstGeom prst="rect">
            <a:avLst/>
          </a:prstGeom>
        </p:spPr>
        <p:txBody>
          <a:bodyPr wrap="square">
            <a:spAutoFit/>
          </a:bodyPr>
          <a:lstStyle/>
          <a:p>
            <a:r>
              <a:rPr lang="fr-BE" sz="1000" b="0" i="0" dirty="0" err="1">
                <a:solidFill>
                  <a:srgbClr val="303030"/>
                </a:solidFill>
                <a:effectLst/>
                <a:highlight>
                  <a:srgbClr val="FFFFFF"/>
                </a:highlight>
                <a:latin typeface="Times New Roman" panose="02020603050405020304" pitchFamily="18" charset="0"/>
              </a:rPr>
              <a:t>Argov</a:t>
            </a:r>
            <a:r>
              <a:rPr lang="fr-BE" sz="1000" b="0" i="0" dirty="0">
                <a:solidFill>
                  <a:srgbClr val="303030"/>
                </a:solidFill>
                <a:effectLst/>
                <a:highlight>
                  <a:srgbClr val="FFFFFF"/>
                </a:highlight>
                <a:latin typeface="Times New Roman" panose="02020603050405020304" pitchFamily="18" charset="0"/>
              </a:rPr>
              <a:t> Z, de Visser M. </a:t>
            </a:r>
            <a:r>
              <a:rPr lang="fr-BE" sz="1000" b="0" i="0" dirty="0" err="1">
                <a:solidFill>
                  <a:srgbClr val="303030"/>
                </a:solidFill>
                <a:effectLst/>
                <a:highlight>
                  <a:srgbClr val="FFFFFF"/>
                </a:highlight>
                <a:latin typeface="Times New Roman" panose="02020603050405020304" pitchFamily="18" charset="0"/>
              </a:rPr>
              <a:t>What</a:t>
            </a:r>
            <a:r>
              <a:rPr lang="fr-BE" sz="1000" b="0" i="0" dirty="0">
                <a:solidFill>
                  <a:srgbClr val="303030"/>
                </a:solidFill>
                <a:effectLst/>
                <a:highlight>
                  <a:srgbClr val="FFFFFF"/>
                </a:highlight>
                <a:latin typeface="Times New Roman" panose="02020603050405020304" pitchFamily="18" charset="0"/>
              </a:rPr>
              <a:t> </a:t>
            </a:r>
            <a:r>
              <a:rPr lang="fr-BE" sz="1000" b="0" i="0" dirty="0" err="1">
                <a:solidFill>
                  <a:srgbClr val="303030"/>
                </a:solidFill>
                <a:effectLst/>
                <a:highlight>
                  <a:srgbClr val="FFFFFF"/>
                </a:highlight>
                <a:latin typeface="Times New Roman" panose="02020603050405020304" pitchFamily="18" charset="0"/>
              </a:rPr>
              <a:t>we</a:t>
            </a:r>
            <a:r>
              <a:rPr lang="fr-BE" sz="1000" b="0" i="0" dirty="0">
                <a:solidFill>
                  <a:srgbClr val="303030"/>
                </a:solidFill>
                <a:effectLst/>
                <a:highlight>
                  <a:srgbClr val="FFFFFF"/>
                </a:highlight>
                <a:latin typeface="Times New Roman" panose="02020603050405020304" pitchFamily="18" charset="0"/>
              </a:rPr>
              <a:t> do not know about </a:t>
            </a:r>
            <a:r>
              <a:rPr lang="fr-BE" sz="1000" b="0" i="0" dirty="0" err="1">
                <a:solidFill>
                  <a:srgbClr val="303030"/>
                </a:solidFill>
                <a:effectLst/>
                <a:highlight>
                  <a:srgbClr val="FFFFFF"/>
                </a:highlight>
                <a:latin typeface="Times New Roman" panose="02020603050405020304" pitchFamily="18" charset="0"/>
              </a:rPr>
              <a:t>pregnancy</a:t>
            </a:r>
            <a:r>
              <a:rPr lang="fr-BE" sz="1000" b="0" i="0" dirty="0">
                <a:solidFill>
                  <a:srgbClr val="303030"/>
                </a:solidFill>
                <a:effectLst/>
                <a:highlight>
                  <a:srgbClr val="FFFFFF"/>
                </a:highlight>
                <a:latin typeface="Times New Roman" panose="02020603050405020304" pitchFamily="18" charset="0"/>
              </a:rPr>
              <a:t> in </a:t>
            </a:r>
            <a:r>
              <a:rPr lang="fr-BE" sz="1000" b="0" i="0" dirty="0" err="1">
                <a:solidFill>
                  <a:srgbClr val="303030"/>
                </a:solidFill>
                <a:effectLst/>
                <a:highlight>
                  <a:srgbClr val="FFFFFF"/>
                </a:highlight>
                <a:latin typeface="Times New Roman" panose="02020603050405020304" pitchFamily="18" charset="0"/>
              </a:rPr>
              <a:t>hereditary</a:t>
            </a:r>
            <a:r>
              <a:rPr lang="fr-BE" sz="1000" b="0" i="0" dirty="0">
                <a:solidFill>
                  <a:srgbClr val="303030"/>
                </a:solidFill>
                <a:effectLst/>
                <a:highlight>
                  <a:srgbClr val="FFFFFF"/>
                </a:highlight>
                <a:latin typeface="Times New Roman" panose="02020603050405020304" pitchFamily="18" charset="0"/>
              </a:rPr>
              <a:t> </a:t>
            </a:r>
            <a:r>
              <a:rPr lang="fr-BE" sz="1000" b="0" i="0" dirty="0" err="1">
                <a:solidFill>
                  <a:srgbClr val="303030"/>
                </a:solidFill>
                <a:effectLst/>
                <a:highlight>
                  <a:srgbClr val="FFFFFF"/>
                </a:highlight>
                <a:latin typeface="Times New Roman" panose="02020603050405020304" pitchFamily="18" charset="0"/>
              </a:rPr>
              <a:t>neuromuscular</a:t>
            </a:r>
            <a:r>
              <a:rPr lang="fr-BE" sz="1000" b="0" i="0" dirty="0">
                <a:solidFill>
                  <a:srgbClr val="303030"/>
                </a:solidFill>
                <a:effectLst/>
                <a:highlight>
                  <a:srgbClr val="FFFFFF"/>
                </a:highlight>
                <a:latin typeface="Times New Roman" panose="02020603050405020304" pitchFamily="18" charset="0"/>
              </a:rPr>
              <a:t> </a:t>
            </a:r>
            <a:r>
              <a:rPr lang="fr-BE" sz="1000" b="0" i="0" dirty="0" err="1">
                <a:solidFill>
                  <a:srgbClr val="303030"/>
                </a:solidFill>
                <a:effectLst/>
                <a:highlight>
                  <a:srgbClr val="FFFFFF"/>
                </a:highlight>
                <a:latin typeface="Times New Roman" panose="02020603050405020304" pitchFamily="18" charset="0"/>
              </a:rPr>
              <a:t>disorders</a:t>
            </a:r>
            <a:r>
              <a:rPr lang="fr-BE" sz="1000" b="0" i="0" dirty="0">
                <a:solidFill>
                  <a:srgbClr val="303030"/>
                </a:solidFill>
                <a:effectLst/>
                <a:highlight>
                  <a:srgbClr val="FFFFFF"/>
                </a:highlight>
                <a:latin typeface="Times New Roman" panose="02020603050405020304" pitchFamily="18" charset="0"/>
              </a:rPr>
              <a:t>. </a:t>
            </a:r>
            <a:r>
              <a:rPr lang="fr-BE" sz="1000" b="0" i="0" dirty="0" err="1">
                <a:solidFill>
                  <a:srgbClr val="303030"/>
                </a:solidFill>
                <a:effectLst/>
                <a:highlight>
                  <a:srgbClr val="FFFFFF"/>
                </a:highlight>
                <a:latin typeface="Times New Roman" panose="02020603050405020304" pitchFamily="18" charset="0"/>
              </a:rPr>
              <a:t>Neuromuscul</a:t>
            </a:r>
            <a:r>
              <a:rPr lang="fr-BE" sz="1000" b="0" i="0" dirty="0">
                <a:solidFill>
                  <a:srgbClr val="303030"/>
                </a:solidFill>
                <a:effectLst/>
                <a:highlight>
                  <a:srgbClr val="FFFFFF"/>
                </a:highlight>
                <a:latin typeface="Times New Roman" panose="02020603050405020304" pitchFamily="18" charset="0"/>
              </a:rPr>
              <a:t> </a:t>
            </a:r>
            <a:r>
              <a:rPr lang="fr-BE" sz="1000" b="0" i="0" dirty="0" err="1">
                <a:solidFill>
                  <a:srgbClr val="303030"/>
                </a:solidFill>
                <a:effectLst/>
                <a:highlight>
                  <a:srgbClr val="FFFFFF"/>
                </a:highlight>
                <a:latin typeface="Times New Roman" panose="02020603050405020304" pitchFamily="18" charset="0"/>
              </a:rPr>
              <a:t>Disord</a:t>
            </a:r>
            <a:r>
              <a:rPr lang="fr-BE" sz="1000" b="0" i="0" dirty="0">
                <a:solidFill>
                  <a:srgbClr val="303030"/>
                </a:solidFill>
                <a:effectLst/>
                <a:highlight>
                  <a:srgbClr val="FFFFFF"/>
                </a:highlight>
                <a:latin typeface="Times New Roman" panose="02020603050405020304" pitchFamily="18" charset="0"/>
              </a:rPr>
              <a:t>. 2009;19:675–9.</a:t>
            </a:r>
            <a:endParaRPr lang="fr-BE" sz="1000" i="1" dirty="0"/>
          </a:p>
        </p:txBody>
      </p:sp>
      <p:pic>
        <p:nvPicPr>
          <p:cNvPr id="2" name="Image 1">
            <a:extLst>
              <a:ext uri="{FF2B5EF4-FFF2-40B4-BE49-F238E27FC236}">
                <a16:creationId xmlns:a16="http://schemas.microsoft.com/office/drawing/2014/main" id="{25561330-8843-329F-4885-11FD2FBA2521}"/>
              </a:ext>
            </a:extLst>
          </p:cNvPr>
          <p:cNvPicPr>
            <a:picLocks noChangeAspect="1"/>
          </p:cNvPicPr>
          <p:nvPr/>
        </p:nvPicPr>
        <p:blipFill>
          <a:blip r:embed="rId3"/>
          <a:stretch>
            <a:fillRect/>
          </a:stretch>
        </p:blipFill>
        <p:spPr>
          <a:xfrm>
            <a:off x="5962443" y="1662083"/>
            <a:ext cx="5496238" cy="4048830"/>
          </a:xfrm>
          <a:prstGeom prst="rect">
            <a:avLst/>
          </a:prstGeom>
        </p:spPr>
      </p:pic>
    </p:spTree>
    <p:extLst>
      <p:ext uri="{BB962C8B-B14F-4D97-AF65-F5344CB8AC3E}">
        <p14:creationId xmlns:p14="http://schemas.microsoft.com/office/powerpoint/2010/main" val="127836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3281" y="1851862"/>
            <a:ext cx="10515600" cy="4129555"/>
          </a:xfrm>
        </p:spPr>
        <p:txBody>
          <a:bodyPr/>
          <a:lstStyle/>
          <a:p>
            <a:pPr marL="457200" lvl="1" indent="0">
              <a:buNone/>
            </a:pPr>
            <a:endParaRPr lang="fr-FR" sz="2400" dirty="0">
              <a:latin typeface="+mn-lt"/>
            </a:endParaRPr>
          </a:p>
          <a:p>
            <a:pPr lvl="1"/>
            <a:r>
              <a:rPr lang="fr-FR" sz="2400" dirty="0">
                <a:latin typeface="+mn-lt"/>
              </a:rPr>
              <a:t>Le diagnostic est basé sur </a:t>
            </a:r>
          </a:p>
          <a:p>
            <a:pPr lvl="2"/>
            <a:r>
              <a:rPr lang="fr-FR" sz="2200" dirty="0">
                <a:latin typeface="+mn-lt"/>
              </a:rPr>
              <a:t>Antécédents médicaux et familiaux </a:t>
            </a:r>
          </a:p>
          <a:p>
            <a:pPr lvl="2"/>
            <a:r>
              <a:rPr lang="fr-FR" sz="2200" dirty="0">
                <a:latin typeface="+mn-lt"/>
              </a:rPr>
              <a:t>Examen physique </a:t>
            </a:r>
          </a:p>
          <a:p>
            <a:pPr lvl="2"/>
            <a:r>
              <a:rPr lang="fr-FR" sz="2200" dirty="0">
                <a:latin typeface="+mn-lt"/>
              </a:rPr>
              <a:t>Tests paracliniques</a:t>
            </a:r>
          </a:p>
          <a:p>
            <a:pPr lvl="2"/>
            <a:r>
              <a:rPr lang="fr-FR" sz="2200" dirty="0">
                <a:latin typeface="+mn-lt"/>
              </a:rPr>
              <a:t>Etudes génétiques</a:t>
            </a:r>
            <a:endParaRPr lang="fr-FR" sz="2000" dirty="0">
              <a:latin typeface="+mn-lt"/>
            </a:endParaRP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31</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Mise au point diagnostique</a:t>
            </a:r>
          </a:p>
        </p:txBody>
      </p:sp>
    </p:spTree>
    <p:extLst>
      <p:ext uri="{BB962C8B-B14F-4D97-AF65-F5344CB8AC3E}">
        <p14:creationId xmlns:p14="http://schemas.microsoft.com/office/powerpoint/2010/main" val="216050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B01B628-2DE0-D9A0-8315-E83DA7475017}"/>
              </a:ext>
            </a:extLst>
          </p:cNvPr>
          <p:cNvSpPr>
            <a:spLocks noGrp="1"/>
          </p:cNvSpPr>
          <p:nvPr>
            <p:ph type="body" sz="quarter" idx="12"/>
          </p:nvPr>
        </p:nvSpPr>
        <p:spPr>
          <a:xfrm>
            <a:off x="3342198" y="2543277"/>
            <a:ext cx="5507603" cy="1538407"/>
          </a:xfrm>
        </p:spPr>
        <p:txBody>
          <a:bodyPr/>
          <a:lstStyle/>
          <a:p>
            <a:pPr algn="ctr"/>
            <a:r>
              <a:rPr lang="fr-FR" sz="6000" dirty="0"/>
              <a:t>Diagnostic</a:t>
            </a:r>
          </a:p>
        </p:txBody>
      </p:sp>
      <p:sp>
        <p:nvSpPr>
          <p:cNvPr id="3" name="Espace réservé pour une image  2">
            <a:extLst>
              <a:ext uri="{FF2B5EF4-FFF2-40B4-BE49-F238E27FC236}">
                <a16:creationId xmlns:a16="http://schemas.microsoft.com/office/drawing/2014/main" id="{BD080588-20DB-CD9F-B5AE-632A3D152B4F}"/>
              </a:ext>
            </a:extLst>
          </p:cNvPr>
          <p:cNvSpPr>
            <a:spLocks noGrp="1"/>
          </p:cNvSpPr>
          <p:nvPr>
            <p:ph type="pic" sz="quarter" idx="13"/>
          </p:nvPr>
        </p:nvSpPr>
        <p:spPr/>
        <p:txBody>
          <a:bodyPr/>
          <a:lstStyle/>
          <a:p>
            <a:endParaRPr lang="fr-FR" dirty="0"/>
          </a:p>
        </p:txBody>
      </p:sp>
    </p:spTree>
    <p:extLst>
      <p:ext uri="{BB962C8B-B14F-4D97-AF65-F5344CB8AC3E}">
        <p14:creationId xmlns:p14="http://schemas.microsoft.com/office/powerpoint/2010/main" val="281810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3281" y="1851862"/>
            <a:ext cx="5279508" cy="4129555"/>
          </a:xfrm>
        </p:spPr>
        <p:txBody>
          <a:bodyPr/>
          <a:lstStyle/>
          <a:p>
            <a:pPr marL="457200" lvl="1" indent="0">
              <a:buNone/>
            </a:pPr>
            <a:endParaRPr lang="fr-FR" sz="2400" dirty="0">
              <a:latin typeface="+mn-lt"/>
            </a:endParaRPr>
          </a:p>
          <a:p>
            <a:pPr lvl="1"/>
            <a:r>
              <a:rPr lang="fr-FR" sz="2400" dirty="0">
                <a:latin typeface="+mn-lt"/>
              </a:rPr>
              <a:t>Examen clinique</a:t>
            </a:r>
          </a:p>
          <a:p>
            <a:pPr lvl="2"/>
            <a:r>
              <a:rPr lang="fr-FR" sz="2200" dirty="0">
                <a:latin typeface="+mn-lt"/>
              </a:rPr>
              <a:t>faiblesse ou atrophie musculaire du cou, du visage, des mains et des jambes</a:t>
            </a:r>
          </a:p>
          <a:p>
            <a:pPr lvl="2"/>
            <a:r>
              <a:rPr lang="fr-FR" sz="2200" dirty="0">
                <a:latin typeface="+mn-lt"/>
              </a:rPr>
              <a:t>myotonie de préhension ou myotonie de percussion</a:t>
            </a: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33</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Mise au point diagnostique </a:t>
            </a:r>
          </a:p>
        </p:txBody>
      </p:sp>
      <p:pic>
        <p:nvPicPr>
          <p:cNvPr id="5" name="Image 4">
            <a:extLst>
              <a:ext uri="{FF2B5EF4-FFF2-40B4-BE49-F238E27FC236}">
                <a16:creationId xmlns:a16="http://schemas.microsoft.com/office/drawing/2014/main" id="{71FECD48-A2CC-4050-9D6B-98C190B85DF1}"/>
              </a:ext>
            </a:extLst>
          </p:cNvPr>
          <p:cNvPicPr>
            <a:picLocks noChangeAspect="1"/>
          </p:cNvPicPr>
          <p:nvPr/>
        </p:nvPicPr>
        <p:blipFill>
          <a:blip r:embed="rId2"/>
          <a:stretch>
            <a:fillRect/>
          </a:stretch>
        </p:blipFill>
        <p:spPr>
          <a:xfrm>
            <a:off x="7514815" y="2439915"/>
            <a:ext cx="2420576" cy="3120868"/>
          </a:xfrm>
          <a:prstGeom prst="rect">
            <a:avLst/>
          </a:prstGeom>
        </p:spPr>
      </p:pic>
    </p:spTree>
    <p:extLst>
      <p:ext uri="{BB962C8B-B14F-4D97-AF65-F5344CB8AC3E}">
        <p14:creationId xmlns:p14="http://schemas.microsoft.com/office/powerpoint/2010/main" val="364135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9BB6F24-D598-42EF-9686-AC0FFB2E7380}"/>
              </a:ext>
            </a:extLst>
          </p:cNvPr>
          <p:cNvSpPr>
            <a:spLocks noGrp="1"/>
          </p:cNvSpPr>
          <p:nvPr>
            <p:ph idx="1"/>
          </p:nvPr>
        </p:nvSpPr>
        <p:spPr/>
        <p:txBody>
          <a:bodyPr/>
          <a:lstStyle/>
          <a:p>
            <a:pPr lvl="1"/>
            <a:r>
              <a:rPr lang="fr-FR" sz="2400" dirty="0">
                <a:latin typeface="+mn-lt"/>
              </a:rPr>
              <a:t>La </a:t>
            </a:r>
            <a:r>
              <a:rPr lang="fr-FR" sz="2400" dirty="0" err="1">
                <a:latin typeface="+mn-lt"/>
              </a:rPr>
              <a:t>myotonie</a:t>
            </a:r>
            <a:r>
              <a:rPr lang="fr-FR" sz="2400" dirty="0">
                <a:latin typeface="+mn-lt"/>
              </a:rPr>
              <a:t> correspond à un retard de relaxation après une contraction musculaire, qui peut provoquer une raideur musculaire.</a:t>
            </a:r>
          </a:p>
          <a:p>
            <a:endParaRPr lang="fr-BE" dirty="0"/>
          </a:p>
        </p:txBody>
      </p:sp>
      <p:sp>
        <p:nvSpPr>
          <p:cNvPr id="4" name="Espace réservé du numéro de diapositive 3">
            <a:extLst>
              <a:ext uri="{FF2B5EF4-FFF2-40B4-BE49-F238E27FC236}">
                <a16:creationId xmlns:a16="http://schemas.microsoft.com/office/drawing/2014/main" id="{0927F939-4890-4C55-B618-00325B30CF70}"/>
              </a:ext>
            </a:extLst>
          </p:cNvPr>
          <p:cNvSpPr>
            <a:spLocks noGrp="1"/>
          </p:cNvSpPr>
          <p:nvPr>
            <p:ph type="sldNum" sz="quarter" idx="4"/>
          </p:nvPr>
        </p:nvSpPr>
        <p:spPr/>
        <p:txBody>
          <a:bodyPr/>
          <a:lstStyle/>
          <a:p>
            <a:fld id="{BBF97745-3415-CF49-912C-FE5A312DA2CB}" type="slidenum">
              <a:rPr lang="fr-FR" smtClean="0"/>
              <a:pPr/>
              <a:t>34</a:t>
            </a:fld>
            <a:endParaRPr lang="fr-FR" dirty="0"/>
          </a:p>
        </p:txBody>
      </p:sp>
      <p:sp>
        <p:nvSpPr>
          <p:cNvPr id="5" name="Espace réservé du texte 4">
            <a:extLst>
              <a:ext uri="{FF2B5EF4-FFF2-40B4-BE49-F238E27FC236}">
                <a16:creationId xmlns:a16="http://schemas.microsoft.com/office/drawing/2014/main" id="{6DD7E187-0373-4D5D-A967-A37BE6CFAD4B}"/>
              </a:ext>
            </a:extLst>
          </p:cNvPr>
          <p:cNvSpPr>
            <a:spLocks noGrp="1"/>
          </p:cNvSpPr>
          <p:nvPr>
            <p:ph type="body" sz="quarter" idx="13"/>
          </p:nvPr>
        </p:nvSpPr>
        <p:spPr/>
        <p:txBody>
          <a:bodyPr/>
          <a:lstStyle/>
          <a:p>
            <a:r>
              <a:rPr lang="fr-FR" b="1" dirty="0" err="1">
                <a:latin typeface="+mn-lt"/>
              </a:rPr>
              <a:t>Myotonie</a:t>
            </a:r>
            <a:endParaRPr lang="fr-BE" b="1" dirty="0">
              <a:latin typeface="+mn-lt"/>
            </a:endParaRPr>
          </a:p>
        </p:txBody>
      </p:sp>
      <p:sp>
        <p:nvSpPr>
          <p:cNvPr id="6" name="Espace réservé du texte 5">
            <a:extLst>
              <a:ext uri="{FF2B5EF4-FFF2-40B4-BE49-F238E27FC236}">
                <a16:creationId xmlns:a16="http://schemas.microsoft.com/office/drawing/2014/main" id="{17EA9E4F-75F0-4857-BDF7-B4A49F457799}"/>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A9A818C0-5D28-4AAE-A495-51B3EF263F59}"/>
              </a:ext>
            </a:extLst>
          </p:cNvPr>
          <p:cNvSpPr>
            <a:spLocks noGrp="1"/>
          </p:cNvSpPr>
          <p:nvPr>
            <p:ph type="body" sz="quarter" idx="11"/>
          </p:nvPr>
        </p:nvSpPr>
        <p:spPr/>
        <p:txBody>
          <a:bodyPr/>
          <a:lstStyle/>
          <a:p>
            <a:endParaRPr lang="fr-BE"/>
          </a:p>
        </p:txBody>
      </p:sp>
      <p:sp>
        <p:nvSpPr>
          <p:cNvPr id="8" name="Titre 1">
            <a:extLst>
              <a:ext uri="{FF2B5EF4-FFF2-40B4-BE49-F238E27FC236}">
                <a16:creationId xmlns:a16="http://schemas.microsoft.com/office/drawing/2014/main" id="{0A94EC94-7E2D-45E8-A228-318AC3308D84}"/>
              </a:ext>
            </a:extLst>
          </p:cNvPr>
          <p:cNvSpPr>
            <a:spLocks noGrp="1"/>
          </p:cNvSpPr>
          <p:nvPr>
            <p:ph type="title"/>
          </p:nvPr>
        </p:nvSpPr>
        <p:spPr>
          <a:xfrm>
            <a:off x="703281" y="633471"/>
            <a:ext cx="9303449" cy="761415"/>
          </a:xfrm>
        </p:spPr>
        <p:txBody>
          <a:bodyPr/>
          <a:lstStyle/>
          <a:p>
            <a:r>
              <a:rPr lang="fr-BE" dirty="0"/>
              <a:t>Dystrophie myotonique de type I</a:t>
            </a:r>
            <a:endParaRPr lang="fr-FR" dirty="0"/>
          </a:p>
        </p:txBody>
      </p:sp>
      <p:pic>
        <p:nvPicPr>
          <p:cNvPr id="10" name="Média en ligne 9" title="myotonies de la langue dans la maladie de Steinert">
            <a:hlinkClick r:id="" action="ppaction://media"/>
            <a:extLst>
              <a:ext uri="{FF2B5EF4-FFF2-40B4-BE49-F238E27FC236}">
                <a16:creationId xmlns:a16="http://schemas.microsoft.com/office/drawing/2014/main" id="{2A6E8681-CD1C-4F1E-A177-F5DAF8B1C901}"/>
              </a:ext>
            </a:extLst>
          </p:cNvPr>
          <p:cNvPicPr>
            <a:picLocks noRot="1" noChangeAspect="1"/>
          </p:cNvPicPr>
          <p:nvPr>
            <a:videoFile r:link="rId1"/>
          </p:nvPr>
        </p:nvPicPr>
        <p:blipFill>
          <a:blip r:embed="rId4"/>
          <a:stretch>
            <a:fillRect/>
          </a:stretch>
        </p:blipFill>
        <p:spPr>
          <a:xfrm>
            <a:off x="6849292" y="2918188"/>
            <a:ext cx="4572000" cy="2571750"/>
          </a:xfrm>
          <a:prstGeom prst="rect">
            <a:avLst/>
          </a:prstGeom>
        </p:spPr>
      </p:pic>
      <p:pic>
        <p:nvPicPr>
          <p:cNvPr id="11" name="Média en ligne 10" title="Grip and percussion myotonia">
            <a:hlinkClick r:id="" action="ppaction://media"/>
            <a:extLst>
              <a:ext uri="{FF2B5EF4-FFF2-40B4-BE49-F238E27FC236}">
                <a16:creationId xmlns:a16="http://schemas.microsoft.com/office/drawing/2014/main" id="{4741C9EA-C011-482F-901C-35D1C75E5CEB}"/>
              </a:ext>
            </a:extLst>
          </p:cNvPr>
          <p:cNvPicPr>
            <a:picLocks noRot="1" noChangeAspect="1"/>
          </p:cNvPicPr>
          <p:nvPr>
            <a:videoFile r:link="rId2"/>
          </p:nvPr>
        </p:nvPicPr>
        <p:blipFill>
          <a:blip r:embed="rId5"/>
          <a:stretch>
            <a:fillRect/>
          </a:stretch>
        </p:blipFill>
        <p:spPr>
          <a:xfrm>
            <a:off x="1301932" y="2918188"/>
            <a:ext cx="4572000" cy="2571750"/>
          </a:xfrm>
          <a:prstGeom prst="rect">
            <a:avLst/>
          </a:prstGeom>
        </p:spPr>
      </p:pic>
    </p:spTree>
    <p:extLst>
      <p:ext uri="{BB962C8B-B14F-4D97-AF65-F5344CB8AC3E}">
        <p14:creationId xmlns:p14="http://schemas.microsoft.com/office/powerpoint/2010/main" val="50826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3281" y="1851862"/>
            <a:ext cx="6071006" cy="4129555"/>
          </a:xfrm>
        </p:spPr>
        <p:txBody>
          <a:bodyPr/>
          <a:lstStyle/>
          <a:p>
            <a:pPr marL="457200" lvl="1" indent="0">
              <a:buNone/>
            </a:pPr>
            <a:endParaRPr lang="fr-FR" sz="2000" dirty="0">
              <a:latin typeface="+mn-lt"/>
            </a:endParaRPr>
          </a:p>
          <a:p>
            <a:pPr lvl="1"/>
            <a:r>
              <a:rPr lang="fr-FR" sz="2000" dirty="0">
                <a:latin typeface="+mn-lt"/>
              </a:rPr>
              <a:t>Créatine kinase sérique</a:t>
            </a:r>
          </a:p>
          <a:p>
            <a:pPr lvl="2"/>
            <a:r>
              <a:rPr lang="fr-FR" sz="2000" dirty="0">
                <a:latin typeface="+mn-lt"/>
              </a:rPr>
              <a:t>légèrement élevées ou normales</a:t>
            </a:r>
          </a:p>
          <a:p>
            <a:pPr marL="914400" lvl="2" indent="0">
              <a:buNone/>
            </a:pPr>
            <a:endParaRPr lang="fr-FR" sz="2000" dirty="0">
              <a:latin typeface="+mn-lt"/>
            </a:endParaRPr>
          </a:p>
          <a:p>
            <a:pPr lvl="1"/>
            <a:r>
              <a:rPr lang="fr-FR" sz="2000" dirty="0">
                <a:latin typeface="+mn-lt"/>
              </a:rPr>
              <a:t>Fonction hépatobiliaire</a:t>
            </a:r>
          </a:p>
          <a:p>
            <a:pPr lvl="2"/>
            <a:r>
              <a:rPr lang="fr-FR" sz="2000" dirty="0">
                <a:latin typeface="+mn-lt"/>
              </a:rPr>
              <a:t>élévations des </a:t>
            </a:r>
          </a:p>
          <a:p>
            <a:pPr lvl="3"/>
            <a:r>
              <a:rPr lang="fr-FR" sz="2000" dirty="0">
                <a:latin typeface="+mn-lt"/>
              </a:rPr>
              <a:t>phosphatase alcaline, GGT, GOT, GPT </a:t>
            </a:r>
          </a:p>
          <a:p>
            <a:pPr lvl="4"/>
            <a:r>
              <a:rPr lang="fr-FR" sz="2000" dirty="0">
                <a:latin typeface="+mn-lt"/>
              </a:rPr>
              <a:t>30 à 50 % des patients. </a:t>
            </a:r>
          </a:p>
          <a:p>
            <a:pPr lvl="3"/>
            <a:r>
              <a:rPr lang="fr-FR" sz="2000" dirty="0">
                <a:latin typeface="+mn-lt"/>
              </a:rPr>
              <a:t>Pas de corrélation avec </a:t>
            </a:r>
          </a:p>
          <a:p>
            <a:pPr lvl="4"/>
            <a:r>
              <a:rPr lang="fr-FR" sz="2000" dirty="0">
                <a:latin typeface="+mn-lt"/>
              </a:rPr>
              <a:t>la gravité de la faiblesse musculaire, </a:t>
            </a:r>
          </a:p>
          <a:p>
            <a:pPr lvl="4"/>
            <a:r>
              <a:rPr lang="fr-FR" sz="2000" dirty="0">
                <a:latin typeface="+mn-lt"/>
              </a:rPr>
              <a:t>la durée de la maladie </a:t>
            </a:r>
          </a:p>
          <a:p>
            <a:pPr lvl="4"/>
            <a:r>
              <a:rPr lang="fr-FR" sz="2000" dirty="0">
                <a:latin typeface="+mn-lt"/>
              </a:rPr>
              <a:t>les taux sériques de créatine kinase.</a:t>
            </a: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35</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Mise au point diagnostique (biologie)</a:t>
            </a:r>
          </a:p>
        </p:txBody>
      </p:sp>
      <p:pic>
        <p:nvPicPr>
          <p:cNvPr id="5" name="Image 4">
            <a:extLst>
              <a:ext uri="{FF2B5EF4-FFF2-40B4-BE49-F238E27FC236}">
                <a16:creationId xmlns:a16="http://schemas.microsoft.com/office/drawing/2014/main" id="{314C1154-C8F3-EEEC-A737-B687CFBD4580}"/>
              </a:ext>
            </a:extLst>
          </p:cNvPr>
          <p:cNvPicPr>
            <a:picLocks noChangeAspect="1"/>
          </p:cNvPicPr>
          <p:nvPr/>
        </p:nvPicPr>
        <p:blipFill>
          <a:blip r:embed="rId2"/>
          <a:stretch>
            <a:fillRect/>
          </a:stretch>
        </p:blipFill>
        <p:spPr>
          <a:xfrm>
            <a:off x="7699680" y="1977066"/>
            <a:ext cx="3826725" cy="3949320"/>
          </a:xfrm>
          <a:prstGeom prst="rect">
            <a:avLst/>
          </a:prstGeom>
        </p:spPr>
      </p:pic>
    </p:spTree>
    <p:extLst>
      <p:ext uri="{BB962C8B-B14F-4D97-AF65-F5344CB8AC3E}">
        <p14:creationId xmlns:p14="http://schemas.microsoft.com/office/powerpoint/2010/main" val="421339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4643" y="2191497"/>
            <a:ext cx="5984902" cy="4129555"/>
          </a:xfrm>
        </p:spPr>
        <p:txBody>
          <a:bodyPr/>
          <a:lstStyle/>
          <a:p>
            <a:pPr marL="457200" lvl="1" indent="0">
              <a:buNone/>
            </a:pPr>
            <a:endParaRPr lang="fr-FR" sz="1800" dirty="0">
              <a:latin typeface="+mn-lt"/>
            </a:endParaRPr>
          </a:p>
          <a:p>
            <a:pPr lvl="1"/>
            <a:r>
              <a:rPr lang="fr-FR" sz="2000" dirty="0">
                <a:latin typeface="+mn-lt"/>
              </a:rPr>
              <a:t>Electromyographie (EMG)</a:t>
            </a:r>
          </a:p>
          <a:p>
            <a:pPr lvl="2"/>
            <a:r>
              <a:rPr lang="fr-FR" sz="1800" dirty="0">
                <a:latin typeface="+mn-lt"/>
              </a:rPr>
              <a:t>Permet de diagnostiquer des patients cliniquement asymptomatiques ou </a:t>
            </a:r>
            <a:r>
              <a:rPr lang="fr-FR" sz="1800" dirty="0" err="1">
                <a:latin typeface="+mn-lt"/>
              </a:rPr>
              <a:t>pauci-symptomatiques</a:t>
            </a:r>
            <a:endParaRPr lang="fr-FR" sz="1800" dirty="0">
              <a:latin typeface="+mn-lt"/>
            </a:endParaRPr>
          </a:p>
          <a:p>
            <a:pPr lvl="2"/>
            <a:r>
              <a:rPr lang="fr-FR" sz="1800" dirty="0">
                <a:latin typeface="+mn-lt"/>
              </a:rPr>
              <a:t>tracé myogène. </a:t>
            </a:r>
          </a:p>
          <a:p>
            <a:pPr lvl="2"/>
            <a:r>
              <a:rPr lang="fr-FR" sz="1800" dirty="0">
                <a:latin typeface="+mn-lt"/>
              </a:rPr>
              <a:t>décharges myotoniques (très spécifiques) </a:t>
            </a:r>
          </a:p>
          <a:p>
            <a:pPr lvl="3"/>
            <a:r>
              <a:rPr lang="fr-FR" sz="1800" dirty="0">
                <a:latin typeface="+mn-lt"/>
              </a:rPr>
              <a:t>l'évaluation des muscles distaux est plus sensible </a:t>
            </a:r>
          </a:p>
          <a:p>
            <a:pPr lvl="3"/>
            <a:r>
              <a:rPr lang="fr-FR" sz="1800" dirty="0">
                <a:latin typeface="+mn-lt"/>
              </a:rPr>
              <a:t>son comparable à celui d'un bombardier en piqué. </a:t>
            </a: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36</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Mise au point diagnostique (électromyographie)</a:t>
            </a:r>
          </a:p>
        </p:txBody>
      </p:sp>
      <p:pic>
        <p:nvPicPr>
          <p:cNvPr id="5" name="Média en ligne 4" title="Myotonia on EMG">
            <a:hlinkClick r:id="" action="ppaction://media"/>
            <a:extLst>
              <a:ext uri="{FF2B5EF4-FFF2-40B4-BE49-F238E27FC236}">
                <a16:creationId xmlns:a16="http://schemas.microsoft.com/office/drawing/2014/main" id="{12855057-47E9-474E-980D-BA5CCBE7EE46}"/>
              </a:ext>
            </a:extLst>
          </p:cNvPr>
          <p:cNvPicPr>
            <a:picLocks noRot="1" noChangeAspect="1"/>
          </p:cNvPicPr>
          <p:nvPr>
            <a:videoFile r:link="rId1"/>
          </p:nvPr>
        </p:nvPicPr>
        <p:blipFill>
          <a:blip r:embed="rId3"/>
          <a:stretch>
            <a:fillRect/>
          </a:stretch>
        </p:blipFill>
        <p:spPr>
          <a:xfrm>
            <a:off x="7040880" y="2822394"/>
            <a:ext cx="4572000" cy="2571750"/>
          </a:xfrm>
          <a:prstGeom prst="rect">
            <a:avLst/>
          </a:prstGeom>
        </p:spPr>
      </p:pic>
    </p:spTree>
    <p:extLst>
      <p:ext uri="{BB962C8B-B14F-4D97-AF65-F5344CB8AC3E}">
        <p14:creationId xmlns:p14="http://schemas.microsoft.com/office/powerpoint/2010/main" val="393472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3281" y="1851862"/>
            <a:ext cx="10515600" cy="4129555"/>
          </a:xfrm>
        </p:spPr>
        <p:txBody>
          <a:bodyPr/>
          <a:lstStyle/>
          <a:p>
            <a:pPr marL="457200" lvl="1" indent="0">
              <a:buNone/>
            </a:pPr>
            <a:endParaRPr lang="fr-FR" sz="2400" dirty="0">
              <a:latin typeface="+mn-lt"/>
            </a:endParaRPr>
          </a:p>
          <a:p>
            <a:pPr lvl="1"/>
            <a:r>
              <a:rPr lang="fr-FR" sz="2400" dirty="0">
                <a:latin typeface="+mn-lt"/>
              </a:rPr>
              <a:t>Confirmation de la suspicion clinique</a:t>
            </a:r>
          </a:p>
          <a:p>
            <a:pPr lvl="1"/>
            <a:r>
              <a:rPr lang="fr-FR" sz="2400" dirty="0">
                <a:latin typeface="+mn-lt"/>
              </a:rPr>
              <a:t>Suivi par un conseil génétique </a:t>
            </a:r>
          </a:p>
          <a:p>
            <a:pPr lvl="1"/>
            <a:r>
              <a:rPr lang="fr-FR" sz="2400" dirty="0">
                <a:latin typeface="+mn-lt"/>
              </a:rPr>
              <a:t>A remplacé la biopsie musculaire</a:t>
            </a: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37</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Mise au point diagnostique (</a:t>
            </a:r>
            <a:r>
              <a:rPr lang="fr-FR" b="1" dirty="0" err="1">
                <a:latin typeface="+mn-lt"/>
              </a:rPr>
              <a:t>testing</a:t>
            </a:r>
            <a:r>
              <a:rPr lang="fr-FR" b="1" dirty="0">
                <a:latin typeface="+mn-lt"/>
              </a:rPr>
              <a:t> génétique)</a:t>
            </a:r>
          </a:p>
        </p:txBody>
      </p:sp>
      <p:pic>
        <p:nvPicPr>
          <p:cNvPr id="5" name="Image 4">
            <a:extLst>
              <a:ext uri="{FF2B5EF4-FFF2-40B4-BE49-F238E27FC236}">
                <a16:creationId xmlns:a16="http://schemas.microsoft.com/office/drawing/2014/main" id="{95111E16-B9EE-48E6-8CBE-3B533DBBC155}"/>
              </a:ext>
            </a:extLst>
          </p:cNvPr>
          <p:cNvPicPr>
            <a:picLocks noChangeAspect="1"/>
          </p:cNvPicPr>
          <p:nvPr/>
        </p:nvPicPr>
        <p:blipFill>
          <a:blip r:embed="rId2"/>
          <a:stretch>
            <a:fillRect/>
          </a:stretch>
        </p:blipFill>
        <p:spPr>
          <a:xfrm>
            <a:off x="7901461" y="2337648"/>
            <a:ext cx="3471182" cy="3427972"/>
          </a:xfrm>
          <a:prstGeom prst="rect">
            <a:avLst/>
          </a:prstGeom>
        </p:spPr>
      </p:pic>
      <p:pic>
        <p:nvPicPr>
          <p:cNvPr id="8" name="Image 7">
            <a:extLst>
              <a:ext uri="{FF2B5EF4-FFF2-40B4-BE49-F238E27FC236}">
                <a16:creationId xmlns:a16="http://schemas.microsoft.com/office/drawing/2014/main" id="{6F25B23D-10B7-4950-8F03-8B79736CEBE3}"/>
              </a:ext>
            </a:extLst>
          </p:cNvPr>
          <p:cNvPicPr>
            <a:picLocks noChangeAspect="1"/>
          </p:cNvPicPr>
          <p:nvPr/>
        </p:nvPicPr>
        <p:blipFill>
          <a:blip r:embed="rId3"/>
          <a:stretch>
            <a:fillRect/>
          </a:stretch>
        </p:blipFill>
        <p:spPr>
          <a:xfrm>
            <a:off x="1472902" y="3721649"/>
            <a:ext cx="3642179" cy="2535186"/>
          </a:xfrm>
          <a:prstGeom prst="rect">
            <a:avLst/>
          </a:prstGeom>
        </p:spPr>
      </p:pic>
    </p:spTree>
    <p:extLst>
      <p:ext uri="{BB962C8B-B14F-4D97-AF65-F5344CB8AC3E}">
        <p14:creationId xmlns:p14="http://schemas.microsoft.com/office/powerpoint/2010/main" val="3925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016699B-4E69-4F4A-B42B-2B25DFFDC24E}"/>
              </a:ext>
            </a:extLst>
          </p:cNvPr>
          <p:cNvSpPr>
            <a:spLocks noGrp="1"/>
          </p:cNvSpPr>
          <p:nvPr>
            <p:ph idx="1"/>
          </p:nvPr>
        </p:nvSpPr>
        <p:spPr/>
        <p:txBody>
          <a:bodyPr/>
          <a:lstStyle/>
          <a:p>
            <a:pPr lvl="1"/>
            <a:r>
              <a:rPr lang="en-US" sz="2400" dirty="0" err="1">
                <a:latin typeface="+mn-lt"/>
              </a:rPr>
              <a:t>Espérance</a:t>
            </a:r>
            <a:r>
              <a:rPr lang="en-US" sz="2400" dirty="0">
                <a:latin typeface="+mn-lt"/>
              </a:rPr>
              <a:t> de vie </a:t>
            </a:r>
            <a:r>
              <a:rPr lang="en-US" sz="2400" dirty="0" err="1">
                <a:latin typeface="+mn-lt"/>
              </a:rPr>
              <a:t>est</a:t>
            </a:r>
            <a:r>
              <a:rPr lang="en-US" sz="2400" dirty="0">
                <a:latin typeface="+mn-lt"/>
              </a:rPr>
              <a:t> </a:t>
            </a:r>
            <a:r>
              <a:rPr lang="en-US" sz="2400" dirty="0" err="1">
                <a:latin typeface="+mn-lt"/>
              </a:rPr>
              <a:t>réduite</a:t>
            </a:r>
            <a:r>
              <a:rPr lang="en-US" sz="2400" dirty="0">
                <a:latin typeface="+mn-lt"/>
              </a:rPr>
              <a:t> chez environ 70 % des patients </a:t>
            </a:r>
            <a:r>
              <a:rPr lang="en-US" sz="2400" dirty="0" err="1">
                <a:latin typeface="+mn-lt"/>
              </a:rPr>
              <a:t>présentant</a:t>
            </a:r>
            <a:r>
              <a:rPr lang="en-US" sz="2400" dirty="0">
                <a:latin typeface="+mn-lt"/>
              </a:rPr>
              <a:t> la </a:t>
            </a:r>
            <a:r>
              <a:rPr lang="en-US" sz="2400" dirty="0" err="1">
                <a:latin typeface="+mn-lt"/>
              </a:rPr>
              <a:t>forme</a:t>
            </a:r>
            <a:r>
              <a:rPr lang="en-US" sz="2400" dirty="0">
                <a:latin typeface="+mn-lt"/>
              </a:rPr>
              <a:t> </a:t>
            </a:r>
            <a:r>
              <a:rPr lang="en-US" sz="2400" dirty="0" err="1">
                <a:latin typeface="+mn-lt"/>
              </a:rPr>
              <a:t>classique</a:t>
            </a:r>
            <a:r>
              <a:rPr lang="en-US" sz="2400" dirty="0">
                <a:latin typeface="+mn-lt"/>
              </a:rPr>
              <a:t>.</a:t>
            </a:r>
          </a:p>
          <a:p>
            <a:pPr lvl="1"/>
            <a:r>
              <a:rPr lang="en-US" sz="2400" dirty="0">
                <a:latin typeface="+mn-lt"/>
              </a:rPr>
              <a:t>La </a:t>
            </a:r>
            <a:r>
              <a:rPr lang="en-US" sz="2400" dirty="0" err="1">
                <a:latin typeface="+mn-lt"/>
              </a:rPr>
              <a:t>survie</a:t>
            </a:r>
            <a:r>
              <a:rPr lang="en-US" sz="2400" dirty="0">
                <a:latin typeface="+mn-lt"/>
              </a:rPr>
              <a:t> </a:t>
            </a:r>
            <a:r>
              <a:rPr lang="en-US" sz="2400" dirty="0" err="1">
                <a:latin typeface="+mn-lt"/>
              </a:rPr>
              <a:t>est</a:t>
            </a:r>
            <a:r>
              <a:rPr lang="en-US" sz="2400" dirty="0">
                <a:latin typeface="+mn-lt"/>
              </a:rPr>
              <a:t> </a:t>
            </a:r>
            <a:r>
              <a:rPr lang="en-US" sz="2400" dirty="0" err="1">
                <a:latin typeface="+mn-lt"/>
              </a:rPr>
              <a:t>liée</a:t>
            </a:r>
            <a:r>
              <a:rPr lang="en-US" sz="2400" dirty="0">
                <a:latin typeface="+mn-lt"/>
              </a:rPr>
              <a:t> </a:t>
            </a:r>
            <a:r>
              <a:rPr lang="en-US" sz="2400" dirty="0" err="1">
                <a:latin typeface="+mn-lt"/>
              </a:rPr>
              <a:t>à</a:t>
            </a:r>
            <a:r>
              <a:rPr lang="en-US" sz="2400" dirty="0">
                <a:latin typeface="+mn-lt"/>
              </a:rPr>
              <a:t> </a:t>
            </a:r>
          </a:p>
          <a:p>
            <a:pPr lvl="2"/>
            <a:r>
              <a:rPr lang="en-US" sz="2200" dirty="0" err="1">
                <a:latin typeface="+mn-lt"/>
              </a:rPr>
              <a:t>l'âge</a:t>
            </a:r>
            <a:r>
              <a:rPr lang="en-US" sz="2200" dirty="0">
                <a:latin typeface="+mn-lt"/>
              </a:rPr>
              <a:t>, </a:t>
            </a:r>
          </a:p>
          <a:p>
            <a:pPr lvl="2"/>
            <a:r>
              <a:rPr lang="en-US" sz="2200" dirty="0" err="1">
                <a:latin typeface="+mn-lt"/>
              </a:rPr>
              <a:t>diabète</a:t>
            </a:r>
            <a:r>
              <a:rPr lang="en-US" sz="2200" dirty="0">
                <a:latin typeface="+mn-lt"/>
              </a:rPr>
              <a:t>, </a:t>
            </a:r>
          </a:p>
          <a:p>
            <a:pPr lvl="2"/>
            <a:r>
              <a:rPr lang="en-US" sz="2200" dirty="0">
                <a:latin typeface="+mn-lt"/>
              </a:rPr>
              <a:t>aide </a:t>
            </a:r>
            <a:r>
              <a:rPr lang="en-US" sz="2200" dirty="0" err="1">
                <a:latin typeface="+mn-lt"/>
              </a:rPr>
              <a:t>à</a:t>
            </a:r>
            <a:r>
              <a:rPr lang="en-US" sz="2200" dirty="0">
                <a:latin typeface="+mn-lt"/>
              </a:rPr>
              <a:t> la </a:t>
            </a:r>
            <a:r>
              <a:rPr lang="en-US" sz="2200" dirty="0" err="1">
                <a:latin typeface="+mn-lt"/>
              </a:rPr>
              <a:t>marche</a:t>
            </a:r>
            <a:r>
              <a:rPr lang="en-US" sz="2200" dirty="0">
                <a:latin typeface="+mn-lt"/>
              </a:rPr>
              <a:t>, </a:t>
            </a:r>
          </a:p>
          <a:p>
            <a:pPr lvl="2"/>
            <a:r>
              <a:rPr lang="en-US" sz="2200" dirty="0" err="1">
                <a:latin typeface="+mn-lt"/>
              </a:rPr>
              <a:t>arythmie</a:t>
            </a:r>
            <a:r>
              <a:rPr lang="en-US" sz="2200" dirty="0">
                <a:latin typeface="+mn-lt"/>
              </a:rPr>
              <a:t> </a:t>
            </a:r>
            <a:r>
              <a:rPr lang="en-US" sz="2200" dirty="0" err="1">
                <a:latin typeface="+mn-lt"/>
              </a:rPr>
              <a:t>cardiaque</a:t>
            </a:r>
            <a:r>
              <a:rPr lang="en-US" sz="2200" dirty="0">
                <a:latin typeface="+mn-lt"/>
              </a:rPr>
              <a:t>, </a:t>
            </a:r>
          </a:p>
          <a:p>
            <a:pPr lvl="2"/>
            <a:r>
              <a:rPr lang="en-US" sz="2200" dirty="0">
                <a:latin typeface="+mn-lt"/>
              </a:rPr>
              <a:t>tension </a:t>
            </a:r>
            <a:r>
              <a:rPr lang="en-US" sz="2200" dirty="0" err="1">
                <a:latin typeface="+mn-lt"/>
              </a:rPr>
              <a:t>artérielle</a:t>
            </a:r>
            <a:r>
              <a:rPr lang="en-US" sz="2200" dirty="0">
                <a:latin typeface="+mn-lt"/>
              </a:rPr>
              <a:t> </a:t>
            </a:r>
          </a:p>
          <a:p>
            <a:pPr lvl="2"/>
            <a:r>
              <a:rPr lang="en-US" sz="2200" dirty="0" err="1">
                <a:latin typeface="+mn-lt"/>
              </a:rPr>
              <a:t>capacité</a:t>
            </a:r>
            <a:r>
              <a:rPr lang="en-US" sz="2200" dirty="0">
                <a:latin typeface="+mn-lt"/>
              </a:rPr>
              <a:t> </a:t>
            </a:r>
            <a:r>
              <a:rPr lang="en-US" sz="2200" dirty="0" err="1">
                <a:latin typeface="+mn-lt"/>
              </a:rPr>
              <a:t>vitale</a:t>
            </a:r>
            <a:r>
              <a:rPr lang="en-US" sz="2200" dirty="0">
                <a:latin typeface="+mn-lt"/>
              </a:rPr>
              <a:t>.</a:t>
            </a:r>
          </a:p>
          <a:p>
            <a:pPr lvl="1"/>
            <a:endParaRPr lang="fr-BE" sz="2400" dirty="0">
              <a:latin typeface="+mn-lt"/>
            </a:endParaRPr>
          </a:p>
        </p:txBody>
      </p:sp>
      <p:sp>
        <p:nvSpPr>
          <p:cNvPr id="4" name="Espace réservé du numéro de diapositive 3">
            <a:extLst>
              <a:ext uri="{FF2B5EF4-FFF2-40B4-BE49-F238E27FC236}">
                <a16:creationId xmlns:a16="http://schemas.microsoft.com/office/drawing/2014/main" id="{F4AF4252-BED6-4B50-89FA-EF912E32FD1B}"/>
              </a:ext>
            </a:extLst>
          </p:cNvPr>
          <p:cNvSpPr>
            <a:spLocks noGrp="1"/>
          </p:cNvSpPr>
          <p:nvPr>
            <p:ph type="sldNum" sz="quarter" idx="4"/>
          </p:nvPr>
        </p:nvSpPr>
        <p:spPr/>
        <p:txBody>
          <a:bodyPr/>
          <a:lstStyle/>
          <a:p>
            <a:fld id="{BBF97745-3415-CF49-912C-FE5A312DA2CB}" type="slidenum">
              <a:rPr lang="fr-FR" smtClean="0"/>
              <a:pPr/>
              <a:t>38</a:t>
            </a:fld>
            <a:endParaRPr lang="fr-FR" dirty="0"/>
          </a:p>
        </p:txBody>
      </p:sp>
      <p:sp>
        <p:nvSpPr>
          <p:cNvPr id="5" name="Espace réservé du texte 4">
            <a:extLst>
              <a:ext uri="{FF2B5EF4-FFF2-40B4-BE49-F238E27FC236}">
                <a16:creationId xmlns:a16="http://schemas.microsoft.com/office/drawing/2014/main" id="{768C4E4E-1855-4814-B89B-3B8597B0308E}"/>
              </a:ext>
            </a:extLst>
          </p:cNvPr>
          <p:cNvSpPr>
            <a:spLocks noGrp="1"/>
          </p:cNvSpPr>
          <p:nvPr>
            <p:ph type="body" sz="quarter" idx="13"/>
          </p:nvPr>
        </p:nvSpPr>
        <p:spPr/>
        <p:txBody>
          <a:bodyPr/>
          <a:lstStyle/>
          <a:p>
            <a:r>
              <a:rPr lang="fr-FR" b="1" dirty="0">
                <a:latin typeface="+mn-lt"/>
              </a:rPr>
              <a:t>Evolution</a:t>
            </a:r>
            <a:endParaRPr lang="fr-BE" b="1" dirty="0">
              <a:latin typeface="+mn-lt"/>
            </a:endParaRPr>
          </a:p>
        </p:txBody>
      </p:sp>
      <p:sp>
        <p:nvSpPr>
          <p:cNvPr id="6" name="Espace réservé du texte 5">
            <a:extLst>
              <a:ext uri="{FF2B5EF4-FFF2-40B4-BE49-F238E27FC236}">
                <a16:creationId xmlns:a16="http://schemas.microsoft.com/office/drawing/2014/main" id="{FC9E3894-1A39-4EF7-9D93-D4048F218DF7}"/>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EA32CF01-D0C3-4281-8011-01F3B6D03890}"/>
              </a:ext>
            </a:extLst>
          </p:cNvPr>
          <p:cNvSpPr>
            <a:spLocks noGrp="1"/>
          </p:cNvSpPr>
          <p:nvPr>
            <p:ph type="body" sz="quarter" idx="11"/>
          </p:nvPr>
        </p:nvSpPr>
        <p:spPr/>
        <p:txBody>
          <a:bodyPr/>
          <a:lstStyle/>
          <a:p>
            <a:endParaRPr lang="fr-BE"/>
          </a:p>
        </p:txBody>
      </p:sp>
      <p:sp>
        <p:nvSpPr>
          <p:cNvPr id="8" name="Titre 1">
            <a:extLst>
              <a:ext uri="{FF2B5EF4-FFF2-40B4-BE49-F238E27FC236}">
                <a16:creationId xmlns:a16="http://schemas.microsoft.com/office/drawing/2014/main" id="{7EAF228E-E53E-4138-B568-2E474DC446F7}"/>
              </a:ext>
            </a:extLst>
          </p:cNvPr>
          <p:cNvSpPr>
            <a:spLocks noGrp="1"/>
          </p:cNvSpPr>
          <p:nvPr>
            <p:ph type="title"/>
          </p:nvPr>
        </p:nvSpPr>
        <p:spPr>
          <a:xfrm>
            <a:off x="703281" y="633471"/>
            <a:ext cx="9303449" cy="761415"/>
          </a:xfrm>
        </p:spPr>
        <p:txBody>
          <a:bodyPr/>
          <a:lstStyle/>
          <a:p>
            <a:r>
              <a:rPr lang="fr-BE" dirty="0"/>
              <a:t>Dystrophie myotonique de type I</a:t>
            </a:r>
            <a:endParaRPr lang="fr-FR" dirty="0"/>
          </a:p>
        </p:txBody>
      </p:sp>
      <p:sp>
        <p:nvSpPr>
          <p:cNvPr id="9" name="Rectangle 8">
            <a:extLst>
              <a:ext uri="{FF2B5EF4-FFF2-40B4-BE49-F238E27FC236}">
                <a16:creationId xmlns:a16="http://schemas.microsoft.com/office/drawing/2014/main" id="{E2D4D370-98EC-4126-8A2D-3E64462632AB}"/>
              </a:ext>
            </a:extLst>
          </p:cNvPr>
          <p:cNvSpPr/>
          <p:nvPr/>
        </p:nvSpPr>
        <p:spPr>
          <a:xfrm>
            <a:off x="829895" y="6094871"/>
            <a:ext cx="9396549" cy="400110"/>
          </a:xfrm>
          <a:prstGeom prst="rect">
            <a:avLst/>
          </a:prstGeom>
        </p:spPr>
        <p:txBody>
          <a:bodyPr wrap="square">
            <a:spAutoFit/>
          </a:bodyPr>
          <a:lstStyle/>
          <a:p>
            <a:r>
              <a:rPr lang="fr-BE" sz="1000" b="0" i="0" dirty="0" err="1">
                <a:solidFill>
                  <a:srgbClr val="303030"/>
                </a:solidFill>
                <a:effectLst/>
                <a:highlight>
                  <a:srgbClr val="FFFFFF"/>
                </a:highlight>
                <a:latin typeface="Times New Roman" panose="02020603050405020304" pitchFamily="18" charset="0"/>
              </a:rPr>
              <a:t>Wahbi</a:t>
            </a:r>
            <a:r>
              <a:rPr lang="fr-BE" sz="1000" b="0" i="0" dirty="0">
                <a:solidFill>
                  <a:srgbClr val="303030"/>
                </a:solidFill>
                <a:effectLst/>
                <a:highlight>
                  <a:srgbClr val="FFFFFF"/>
                </a:highlight>
                <a:latin typeface="Times New Roman" panose="02020603050405020304" pitchFamily="18" charset="0"/>
              </a:rPr>
              <a:t> K, </a:t>
            </a:r>
            <a:r>
              <a:rPr lang="fr-BE" sz="1000" b="0" i="0" dirty="0" err="1">
                <a:solidFill>
                  <a:srgbClr val="303030"/>
                </a:solidFill>
                <a:effectLst/>
                <a:highlight>
                  <a:srgbClr val="FFFFFF"/>
                </a:highlight>
                <a:latin typeface="Times New Roman" panose="02020603050405020304" pitchFamily="18" charset="0"/>
              </a:rPr>
              <a:t>Development</a:t>
            </a:r>
            <a:r>
              <a:rPr lang="fr-BE" sz="1000" b="0" i="0" dirty="0">
                <a:solidFill>
                  <a:srgbClr val="303030"/>
                </a:solidFill>
                <a:effectLst/>
                <a:highlight>
                  <a:srgbClr val="FFFFFF"/>
                </a:highlight>
                <a:latin typeface="Times New Roman" panose="02020603050405020304" pitchFamily="18" charset="0"/>
              </a:rPr>
              <a:t> and validation of a new </a:t>
            </a:r>
            <a:r>
              <a:rPr lang="fr-BE" sz="1000" b="0" i="0" dirty="0" err="1">
                <a:solidFill>
                  <a:srgbClr val="303030"/>
                </a:solidFill>
                <a:effectLst/>
                <a:highlight>
                  <a:srgbClr val="FFFFFF"/>
                </a:highlight>
                <a:latin typeface="Times New Roman" panose="02020603050405020304" pitchFamily="18" charset="0"/>
              </a:rPr>
              <a:t>scoring</a:t>
            </a:r>
            <a:r>
              <a:rPr lang="fr-BE" sz="1000" b="0" i="0" dirty="0">
                <a:solidFill>
                  <a:srgbClr val="303030"/>
                </a:solidFill>
                <a:effectLst/>
                <a:highlight>
                  <a:srgbClr val="FFFFFF"/>
                </a:highlight>
                <a:latin typeface="Times New Roman" panose="02020603050405020304" pitchFamily="18" charset="0"/>
              </a:rPr>
              <a:t> system to </a:t>
            </a:r>
            <a:r>
              <a:rPr lang="fr-BE" sz="1000" b="0" i="0" dirty="0" err="1">
                <a:solidFill>
                  <a:srgbClr val="303030"/>
                </a:solidFill>
                <a:effectLst/>
                <a:highlight>
                  <a:srgbClr val="FFFFFF"/>
                </a:highlight>
                <a:latin typeface="Times New Roman" panose="02020603050405020304" pitchFamily="18" charset="0"/>
              </a:rPr>
              <a:t>predict</a:t>
            </a:r>
            <a:r>
              <a:rPr lang="fr-BE" sz="1000" b="0" i="0" dirty="0">
                <a:solidFill>
                  <a:srgbClr val="303030"/>
                </a:solidFill>
                <a:effectLst/>
                <a:highlight>
                  <a:srgbClr val="FFFFFF"/>
                </a:highlight>
                <a:latin typeface="Times New Roman" panose="02020603050405020304" pitchFamily="18" charset="0"/>
              </a:rPr>
              <a:t> </a:t>
            </a:r>
            <a:r>
              <a:rPr lang="fr-BE" sz="1000" b="0" i="0" dirty="0" err="1">
                <a:solidFill>
                  <a:srgbClr val="303030"/>
                </a:solidFill>
                <a:effectLst/>
                <a:highlight>
                  <a:srgbClr val="FFFFFF"/>
                </a:highlight>
                <a:latin typeface="Times New Roman" panose="02020603050405020304" pitchFamily="18" charset="0"/>
              </a:rPr>
              <a:t>survival</a:t>
            </a:r>
            <a:r>
              <a:rPr lang="fr-BE" sz="1000" b="0" i="0" dirty="0">
                <a:solidFill>
                  <a:srgbClr val="303030"/>
                </a:solidFill>
                <a:effectLst/>
                <a:highlight>
                  <a:srgbClr val="FFFFFF"/>
                </a:highlight>
                <a:latin typeface="Times New Roman" panose="02020603050405020304" pitchFamily="18" charset="0"/>
              </a:rPr>
              <a:t> in patients </a:t>
            </a:r>
            <a:r>
              <a:rPr lang="fr-BE" sz="1000" b="0" i="0" dirty="0" err="1">
                <a:solidFill>
                  <a:srgbClr val="303030"/>
                </a:solidFill>
                <a:effectLst/>
                <a:highlight>
                  <a:srgbClr val="FFFFFF"/>
                </a:highlight>
                <a:latin typeface="Times New Roman" panose="02020603050405020304" pitchFamily="18" charset="0"/>
              </a:rPr>
              <a:t>with</a:t>
            </a:r>
            <a:r>
              <a:rPr lang="fr-BE" sz="1000" b="0" i="0" dirty="0">
                <a:solidFill>
                  <a:srgbClr val="303030"/>
                </a:solidFill>
                <a:effectLst/>
                <a:highlight>
                  <a:srgbClr val="FFFFFF"/>
                </a:highlight>
                <a:latin typeface="Times New Roman" panose="02020603050405020304" pitchFamily="18" charset="0"/>
              </a:rPr>
              <a:t> </a:t>
            </a:r>
            <a:r>
              <a:rPr lang="fr-BE" sz="1000" b="0" i="0" dirty="0" err="1">
                <a:solidFill>
                  <a:srgbClr val="303030"/>
                </a:solidFill>
                <a:effectLst/>
                <a:highlight>
                  <a:srgbClr val="FFFFFF"/>
                </a:highlight>
                <a:latin typeface="Times New Roman" panose="02020603050405020304" pitchFamily="18" charset="0"/>
              </a:rPr>
              <a:t>myotonic</a:t>
            </a:r>
            <a:r>
              <a:rPr lang="fr-BE" sz="1000" b="0" i="0" dirty="0">
                <a:solidFill>
                  <a:srgbClr val="303030"/>
                </a:solidFill>
                <a:effectLst/>
                <a:highlight>
                  <a:srgbClr val="FFFFFF"/>
                </a:highlight>
                <a:latin typeface="Times New Roman" panose="02020603050405020304" pitchFamily="18" charset="0"/>
              </a:rPr>
              <a:t> </a:t>
            </a:r>
            <a:r>
              <a:rPr lang="fr-BE" sz="1000" b="0" i="0" dirty="0" err="1">
                <a:solidFill>
                  <a:srgbClr val="303030"/>
                </a:solidFill>
                <a:effectLst/>
                <a:highlight>
                  <a:srgbClr val="FFFFFF"/>
                </a:highlight>
                <a:latin typeface="Times New Roman" panose="02020603050405020304" pitchFamily="18" charset="0"/>
              </a:rPr>
              <a:t>dystrophy</a:t>
            </a:r>
            <a:r>
              <a:rPr lang="fr-BE" sz="1000" b="0" i="0" dirty="0">
                <a:solidFill>
                  <a:srgbClr val="303030"/>
                </a:solidFill>
                <a:effectLst/>
                <a:highlight>
                  <a:srgbClr val="FFFFFF"/>
                </a:highlight>
                <a:latin typeface="Times New Roman" panose="02020603050405020304" pitchFamily="18" charset="0"/>
              </a:rPr>
              <a:t> type 1. JAMA </a:t>
            </a:r>
            <a:r>
              <a:rPr lang="fr-BE" sz="1000" b="0" i="0" dirty="0" err="1">
                <a:solidFill>
                  <a:srgbClr val="303030"/>
                </a:solidFill>
                <a:effectLst/>
                <a:highlight>
                  <a:srgbClr val="FFFFFF"/>
                </a:highlight>
                <a:latin typeface="Times New Roman" panose="02020603050405020304" pitchFamily="18" charset="0"/>
              </a:rPr>
              <a:t>Neurol</a:t>
            </a:r>
            <a:r>
              <a:rPr lang="fr-BE" sz="1000" b="0" i="0" dirty="0">
                <a:solidFill>
                  <a:srgbClr val="303030"/>
                </a:solidFill>
                <a:effectLst/>
                <a:highlight>
                  <a:srgbClr val="FFFFFF"/>
                </a:highlight>
                <a:latin typeface="Times New Roman" panose="02020603050405020304" pitchFamily="18" charset="0"/>
              </a:rPr>
              <a:t>. 2018;75:573–81.</a:t>
            </a:r>
          </a:p>
          <a:p>
            <a:r>
              <a:rPr lang="fr-BE" sz="1000" b="0" i="0" dirty="0">
                <a:solidFill>
                  <a:srgbClr val="212121"/>
                </a:solidFill>
                <a:effectLst/>
                <a:highlight>
                  <a:srgbClr val="FFFFFF"/>
                </a:highlight>
                <a:latin typeface="system-ui"/>
              </a:rPr>
              <a:t>de Die-</a:t>
            </a:r>
            <a:r>
              <a:rPr lang="fr-BE" sz="1000" b="0" i="0" dirty="0" err="1">
                <a:solidFill>
                  <a:srgbClr val="212121"/>
                </a:solidFill>
                <a:effectLst/>
                <a:highlight>
                  <a:srgbClr val="FFFFFF"/>
                </a:highlight>
                <a:latin typeface="system-ui"/>
              </a:rPr>
              <a:t>Smulders</a:t>
            </a:r>
            <a:r>
              <a:rPr lang="fr-BE" sz="1000" b="0" i="0" dirty="0">
                <a:solidFill>
                  <a:srgbClr val="212121"/>
                </a:solidFill>
                <a:effectLst/>
                <a:highlight>
                  <a:srgbClr val="FFFFFF"/>
                </a:highlight>
                <a:latin typeface="system-ui"/>
              </a:rPr>
              <a:t> CE, et al. Age and causes of </a:t>
            </a:r>
            <a:r>
              <a:rPr lang="fr-BE" sz="1000" b="0" i="0" dirty="0" err="1">
                <a:solidFill>
                  <a:srgbClr val="212121"/>
                </a:solidFill>
                <a:effectLst/>
                <a:highlight>
                  <a:srgbClr val="FFFFFF"/>
                </a:highlight>
                <a:latin typeface="system-ui"/>
              </a:rPr>
              <a:t>death</a:t>
            </a:r>
            <a:r>
              <a:rPr lang="fr-BE" sz="1000" b="0" i="0" dirty="0">
                <a:solidFill>
                  <a:srgbClr val="212121"/>
                </a:solidFill>
                <a:effectLst/>
                <a:highlight>
                  <a:srgbClr val="FFFFFF"/>
                </a:highlight>
                <a:latin typeface="system-ui"/>
              </a:rPr>
              <a:t> in </a:t>
            </a:r>
            <a:r>
              <a:rPr lang="fr-BE" sz="1000" b="0" i="0" dirty="0" err="1">
                <a:solidFill>
                  <a:srgbClr val="212121"/>
                </a:solidFill>
                <a:effectLst/>
                <a:highlight>
                  <a:srgbClr val="FFFFFF"/>
                </a:highlight>
                <a:latin typeface="system-ui"/>
              </a:rPr>
              <a:t>adult-onset</a:t>
            </a:r>
            <a:r>
              <a:rPr lang="fr-BE" sz="1000" b="0" i="0" dirty="0">
                <a:solidFill>
                  <a:srgbClr val="212121"/>
                </a:solidFill>
                <a:effectLst/>
                <a:highlight>
                  <a:srgbClr val="FFFFFF"/>
                </a:highlight>
                <a:latin typeface="system-ui"/>
              </a:rPr>
              <a:t> </a:t>
            </a:r>
            <a:r>
              <a:rPr lang="fr-BE" sz="1000" b="0" i="0" dirty="0" err="1">
                <a:solidFill>
                  <a:srgbClr val="212121"/>
                </a:solidFill>
                <a:effectLst/>
                <a:highlight>
                  <a:srgbClr val="FFFFFF"/>
                </a:highlight>
                <a:latin typeface="system-ui"/>
              </a:rPr>
              <a:t>myotonic</a:t>
            </a:r>
            <a:r>
              <a:rPr lang="fr-BE" sz="1000" b="0" i="0" dirty="0">
                <a:solidFill>
                  <a:srgbClr val="212121"/>
                </a:solidFill>
                <a:effectLst/>
                <a:highlight>
                  <a:srgbClr val="FFFFFF"/>
                </a:highlight>
                <a:latin typeface="system-ui"/>
              </a:rPr>
              <a:t> </a:t>
            </a:r>
            <a:r>
              <a:rPr lang="fr-BE" sz="1000" b="0" i="0" dirty="0" err="1">
                <a:solidFill>
                  <a:srgbClr val="212121"/>
                </a:solidFill>
                <a:effectLst/>
                <a:highlight>
                  <a:srgbClr val="FFFFFF"/>
                </a:highlight>
                <a:latin typeface="system-ui"/>
              </a:rPr>
              <a:t>dystrophy</a:t>
            </a:r>
            <a:r>
              <a:rPr lang="fr-BE" sz="1000" b="0" i="0" dirty="0">
                <a:solidFill>
                  <a:srgbClr val="212121"/>
                </a:solidFill>
                <a:effectLst/>
                <a:highlight>
                  <a:srgbClr val="FFFFFF"/>
                </a:highlight>
                <a:latin typeface="system-ui"/>
              </a:rPr>
              <a:t>. Brain. 1998 Aug;121 ( Pt 8):1557-63.</a:t>
            </a:r>
            <a:endParaRPr lang="fr-BE" sz="1000" i="1" dirty="0"/>
          </a:p>
        </p:txBody>
      </p:sp>
      <p:pic>
        <p:nvPicPr>
          <p:cNvPr id="2" name="Image 1">
            <a:extLst>
              <a:ext uri="{FF2B5EF4-FFF2-40B4-BE49-F238E27FC236}">
                <a16:creationId xmlns:a16="http://schemas.microsoft.com/office/drawing/2014/main" id="{F9194100-EB4A-14B5-8ABA-5A2BD64E647D}"/>
              </a:ext>
            </a:extLst>
          </p:cNvPr>
          <p:cNvPicPr>
            <a:picLocks noChangeAspect="1"/>
          </p:cNvPicPr>
          <p:nvPr/>
        </p:nvPicPr>
        <p:blipFill>
          <a:blip r:embed="rId2"/>
          <a:stretch>
            <a:fillRect/>
          </a:stretch>
        </p:blipFill>
        <p:spPr>
          <a:xfrm>
            <a:off x="5528170" y="2563037"/>
            <a:ext cx="4371125" cy="3338795"/>
          </a:xfrm>
          <a:prstGeom prst="rect">
            <a:avLst/>
          </a:prstGeom>
        </p:spPr>
      </p:pic>
    </p:spTree>
    <p:extLst>
      <p:ext uri="{BB962C8B-B14F-4D97-AF65-F5344CB8AC3E}">
        <p14:creationId xmlns:p14="http://schemas.microsoft.com/office/powerpoint/2010/main" val="3595222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016699B-4E69-4F4A-B42B-2B25DFFDC24E}"/>
              </a:ext>
            </a:extLst>
          </p:cNvPr>
          <p:cNvSpPr>
            <a:spLocks noGrp="1"/>
          </p:cNvSpPr>
          <p:nvPr>
            <p:ph idx="1"/>
          </p:nvPr>
        </p:nvSpPr>
        <p:spPr/>
        <p:txBody>
          <a:bodyPr/>
          <a:lstStyle/>
          <a:p>
            <a:pPr lvl="1"/>
            <a:r>
              <a:rPr lang="en-US" sz="2400" dirty="0">
                <a:latin typeface="+mn-lt"/>
              </a:rPr>
              <a:t>étude sur 367 patients au Canada (participants ages entre 2-80 </a:t>
            </a:r>
            <a:r>
              <a:rPr lang="en-US" sz="2400" dirty="0" err="1">
                <a:latin typeface="+mn-lt"/>
              </a:rPr>
              <a:t>ans</a:t>
            </a:r>
            <a:r>
              <a:rPr lang="en-US" sz="2400" dirty="0">
                <a:latin typeface="+mn-lt"/>
              </a:rPr>
              <a:t>) sur </a:t>
            </a:r>
            <a:r>
              <a:rPr lang="en-US" sz="2400" dirty="0" err="1">
                <a:latin typeface="+mn-lt"/>
              </a:rPr>
              <a:t>une</a:t>
            </a:r>
            <a:r>
              <a:rPr lang="en-US" sz="2400" dirty="0">
                <a:latin typeface="+mn-lt"/>
              </a:rPr>
              <a:t> </a:t>
            </a:r>
            <a:r>
              <a:rPr lang="en-US" sz="2400" dirty="0" err="1">
                <a:latin typeface="+mn-lt"/>
              </a:rPr>
              <a:t>période</a:t>
            </a:r>
            <a:r>
              <a:rPr lang="en-US" sz="2400" dirty="0">
                <a:latin typeface="+mn-lt"/>
              </a:rPr>
              <a:t> de 10 </a:t>
            </a:r>
            <a:r>
              <a:rPr lang="en-US" sz="2400" dirty="0" err="1">
                <a:latin typeface="+mn-lt"/>
              </a:rPr>
              <a:t>ans</a:t>
            </a:r>
            <a:endParaRPr lang="en-US" sz="2400" dirty="0">
              <a:latin typeface="+mn-lt"/>
            </a:endParaRPr>
          </a:p>
          <a:p>
            <a:pPr lvl="2"/>
            <a:r>
              <a:rPr lang="en-US" sz="2200" dirty="0">
                <a:latin typeface="+mn-lt"/>
              </a:rPr>
              <a:t>20% de </a:t>
            </a:r>
            <a:r>
              <a:rPr lang="en-US" sz="2200" dirty="0" err="1">
                <a:latin typeface="+mn-lt"/>
              </a:rPr>
              <a:t>mortalité</a:t>
            </a:r>
            <a:r>
              <a:rPr lang="en-US" sz="2200" dirty="0">
                <a:latin typeface="+mn-lt"/>
              </a:rPr>
              <a:t>, </a:t>
            </a:r>
          </a:p>
          <a:p>
            <a:pPr lvl="2"/>
            <a:r>
              <a:rPr lang="en-US" sz="2200" dirty="0" err="1">
                <a:latin typeface="+mn-lt"/>
              </a:rPr>
              <a:t>Parmis</a:t>
            </a:r>
            <a:r>
              <a:rPr lang="en-US" sz="2200" dirty="0">
                <a:latin typeface="+mn-lt"/>
              </a:rPr>
              <a:t> les </a:t>
            </a:r>
            <a:r>
              <a:rPr lang="en-US" sz="2200" dirty="0" err="1">
                <a:latin typeface="+mn-lt"/>
              </a:rPr>
              <a:t>décès</a:t>
            </a:r>
            <a:r>
              <a:rPr lang="en-US" sz="2200" dirty="0">
                <a:latin typeface="+mn-lt"/>
              </a:rPr>
              <a:t>, </a:t>
            </a:r>
          </a:p>
          <a:p>
            <a:pPr lvl="3"/>
            <a:r>
              <a:rPr lang="en-US" sz="2200" dirty="0">
                <a:latin typeface="+mn-lt"/>
              </a:rPr>
              <a:t>43% </a:t>
            </a:r>
            <a:r>
              <a:rPr lang="en-US" sz="2200" dirty="0" err="1">
                <a:latin typeface="+mn-lt"/>
              </a:rPr>
              <a:t>d’origine</a:t>
            </a:r>
            <a:r>
              <a:rPr lang="en-US" sz="2200" dirty="0">
                <a:latin typeface="+mn-lt"/>
              </a:rPr>
              <a:t> </a:t>
            </a:r>
            <a:r>
              <a:rPr lang="en-US" sz="2200" dirty="0" err="1">
                <a:latin typeface="+mn-lt"/>
              </a:rPr>
              <a:t>respiratoire</a:t>
            </a:r>
            <a:endParaRPr lang="en-US" sz="2200" dirty="0">
              <a:latin typeface="+mn-lt"/>
            </a:endParaRPr>
          </a:p>
          <a:p>
            <a:pPr lvl="3"/>
            <a:r>
              <a:rPr lang="en-US" sz="2200" dirty="0">
                <a:latin typeface="+mn-lt"/>
              </a:rPr>
              <a:t>20% </a:t>
            </a:r>
            <a:r>
              <a:rPr lang="en-US" sz="2200" dirty="0" err="1">
                <a:latin typeface="+mn-lt"/>
              </a:rPr>
              <a:t>cardiovasculaire</a:t>
            </a:r>
            <a:endParaRPr lang="en-US" sz="2200" dirty="0">
              <a:latin typeface="+mn-lt"/>
            </a:endParaRPr>
          </a:p>
          <a:p>
            <a:pPr lvl="3"/>
            <a:r>
              <a:rPr lang="en-US" sz="2200" dirty="0">
                <a:latin typeface="+mn-lt"/>
              </a:rPr>
              <a:t>11% cancer</a:t>
            </a:r>
          </a:p>
          <a:p>
            <a:pPr lvl="3"/>
            <a:r>
              <a:rPr lang="en-US" sz="2200" dirty="0">
                <a:latin typeface="+mn-lt"/>
              </a:rPr>
              <a:t>11% mort </a:t>
            </a:r>
            <a:r>
              <a:rPr lang="en-US" sz="2200" dirty="0" err="1">
                <a:latin typeface="+mn-lt"/>
              </a:rPr>
              <a:t>subite</a:t>
            </a:r>
            <a:endParaRPr lang="en-US" sz="2200" dirty="0">
              <a:latin typeface="+mn-lt"/>
            </a:endParaRPr>
          </a:p>
          <a:p>
            <a:pPr lvl="1"/>
            <a:endParaRPr lang="fr-BE" sz="2400" dirty="0">
              <a:latin typeface="+mn-lt"/>
            </a:endParaRPr>
          </a:p>
        </p:txBody>
      </p:sp>
      <p:sp>
        <p:nvSpPr>
          <p:cNvPr id="4" name="Espace réservé du numéro de diapositive 3">
            <a:extLst>
              <a:ext uri="{FF2B5EF4-FFF2-40B4-BE49-F238E27FC236}">
                <a16:creationId xmlns:a16="http://schemas.microsoft.com/office/drawing/2014/main" id="{F4AF4252-BED6-4B50-89FA-EF912E32FD1B}"/>
              </a:ext>
            </a:extLst>
          </p:cNvPr>
          <p:cNvSpPr>
            <a:spLocks noGrp="1"/>
          </p:cNvSpPr>
          <p:nvPr>
            <p:ph type="sldNum" sz="quarter" idx="4"/>
          </p:nvPr>
        </p:nvSpPr>
        <p:spPr/>
        <p:txBody>
          <a:bodyPr/>
          <a:lstStyle/>
          <a:p>
            <a:fld id="{BBF97745-3415-CF49-912C-FE5A312DA2CB}" type="slidenum">
              <a:rPr lang="fr-FR" smtClean="0"/>
              <a:pPr/>
              <a:t>39</a:t>
            </a:fld>
            <a:endParaRPr lang="fr-FR" dirty="0"/>
          </a:p>
        </p:txBody>
      </p:sp>
      <p:sp>
        <p:nvSpPr>
          <p:cNvPr id="5" name="Espace réservé du texte 4">
            <a:extLst>
              <a:ext uri="{FF2B5EF4-FFF2-40B4-BE49-F238E27FC236}">
                <a16:creationId xmlns:a16="http://schemas.microsoft.com/office/drawing/2014/main" id="{768C4E4E-1855-4814-B89B-3B8597B0308E}"/>
              </a:ext>
            </a:extLst>
          </p:cNvPr>
          <p:cNvSpPr>
            <a:spLocks noGrp="1"/>
          </p:cNvSpPr>
          <p:nvPr>
            <p:ph type="body" sz="quarter" idx="13"/>
          </p:nvPr>
        </p:nvSpPr>
        <p:spPr/>
        <p:txBody>
          <a:bodyPr/>
          <a:lstStyle/>
          <a:p>
            <a:r>
              <a:rPr lang="fr-FR" b="1" dirty="0">
                <a:latin typeface="+mn-lt"/>
              </a:rPr>
              <a:t>Evolution</a:t>
            </a:r>
            <a:endParaRPr lang="fr-BE" b="1" dirty="0">
              <a:latin typeface="+mn-lt"/>
            </a:endParaRPr>
          </a:p>
        </p:txBody>
      </p:sp>
      <p:sp>
        <p:nvSpPr>
          <p:cNvPr id="6" name="Espace réservé du texte 5">
            <a:extLst>
              <a:ext uri="{FF2B5EF4-FFF2-40B4-BE49-F238E27FC236}">
                <a16:creationId xmlns:a16="http://schemas.microsoft.com/office/drawing/2014/main" id="{FC9E3894-1A39-4EF7-9D93-D4048F218DF7}"/>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EA32CF01-D0C3-4281-8011-01F3B6D03890}"/>
              </a:ext>
            </a:extLst>
          </p:cNvPr>
          <p:cNvSpPr>
            <a:spLocks noGrp="1"/>
          </p:cNvSpPr>
          <p:nvPr>
            <p:ph type="body" sz="quarter" idx="11"/>
          </p:nvPr>
        </p:nvSpPr>
        <p:spPr/>
        <p:txBody>
          <a:bodyPr/>
          <a:lstStyle/>
          <a:p>
            <a:endParaRPr lang="fr-BE"/>
          </a:p>
        </p:txBody>
      </p:sp>
      <p:sp>
        <p:nvSpPr>
          <p:cNvPr id="8" name="Titre 1">
            <a:extLst>
              <a:ext uri="{FF2B5EF4-FFF2-40B4-BE49-F238E27FC236}">
                <a16:creationId xmlns:a16="http://schemas.microsoft.com/office/drawing/2014/main" id="{7EAF228E-E53E-4138-B568-2E474DC446F7}"/>
              </a:ext>
            </a:extLst>
          </p:cNvPr>
          <p:cNvSpPr>
            <a:spLocks noGrp="1"/>
          </p:cNvSpPr>
          <p:nvPr>
            <p:ph type="title"/>
          </p:nvPr>
        </p:nvSpPr>
        <p:spPr>
          <a:xfrm>
            <a:off x="703281" y="633471"/>
            <a:ext cx="9303449" cy="761415"/>
          </a:xfrm>
        </p:spPr>
        <p:txBody>
          <a:bodyPr/>
          <a:lstStyle/>
          <a:p>
            <a:r>
              <a:rPr lang="fr-BE" dirty="0"/>
              <a:t>Dystrophie myotonique de type I</a:t>
            </a:r>
            <a:endParaRPr lang="fr-FR" dirty="0"/>
          </a:p>
        </p:txBody>
      </p:sp>
      <p:sp>
        <p:nvSpPr>
          <p:cNvPr id="9" name="Rectangle 8">
            <a:extLst>
              <a:ext uri="{FF2B5EF4-FFF2-40B4-BE49-F238E27FC236}">
                <a16:creationId xmlns:a16="http://schemas.microsoft.com/office/drawing/2014/main" id="{E2D4D370-98EC-4126-8A2D-3E64462632AB}"/>
              </a:ext>
            </a:extLst>
          </p:cNvPr>
          <p:cNvSpPr/>
          <p:nvPr/>
        </p:nvSpPr>
        <p:spPr>
          <a:xfrm>
            <a:off x="905691" y="6248358"/>
            <a:ext cx="9396549" cy="246221"/>
          </a:xfrm>
          <a:prstGeom prst="rect">
            <a:avLst/>
          </a:prstGeom>
        </p:spPr>
        <p:txBody>
          <a:bodyPr wrap="square">
            <a:spAutoFit/>
          </a:bodyPr>
          <a:lstStyle/>
          <a:p>
            <a:r>
              <a:rPr lang="fr-BE" sz="1000" i="1" dirty="0">
                <a:solidFill>
                  <a:srgbClr val="333333"/>
                </a:solidFill>
              </a:rPr>
              <a:t>Mathieu  J﻿, Allard  P﻿, Potvin  L﻿, Prévost  C﻿, Bégin  P﻿.  A 10-year </a:t>
            </a:r>
            <a:r>
              <a:rPr lang="fr-BE" sz="1000" i="1" dirty="0" err="1">
                <a:solidFill>
                  <a:srgbClr val="333333"/>
                </a:solidFill>
              </a:rPr>
              <a:t>study</a:t>
            </a:r>
            <a:r>
              <a:rPr lang="fr-BE" sz="1000" i="1" dirty="0">
                <a:solidFill>
                  <a:srgbClr val="333333"/>
                </a:solidFill>
              </a:rPr>
              <a:t> of </a:t>
            </a:r>
            <a:r>
              <a:rPr lang="fr-BE" sz="1000" i="1" dirty="0" err="1">
                <a:solidFill>
                  <a:srgbClr val="333333"/>
                </a:solidFill>
              </a:rPr>
              <a:t>mortality</a:t>
            </a:r>
            <a:r>
              <a:rPr lang="fr-BE" sz="1000" i="1" dirty="0">
                <a:solidFill>
                  <a:srgbClr val="333333"/>
                </a:solidFill>
              </a:rPr>
              <a:t> in a </a:t>
            </a:r>
            <a:r>
              <a:rPr lang="fr-BE" sz="1000" i="1" dirty="0" err="1">
                <a:solidFill>
                  <a:srgbClr val="333333"/>
                </a:solidFill>
              </a:rPr>
              <a:t>cohort</a:t>
            </a:r>
            <a:r>
              <a:rPr lang="fr-BE" sz="1000" i="1" dirty="0">
                <a:solidFill>
                  <a:srgbClr val="333333"/>
                </a:solidFill>
              </a:rPr>
              <a:t> of patients </a:t>
            </a:r>
            <a:r>
              <a:rPr lang="fr-BE" sz="1000" i="1" dirty="0" err="1">
                <a:solidFill>
                  <a:srgbClr val="333333"/>
                </a:solidFill>
              </a:rPr>
              <a:t>with</a:t>
            </a:r>
            <a:r>
              <a:rPr lang="fr-BE" sz="1000" i="1" dirty="0">
                <a:solidFill>
                  <a:srgbClr val="333333"/>
                </a:solidFill>
              </a:rPr>
              <a:t> </a:t>
            </a:r>
            <a:r>
              <a:rPr lang="fr-BE" sz="1000" i="1" dirty="0" err="1">
                <a:solidFill>
                  <a:srgbClr val="333333"/>
                </a:solidFill>
              </a:rPr>
              <a:t>myotonic</a:t>
            </a:r>
            <a:r>
              <a:rPr lang="fr-BE" sz="1000" i="1" dirty="0">
                <a:solidFill>
                  <a:srgbClr val="333333"/>
                </a:solidFill>
              </a:rPr>
              <a:t> </a:t>
            </a:r>
            <a:r>
              <a:rPr lang="fr-BE" sz="1000" i="1" dirty="0" err="1">
                <a:solidFill>
                  <a:srgbClr val="333333"/>
                </a:solidFill>
              </a:rPr>
              <a:t>dystrophy</a:t>
            </a:r>
            <a:r>
              <a:rPr lang="fr-BE" sz="1000" i="1" dirty="0">
                <a:solidFill>
                  <a:srgbClr val="333333"/>
                </a:solidFill>
              </a:rPr>
              <a:t>. ﻿  </a:t>
            </a:r>
            <a:r>
              <a:rPr lang="fr-BE" sz="1000" i="1" dirty="0" err="1">
                <a:solidFill>
                  <a:srgbClr val="333333"/>
                </a:solidFill>
              </a:rPr>
              <a:t>Neurology</a:t>
            </a:r>
            <a:r>
              <a:rPr lang="fr-BE" sz="1000" i="1" dirty="0">
                <a:solidFill>
                  <a:srgbClr val="333333"/>
                </a:solidFill>
              </a:rPr>
              <a:t>. 1999;52(8):1658-1662. </a:t>
            </a:r>
            <a:endParaRPr lang="fr-BE" sz="1000" i="1" dirty="0"/>
          </a:p>
        </p:txBody>
      </p:sp>
    </p:spTree>
    <p:extLst>
      <p:ext uri="{BB962C8B-B14F-4D97-AF65-F5344CB8AC3E}">
        <p14:creationId xmlns:p14="http://schemas.microsoft.com/office/powerpoint/2010/main" val="3842117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0225148-7E86-15FE-9324-395581B06205}"/>
              </a:ext>
            </a:extLst>
          </p:cNvPr>
          <p:cNvSpPr>
            <a:spLocks noGrp="1"/>
          </p:cNvSpPr>
          <p:nvPr>
            <p:ph idx="1"/>
          </p:nvPr>
        </p:nvSpPr>
        <p:spPr>
          <a:xfrm>
            <a:off x="838200" y="2079775"/>
            <a:ext cx="8912860" cy="4129555"/>
          </a:xfrm>
        </p:spPr>
        <p:txBody>
          <a:bodyPr/>
          <a:lstStyle/>
          <a:p>
            <a:pPr lvl="1"/>
            <a:r>
              <a:rPr lang="en-US" sz="2400" u="sng" dirty="0" err="1">
                <a:latin typeface="+mn-lt"/>
              </a:rPr>
              <a:t>Anciennement</a:t>
            </a:r>
            <a:r>
              <a:rPr lang="en-US" sz="2400" u="sng" dirty="0">
                <a:latin typeface="+mn-lt"/>
              </a:rPr>
              <a:t>: </a:t>
            </a:r>
          </a:p>
          <a:p>
            <a:pPr lvl="2"/>
            <a:r>
              <a:rPr lang="fr-FR" sz="2200" dirty="0">
                <a:latin typeface="+mn-lt"/>
              </a:rPr>
              <a:t>10 à 12 personnes atteintes sur 100.000 individus (=1/8.000) </a:t>
            </a:r>
            <a:endParaRPr lang="en-US" sz="2200" dirty="0">
              <a:latin typeface="+mn-lt"/>
            </a:endParaRPr>
          </a:p>
          <a:p>
            <a:pPr lvl="1"/>
            <a:r>
              <a:rPr lang="en-US" sz="2400" u="sng" dirty="0" err="1">
                <a:latin typeface="+mn-lt"/>
              </a:rPr>
              <a:t>Récemment</a:t>
            </a:r>
            <a:r>
              <a:rPr lang="en-US" sz="2400" dirty="0">
                <a:latin typeface="+mn-lt"/>
              </a:rPr>
              <a:t> </a:t>
            </a:r>
          </a:p>
          <a:p>
            <a:pPr lvl="2"/>
            <a:r>
              <a:rPr lang="en-US" sz="2200" dirty="0">
                <a:latin typeface="+mn-lt"/>
              </a:rPr>
              <a:t>nouvelle étude 1/3000</a:t>
            </a:r>
            <a:r>
              <a:rPr lang="en-US" sz="2200" b="1" dirty="0">
                <a:latin typeface="+mn-lt"/>
              </a:rPr>
              <a:t> </a:t>
            </a:r>
            <a:r>
              <a:rPr lang="en-US" sz="2200" dirty="0">
                <a:latin typeface="+mn-lt"/>
              </a:rPr>
              <a:t>habitants (screening neonatal)</a:t>
            </a:r>
          </a:p>
          <a:p>
            <a:pPr marL="457200" lvl="1" indent="0">
              <a:buNone/>
            </a:pPr>
            <a:endParaRPr lang="en-US" sz="2400" dirty="0">
              <a:latin typeface="+mn-lt"/>
            </a:endParaRPr>
          </a:p>
          <a:p>
            <a:pPr lvl="1"/>
            <a:r>
              <a:rPr lang="en-US" sz="2400" u="sng" dirty="0">
                <a:latin typeface="+mn-lt"/>
              </a:rPr>
              <a:t>Remarques</a:t>
            </a:r>
          </a:p>
          <a:p>
            <a:pPr lvl="2"/>
            <a:r>
              <a:rPr lang="en-US" sz="2200" dirty="0" err="1">
                <a:latin typeface="+mn-lt"/>
              </a:rPr>
              <a:t>certaines</a:t>
            </a:r>
            <a:r>
              <a:rPr lang="en-US" sz="2200" dirty="0">
                <a:latin typeface="+mn-lt"/>
              </a:rPr>
              <a:t> </a:t>
            </a:r>
            <a:r>
              <a:rPr lang="en-US" sz="2200" dirty="0" err="1">
                <a:latin typeface="+mn-lt"/>
              </a:rPr>
              <a:t>régions</a:t>
            </a:r>
            <a:r>
              <a:rPr lang="en-US" sz="2200" dirty="0">
                <a:latin typeface="+mn-lt"/>
              </a:rPr>
              <a:t>, </a:t>
            </a:r>
            <a:r>
              <a:rPr lang="en-US" sz="2200" dirty="0" err="1">
                <a:latin typeface="+mn-lt"/>
              </a:rPr>
              <a:t>comme</a:t>
            </a:r>
            <a:r>
              <a:rPr lang="en-US" sz="2200" dirty="0">
                <a:latin typeface="+mn-lt"/>
              </a:rPr>
              <a:t> le Québec, </a:t>
            </a:r>
            <a:r>
              <a:rPr lang="en-US" sz="2200" dirty="0" err="1">
                <a:latin typeface="+mn-lt"/>
              </a:rPr>
              <a:t>ont</a:t>
            </a:r>
            <a:r>
              <a:rPr lang="en-US" sz="2200" dirty="0">
                <a:latin typeface="+mn-lt"/>
              </a:rPr>
              <a:t> </a:t>
            </a:r>
            <a:r>
              <a:rPr lang="en-US" sz="2200" dirty="0" err="1">
                <a:latin typeface="+mn-lt"/>
              </a:rPr>
              <a:t>une</a:t>
            </a:r>
            <a:r>
              <a:rPr lang="en-US" sz="2200" dirty="0">
                <a:latin typeface="+mn-lt"/>
              </a:rPr>
              <a:t> incidence de 1/500.</a:t>
            </a:r>
          </a:p>
          <a:p>
            <a:pPr lvl="1"/>
            <a:endParaRPr lang="en-US" sz="3200" dirty="0">
              <a:latin typeface="+mn-lt"/>
            </a:endParaRPr>
          </a:p>
          <a:p>
            <a:endParaRPr lang="fr-FR" dirty="0"/>
          </a:p>
        </p:txBody>
      </p:sp>
      <p:sp>
        <p:nvSpPr>
          <p:cNvPr id="4" name="Espace réservé du numéro de diapositive 3">
            <a:extLst>
              <a:ext uri="{FF2B5EF4-FFF2-40B4-BE49-F238E27FC236}">
                <a16:creationId xmlns:a16="http://schemas.microsoft.com/office/drawing/2014/main" id="{86827067-F3E2-D2C5-C8F8-F152B4A42F49}"/>
              </a:ext>
            </a:extLst>
          </p:cNvPr>
          <p:cNvSpPr>
            <a:spLocks noGrp="1"/>
          </p:cNvSpPr>
          <p:nvPr>
            <p:ph type="sldNum" sz="quarter" idx="4"/>
          </p:nvPr>
        </p:nvSpPr>
        <p:spPr/>
        <p:txBody>
          <a:bodyPr/>
          <a:lstStyle/>
          <a:p>
            <a:fld id="{BBF97745-3415-CF49-912C-FE5A312DA2CB}" type="slidenum">
              <a:rPr lang="fr-FR" smtClean="0"/>
              <a:pPr/>
              <a:t>4</a:t>
            </a:fld>
            <a:endParaRPr lang="fr-FR" dirty="0"/>
          </a:p>
        </p:txBody>
      </p:sp>
      <p:sp>
        <p:nvSpPr>
          <p:cNvPr id="5" name="Espace réservé du texte 4">
            <a:extLst>
              <a:ext uri="{FF2B5EF4-FFF2-40B4-BE49-F238E27FC236}">
                <a16:creationId xmlns:a16="http://schemas.microsoft.com/office/drawing/2014/main" id="{DA47E06A-3D3C-45E2-4032-F7FF94681AE9}"/>
              </a:ext>
            </a:extLst>
          </p:cNvPr>
          <p:cNvSpPr>
            <a:spLocks noGrp="1"/>
          </p:cNvSpPr>
          <p:nvPr>
            <p:ph type="body" sz="quarter" idx="13"/>
          </p:nvPr>
        </p:nvSpPr>
        <p:spPr/>
        <p:txBody>
          <a:bodyPr/>
          <a:lstStyle/>
          <a:p>
            <a:r>
              <a:rPr lang="fr-FR" b="1" dirty="0" err="1">
                <a:latin typeface="+mn-lt"/>
              </a:rPr>
              <a:t>Epidemiology</a:t>
            </a:r>
            <a:endParaRPr lang="fr-FR" b="1" dirty="0">
              <a:latin typeface="+mn-lt"/>
            </a:endParaRPr>
          </a:p>
        </p:txBody>
      </p:sp>
      <p:sp>
        <p:nvSpPr>
          <p:cNvPr id="6" name="Espace réservé du texte 5">
            <a:extLst>
              <a:ext uri="{FF2B5EF4-FFF2-40B4-BE49-F238E27FC236}">
                <a16:creationId xmlns:a16="http://schemas.microsoft.com/office/drawing/2014/main" id="{FFABD042-5146-0B00-F497-4B99A1510995}"/>
              </a:ext>
            </a:extLst>
          </p:cNvPr>
          <p:cNvSpPr>
            <a:spLocks noGrp="1"/>
          </p:cNvSpPr>
          <p:nvPr>
            <p:ph type="body" sz="quarter" idx="10"/>
          </p:nvPr>
        </p:nvSpPr>
        <p:spPr/>
        <p:txBody>
          <a:bodyPr/>
          <a:lstStyle/>
          <a:p>
            <a:endParaRPr lang="fr-FR" dirty="0"/>
          </a:p>
        </p:txBody>
      </p:sp>
      <p:sp>
        <p:nvSpPr>
          <p:cNvPr id="7" name="Espace réservé du texte 6">
            <a:extLst>
              <a:ext uri="{FF2B5EF4-FFF2-40B4-BE49-F238E27FC236}">
                <a16:creationId xmlns:a16="http://schemas.microsoft.com/office/drawing/2014/main" id="{C2CDC977-EA15-DD9B-B908-EBB5746B9862}"/>
              </a:ext>
            </a:extLst>
          </p:cNvPr>
          <p:cNvSpPr>
            <a:spLocks noGrp="1"/>
          </p:cNvSpPr>
          <p:nvPr>
            <p:ph type="body" sz="quarter" idx="11"/>
          </p:nvPr>
        </p:nvSpPr>
        <p:spPr/>
        <p:txBody>
          <a:bodyPr/>
          <a:lstStyle/>
          <a:p>
            <a:endParaRPr lang="fr-FR"/>
          </a:p>
        </p:txBody>
      </p:sp>
      <p:sp>
        <p:nvSpPr>
          <p:cNvPr id="10" name="Titre 6">
            <a:extLst>
              <a:ext uri="{FF2B5EF4-FFF2-40B4-BE49-F238E27FC236}">
                <a16:creationId xmlns:a16="http://schemas.microsoft.com/office/drawing/2014/main" id="{8AEE3E51-1153-07C2-EBD0-E8A8A43AAAF3}"/>
              </a:ext>
            </a:extLst>
          </p:cNvPr>
          <p:cNvSpPr txBox="1">
            <a:spLocks/>
          </p:cNvSpPr>
          <p:nvPr/>
        </p:nvSpPr>
        <p:spPr>
          <a:xfrm>
            <a:off x="704643" y="648670"/>
            <a:ext cx="9303449" cy="647139"/>
          </a:xfrm>
          <a:prstGeom prst="rect">
            <a:avLst/>
          </a:prstGeom>
        </p:spPr>
        <p:txBody>
          <a:bodyPr wrap="square" lIns="0" tIns="0" rIns="0" bIns="0" anchor="b">
            <a:noAutofit/>
          </a:bodyPr>
          <a:lstStyle>
            <a:lvl1pPr algn="l" defTabSz="914400" rtl="0" eaLnBrk="1" latinLnBrk="0" hangingPunct="1">
              <a:lnSpc>
                <a:spcPct val="90000"/>
              </a:lnSpc>
              <a:spcBef>
                <a:spcPct val="0"/>
              </a:spcBef>
              <a:buNone/>
              <a:defRPr sz="4000" b="1" kern="1200">
                <a:solidFill>
                  <a:srgbClr val="0066B3"/>
                </a:solidFill>
                <a:latin typeface="Segoe UI" panose="020B0502040204020203" pitchFamily="34" charset="0"/>
                <a:ea typeface="+mj-ea"/>
                <a:cs typeface="Segoe UI" panose="020B0502040204020203" pitchFamily="34" charset="0"/>
              </a:defRPr>
            </a:lvl1pPr>
          </a:lstStyle>
          <a:p>
            <a:r>
              <a:rPr lang="fr-BE" dirty="0"/>
              <a:t>Dystrophie myotonique de type I</a:t>
            </a:r>
          </a:p>
        </p:txBody>
      </p:sp>
      <p:sp>
        <p:nvSpPr>
          <p:cNvPr id="11" name="Rectangle 10">
            <a:extLst>
              <a:ext uri="{FF2B5EF4-FFF2-40B4-BE49-F238E27FC236}">
                <a16:creationId xmlns:a16="http://schemas.microsoft.com/office/drawing/2014/main" id="{538D6535-AF6C-B5A2-FFB8-DF124D74F81D}"/>
              </a:ext>
            </a:extLst>
          </p:cNvPr>
          <p:cNvSpPr/>
          <p:nvPr/>
        </p:nvSpPr>
        <p:spPr>
          <a:xfrm>
            <a:off x="626266" y="6009275"/>
            <a:ext cx="11347270" cy="400110"/>
          </a:xfrm>
          <a:prstGeom prst="rect">
            <a:avLst/>
          </a:prstGeom>
        </p:spPr>
        <p:txBody>
          <a:bodyPr wrap="square">
            <a:spAutoFit/>
          </a:bodyPr>
          <a:lstStyle/>
          <a:p>
            <a:r>
              <a:rPr lang="fr-BE" sz="1000" i="1" dirty="0"/>
              <a:t>Johnson  et al.  Population-</a:t>
            </a:r>
            <a:r>
              <a:rPr lang="fr-BE" sz="1000" i="1" dirty="0" err="1"/>
              <a:t>based</a:t>
            </a:r>
            <a:r>
              <a:rPr lang="fr-BE" sz="1000" i="1" dirty="0"/>
              <a:t> </a:t>
            </a:r>
            <a:r>
              <a:rPr lang="fr-BE" sz="1000" i="1" dirty="0" err="1"/>
              <a:t>prevalence</a:t>
            </a:r>
            <a:r>
              <a:rPr lang="fr-BE" sz="1000" i="1" dirty="0"/>
              <a:t> of </a:t>
            </a:r>
            <a:r>
              <a:rPr lang="fr-BE" sz="1000" i="1" dirty="0" err="1"/>
              <a:t>myotonic</a:t>
            </a:r>
            <a:r>
              <a:rPr lang="fr-BE" sz="1000" i="1" dirty="0"/>
              <a:t> </a:t>
            </a:r>
            <a:r>
              <a:rPr lang="fr-BE" sz="1000" i="1" dirty="0" err="1"/>
              <a:t>dystrophy</a:t>
            </a:r>
            <a:r>
              <a:rPr lang="fr-BE" sz="1000" i="1" dirty="0"/>
              <a:t> type 1 </a:t>
            </a:r>
            <a:r>
              <a:rPr lang="fr-BE" sz="1000" i="1" dirty="0" err="1"/>
              <a:t>using</a:t>
            </a:r>
            <a:r>
              <a:rPr lang="fr-BE" sz="1000" i="1" dirty="0"/>
              <a:t> </a:t>
            </a:r>
            <a:r>
              <a:rPr lang="fr-BE" sz="1000" i="1" dirty="0" err="1"/>
              <a:t>genetic</a:t>
            </a:r>
            <a:r>
              <a:rPr lang="fr-BE" sz="1000" i="1" dirty="0"/>
              <a:t> </a:t>
            </a:r>
            <a:r>
              <a:rPr lang="fr-BE" sz="1000" i="1" dirty="0" err="1"/>
              <a:t>analysis</a:t>
            </a:r>
            <a:r>
              <a:rPr lang="fr-BE" sz="1000" i="1" dirty="0"/>
              <a:t> of </a:t>
            </a:r>
            <a:r>
              <a:rPr lang="fr-BE" sz="1000" i="1" dirty="0" err="1"/>
              <a:t>statewide</a:t>
            </a:r>
            <a:r>
              <a:rPr lang="fr-BE" sz="1000" i="1" dirty="0"/>
              <a:t> </a:t>
            </a:r>
            <a:r>
              <a:rPr lang="fr-BE" sz="1000" i="1" dirty="0" err="1"/>
              <a:t>blood</a:t>
            </a:r>
            <a:r>
              <a:rPr lang="fr-BE" sz="1000" i="1" dirty="0"/>
              <a:t> screening program. ﻿  </a:t>
            </a:r>
            <a:r>
              <a:rPr lang="fr-BE" sz="1000" i="1" dirty="0" err="1"/>
              <a:t>Neurology</a:t>
            </a:r>
            <a:r>
              <a:rPr lang="fr-BE" sz="1000" i="1" dirty="0"/>
              <a:t>. 2021;96(7):e1045-e1053.</a:t>
            </a:r>
            <a:endParaRPr lang="fr-BE" sz="1000" b="0" i="1" dirty="0">
              <a:solidFill>
                <a:srgbClr val="303030"/>
              </a:solidFill>
              <a:effectLst/>
            </a:endParaRPr>
          </a:p>
          <a:p>
            <a:r>
              <a:rPr lang="fr-BE" sz="1000" b="0" i="1" dirty="0" err="1">
                <a:solidFill>
                  <a:srgbClr val="303030"/>
                </a:solidFill>
                <a:effectLst/>
              </a:rPr>
              <a:t>Yotova</a:t>
            </a:r>
            <a:r>
              <a:rPr lang="fr-BE" sz="1000" b="0" i="1" dirty="0">
                <a:solidFill>
                  <a:srgbClr val="303030"/>
                </a:solidFill>
                <a:effectLst/>
              </a:rPr>
              <a:t> V, et al. </a:t>
            </a:r>
            <a:r>
              <a:rPr lang="fr-BE" sz="1000" b="0" i="1" dirty="0" err="1">
                <a:solidFill>
                  <a:srgbClr val="303030"/>
                </a:solidFill>
                <a:effectLst/>
              </a:rPr>
              <a:t>Anatomy</a:t>
            </a:r>
            <a:r>
              <a:rPr lang="fr-BE" sz="1000" b="0" i="1" dirty="0">
                <a:solidFill>
                  <a:srgbClr val="303030"/>
                </a:solidFill>
                <a:effectLst/>
              </a:rPr>
              <a:t> of a </a:t>
            </a:r>
            <a:r>
              <a:rPr lang="fr-BE" sz="1000" b="0" i="1" dirty="0" err="1">
                <a:solidFill>
                  <a:srgbClr val="303030"/>
                </a:solidFill>
                <a:effectLst/>
              </a:rPr>
              <a:t>founder</a:t>
            </a:r>
            <a:r>
              <a:rPr lang="fr-BE" sz="1000" b="0" i="1" dirty="0">
                <a:solidFill>
                  <a:srgbClr val="303030"/>
                </a:solidFill>
                <a:effectLst/>
              </a:rPr>
              <a:t> </a:t>
            </a:r>
            <a:r>
              <a:rPr lang="fr-BE" sz="1000" b="0" i="1" dirty="0" err="1">
                <a:solidFill>
                  <a:srgbClr val="303030"/>
                </a:solidFill>
                <a:effectLst/>
              </a:rPr>
              <a:t>effect</a:t>
            </a:r>
            <a:r>
              <a:rPr lang="fr-BE" sz="1000" b="0" i="1" dirty="0">
                <a:solidFill>
                  <a:srgbClr val="303030"/>
                </a:solidFill>
                <a:effectLst/>
              </a:rPr>
              <a:t>: </a:t>
            </a:r>
            <a:r>
              <a:rPr lang="fr-BE" sz="1000" b="0" i="1" dirty="0" err="1">
                <a:solidFill>
                  <a:srgbClr val="303030"/>
                </a:solidFill>
                <a:effectLst/>
              </a:rPr>
              <a:t>myotonic</a:t>
            </a:r>
            <a:r>
              <a:rPr lang="fr-BE" sz="1000" b="0" i="1" dirty="0">
                <a:solidFill>
                  <a:srgbClr val="303030"/>
                </a:solidFill>
                <a:effectLst/>
              </a:rPr>
              <a:t> </a:t>
            </a:r>
            <a:r>
              <a:rPr lang="fr-BE" sz="1000" b="0" i="1" dirty="0" err="1">
                <a:solidFill>
                  <a:srgbClr val="303030"/>
                </a:solidFill>
                <a:effectLst/>
              </a:rPr>
              <a:t>dystrophy</a:t>
            </a:r>
            <a:r>
              <a:rPr lang="fr-BE" sz="1000" b="0" i="1" dirty="0">
                <a:solidFill>
                  <a:srgbClr val="303030"/>
                </a:solidFill>
                <a:effectLst/>
              </a:rPr>
              <a:t> in </a:t>
            </a:r>
            <a:r>
              <a:rPr lang="fr-BE" sz="1000" b="0" i="1" dirty="0" err="1">
                <a:solidFill>
                  <a:srgbClr val="303030"/>
                </a:solidFill>
                <a:effectLst/>
              </a:rPr>
              <a:t>Northeastern</a:t>
            </a:r>
            <a:r>
              <a:rPr lang="fr-BE" sz="1000" b="0" i="1" dirty="0">
                <a:solidFill>
                  <a:srgbClr val="303030"/>
                </a:solidFill>
                <a:effectLst/>
              </a:rPr>
              <a:t> </a:t>
            </a:r>
            <a:r>
              <a:rPr lang="fr-BE" sz="1000" b="0" i="1" dirty="0" err="1">
                <a:solidFill>
                  <a:srgbClr val="303030"/>
                </a:solidFill>
                <a:effectLst/>
              </a:rPr>
              <a:t>Quebec</a:t>
            </a:r>
            <a:r>
              <a:rPr lang="fr-BE" sz="1000" b="0" i="1" dirty="0">
                <a:solidFill>
                  <a:srgbClr val="303030"/>
                </a:solidFill>
                <a:effectLst/>
              </a:rPr>
              <a:t>. Hum Genet. 2005 Jul;117(2-3):177-87. </a:t>
            </a:r>
            <a:endParaRPr lang="en-US" sz="1000" i="1" dirty="0"/>
          </a:p>
        </p:txBody>
      </p:sp>
    </p:spTree>
    <p:extLst>
      <p:ext uri="{BB962C8B-B14F-4D97-AF65-F5344CB8AC3E}">
        <p14:creationId xmlns:p14="http://schemas.microsoft.com/office/powerpoint/2010/main" val="206618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B01B628-2DE0-D9A0-8315-E83DA7475017}"/>
              </a:ext>
            </a:extLst>
          </p:cNvPr>
          <p:cNvSpPr>
            <a:spLocks noGrp="1"/>
          </p:cNvSpPr>
          <p:nvPr>
            <p:ph type="body" sz="quarter" idx="12"/>
          </p:nvPr>
        </p:nvSpPr>
        <p:spPr>
          <a:xfrm>
            <a:off x="3342198" y="2543277"/>
            <a:ext cx="5507603" cy="1538407"/>
          </a:xfrm>
        </p:spPr>
        <p:txBody>
          <a:bodyPr/>
          <a:lstStyle/>
          <a:p>
            <a:pPr algn="ctr"/>
            <a:r>
              <a:rPr lang="fr-FR" sz="6000" dirty="0"/>
              <a:t>Prévention</a:t>
            </a:r>
          </a:p>
        </p:txBody>
      </p:sp>
      <p:sp>
        <p:nvSpPr>
          <p:cNvPr id="3" name="Espace réservé pour une image  2">
            <a:extLst>
              <a:ext uri="{FF2B5EF4-FFF2-40B4-BE49-F238E27FC236}">
                <a16:creationId xmlns:a16="http://schemas.microsoft.com/office/drawing/2014/main" id="{BD080588-20DB-CD9F-B5AE-632A3D152B4F}"/>
              </a:ext>
            </a:extLst>
          </p:cNvPr>
          <p:cNvSpPr>
            <a:spLocks noGrp="1"/>
          </p:cNvSpPr>
          <p:nvPr>
            <p:ph type="pic" sz="quarter" idx="13"/>
          </p:nvPr>
        </p:nvSpPr>
        <p:spPr/>
        <p:txBody>
          <a:bodyPr/>
          <a:lstStyle/>
          <a:p>
            <a:endParaRPr lang="fr-FR" dirty="0"/>
          </a:p>
        </p:txBody>
      </p:sp>
    </p:spTree>
    <p:extLst>
      <p:ext uri="{BB962C8B-B14F-4D97-AF65-F5344CB8AC3E}">
        <p14:creationId xmlns:p14="http://schemas.microsoft.com/office/powerpoint/2010/main" val="306941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3281" y="1851862"/>
            <a:ext cx="6683082" cy="4129555"/>
          </a:xfrm>
        </p:spPr>
        <p:txBody>
          <a:bodyPr/>
          <a:lstStyle/>
          <a:p>
            <a:pPr marL="457200" lvl="1" indent="0">
              <a:buNone/>
            </a:pPr>
            <a:endParaRPr lang="fr-FR" sz="1800" dirty="0">
              <a:latin typeface="+mn-lt"/>
            </a:endParaRPr>
          </a:p>
          <a:p>
            <a:pPr lvl="1"/>
            <a:r>
              <a:rPr lang="fr-FR" sz="1800" dirty="0">
                <a:latin typeface="+mn-lt"/>
              </a:rPr>
              <a:t>En cas d’opération chirurgicale: </a:t>
            </a:r>
          </a:p>
          <a:p>
            <a:pPr lvl="2"/>
            <a:r>
              <a:rPr lang="fr-BE" sz="1600" dirty="0">
                <a:latin typeface="+mn-lt"/>
              </a:rPr>
              <a:t>Évaluation préopératoire multidisciplinaire. </a:t>
            </a:r>
          </a:p>
          <a:p>
            <a:pPr lvl="2"/>
            <a:r>
              <a:rPr lang="fr-BE" sz="1600" dirty="0">
                <a:latin typeface="+mn-lt"/>
              </a:rPr>
              <a:t>Utiliser l'anesthésie régionale si possible. </a:t>
            </a:r>
          </a:p>
          <a:p>
            <a:pPr lvl="2"/>
            <a:r>
              <a:rPr lang="fr-BE" sz="1600" dirty="0">
                <a:latin typeface="+mn-lt"/>
              </a:rPr>
              <a:t>Éviter ou être prudent avec les </a:t>
            </a:r>
            <a:r>
              <a:rPr lang="fr-BE" sz="1600" dirty="0" err="1">
                <a:latin typeface="+mn-lt"/>
              </a:rPr>
              <a:t>pré-médications</a:t>
            </a:r>
            <a:r>
              <a:rPr lang="fr-BE" sz="1600" dirty="0">
                <a:latin typeface="+mn-lt"/>
              </a:rPr>
              <a:t> (anxiolytiques, sédatifs et opioïdes).</a:t>
            </a:r>
          </a:p>
          <a:p>
            <a:pPr lvl="2"/>
            <a:r>
              <a:rPr lang="fr-FR" sz="1600" dirty="0">
                <a:latin typeface="+mn-lt"/>
              </a:rPr>
              <a:t>Éviter certains agents anesthésiques</a:t>
            </a:r>
          </a:p>
          <a:p>
            <a:pPr lvl="3"/>
            <a:r>
              <a:rPr lang="fr-FR" sz="1600" dirty="0" err="1">
                <a:latin typeface="+mn-lt"/>
              </a:rPr>
              <a:t>vécuronium</a:t>
            </a:r>
            <a:r>
              <a:rPr lang="fr-FR" sz="1600" dirty="0">
                <a:latin typeface="+mn-lt"/>
              </a:rPr>
              <a:t> ; </a:t>
            </a:r>
          </a:p>
          <a:p>
            <a:pPr lvl="3"/>
            <a:r>
              <a:rPr lang="fr-FR" sz="1600" dirty="0" err="1">
                <a:latin typeface="+mn-lt"/>
              </a:rPr>
              <a:t>succinylcholine</a:t>
            </a:r>
            <a:r>
              <a:rPr lang="fr-FR" sz="1600" dirty="0">
                <a:latin typeface="+mn-lt"/>
              </a:rPr>
              <a:t>, </a:t>
            </a:r>
          </a:p>
          <a:p>
            <a:pPr lvl="2"/>
            <a:r>
              <a:rPr lang="fr-BE" sz="1600" dirty="0">
                <a:latin typeface="+mn-lt"/>
              </a:rPr>
              <a:t>Gérer la douleur postopératoire avec des AINS, des techniques régionales et de l'acétaminophène lorsque approprié. </a:t>
            </a:r>
          </a:p>
          <a:p>
            <a:pPr lvl="2"/>
            <a:r>
              <a:rPr lang="fr-BE" sz="1600" dirty="0">
                <a:latin typeface="+mn-lt"/>
              </a:rPr>
              <a:t>Utiliser les opioïdes avec une extrême prudence. </a:t>
            </a:r>
          </a:p>
          <a:p>
            <a:pPr lvl="2"/>
            <a:r>
              <a:rPr lang="fr-BE" sz="1600" dirty="0">
                <a:latin typeface="+mn-lt"/>
              </a:rPr>
              <a:t>utiliser si nécessaire un dispositif mécanique d'assistance à la toux en post-opératoire. </a:t>
            </a:r>
            <a:endParaRPr lang="fr-FR" sz="1600" dirty="0">
              <a:latin typeface="+mn-lt"/>
            </a:endParaRP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41</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Prévention</a:t>
            </a:r>
          </a:p>
        </p:txBody>
      </p:sp>
      <p:sp>
        <p:nvSpPr>
          <p:cNvPr id="8" name="Rectangle 7">
            <a:extLst>
              <a:ext uri="{FF2B5EF4-FFF2-40B4-BE49-F238E27FC236}">
                <a16:creationId xmlns:a16="http://schemas.microsoft.com/office/drawing/2014/main" id="{9C2E6207-6584-2A6C-A583-C777E151F519}"/>
              </a:ext>
            </a:extLst>
          </p:cNvPr>
          <p:cNvSpPr/>
          <p:nvPr/>
        </p:nvSpPr>
        <p:spPr>
          <a:xfrm>
            <a:off x="857043" y="6164218"/>
            <a:ext cx="10807337" cy="246221"/>
          </a:xfrm>
          <a:prstGeom prst="rect">
            <a:avLst/>
          </a:prstGeom>
        </p:spPr>
        <p:txBody>
          <a:bodyPr wrap="square">
            <a:spAutoFit/>
          </a:bodyPr>
          <a:lstStyle/>
          <a:p>
            <a:r>
              <a:rPr lang="fr-FR" sz="1000" dirty="0">
                <a:latin typeface="+mn-lt"/>
              </a:rPr>
              <a:t>https://</a:t>
            </a:r>
            <a:r>
              <a:rPr lang="fr-FR" sz="1000" dirty="0" err="1">
                <a:latin typeface="+mn-lt"/>
              </a:rPr>
              <a:t>www.myotonic.org</a:t>
            </a:r>
            <a:r>
              <a:rPr lang="fr-FR" sz="1000" dirty="0">
                <a:latin typeface="+mn-lt"/>
              </a:rPr>
              <a:t>/sites/default/files/MDF_LongForm_AnesGuidelines_01C.pdf</a:t>
            </a:r>
            <a:endParaRPr lang="fr-BE" sz="1000" i="1" dirty="0"/>
          </a:p>
        </p:txBody>
      </p:sp>
      <p:pic>
        <p:nvPicPr>
          <p:cNvPr id="9" name="Image 8">
            <a:extLst>
              <a:ext uri="{FF2B5EF4-FFF2-40B4-BE49-F238E27FC236}">
                <a16:creationId xmlns:a16="http://schemas.microsoft.com/office/drawing/2014/main" id="{5829FDC9-F28A-04DD-A955-05225A50EFAB}"/>
              </a:ext>
            </a:extLst>
          </p:cNvPr>
          <p:cNvPicPr>
            <a:picLocks noChangeAspect="1"/>
          </p:cNvPicPr>
          <p:nvPr/>
        </p:nvPicPr>
        <p:blipFill>
          <a:blip r:embed="rId2"/>
          <a:stretch>
            <a:fillRect/>
          </a:stretch>
        </p:blipFill>
        <p:spPr>
          <a:xfrm>
            <a:off x="7386363" y="2270587"/>
            <a:ext cx="4539231" cy="2797817"/>
          </a:xfrm>
          <a:prstGeom prst="rect">
            <a:avLst/>
          </a:prstGeom>
        </p:spPr>
      </p:pic>
    </p:spTree>
    <p:extLst>
      <p:ext uri="{BB962C8B-B14F-4D97-AF65-F5344CB8AC3E}">
        <p14:creationId xmlns:p14="http://schemas.microsoft.com/office/powerpoint/2010/main" val="21737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B01B628-2DE0-D9A0-8315-E83DA7475017}"/>
              </a:ext>
            </a:extLst>
          </p:cNvPr>
          <p:cNvSpPr>
            <a:spLocks noGrp="1"/>
          </p:cNvSpPr>
          <p:nvPr>
            <p:ph type="body" sz="quarter" idx="12"/>
          </p:nvPr>
        </p:nvSpPr>
        <p:spPr>
          <a:xfrm>
            <a:off x="2544716" y="2659796"/>
            <a:ext cx="7102568" cy="1538407"/>
          </a:xfrm>
        </p:spPr>
        <p:txBody>
          <a:bodyPr/>
          <a:lstStyle/>
          <a:p>
            <a:pPr algn="ctr"/>
            <a:r>
              <a:rPr lang="fr-FR" sz="6000" dirty="0"/>
              <a:t>Traitements non médicamenteux</a:t>
            </a:r>
          </a:p>
        </p:txBody>
      </p:sp>
      <p:sp>
        <p:nvSpPr>
          <p:cNvPr id="3" name="Espace réservé pour une image  2">
            <a:extLst>
              <a:ext uri="{FF2B5EF4-FFF2-40B4-BE49-F238E27FC236}">
                <a16:creationId xmlns:a16="http://schemas.microsoft.com/office/drawing/2014/main" id="{BD080588-20DB-CD9F-B5AE-632A3D152B4F}"/>
              </a:ext>
            </a:extLst>
          </p:cNvPr>
          <p:cNvSpPr>
            <a:spLocks noGrp="1"/>
          </p:cNvSpPr>
          <p:nvPr>
            <p:ph type="pic" sz="quarter" idx="13"/>
          </p:nvPr>
        </p:nvSpPr>
        <p:spPr/>
        <p:txBody>
          <a:bodyPr/>
          <a:lstStyle/>
          <a:p>
            <a:endParaRPr lang="fr-FR" dirty="0"/>
          </a:p>
        </p:txBody>
      </p:sp>
    </p:spTree>
    <p:extLst>
      <p:ext uri="{BB962C8B-B14F-4D97-AF65-F5344CB8AC3E}">
        <p14:creationId xmlns:p14="http://schemas.microsoft.com/office/powerpoint/2010/main" val="253691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a:xfrm>
            <a:off x="703281" y="0"/>
            <a:ext cx="9303449" cy="761415"/>
          </a:xfrm>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3281" y="1286154"/>
            <a:ext cx="10515600" cy="4129555"/>
          </a:xfrm>
        </p:spPr>
        <p:txBody>
          <a:bodyPr/>
          <a:lstStyle/>
          <a:p>
            <a:pPr marL="457200" lvl="1" indent="0">
              <a:buNone/>
            </a:pPr>
            <a:endParaRPr lang="fr-FR" sz="2000" dirty="0">
              <a:latin typeface="+mn-lt"/>
            </a:endParaRPr>
          </a:p>
          <a:p>
            <a:pPr lvl="1"/>
            <a:r>
              <a:rPr lang="fr-FR" sz="2000" dirty="0">
                <a:latin typeface="+mn-lt"/>
              </a:rPr>
              <a:t>Prise en charge multidisciplinaire</a:t>
            </a:r>
          </a:p>
          <a:p>
            <a:pPr lvl="2"/>
            <a:r>
              <a:rPr lang="fr-FR" sz="1800" dirty="0">
                <a:latin typeface="+mn-lt"/>
              </a:rPr>
              <a:t>Cardiologue</a:t>
            </a:r>
          </a:p>
          <a:p>
            <a:pPr lvl="2"/>
            <a:r>
              <a:rPr lang="fr-FR" sz="1800" dirty="0">
                <a:latin typeface="+mn-lt"/>
              </a:rPr>
              <a:t>Ophtalmologue</a:t>
            </a:r>
          </a:p>
          <a:p>
            <a:pPr lvl="2"/>
            <a:r>
              <a:rPr lang="fr-FR" sz="1800" dirty="0">
                <a:latin typeface="+mn-lt"/>
              </a:rPr>
              <a:t>Pneumologue (EFR)</a:t>
            </a:r>
          </a:p>
          <a:p>
            <a:pPr lvl="2"/>
            <a:r>
              <a:rPr lang="fr-FR" sz="1800" dirty="0" err="1">
                <a:latin typeface="+mn-lt"/>
              </a:rPr>
              <a:t>Ergothérapeuthe</a:t>
            </a:r>
            <a:endParaRPr lang="fr-FR" sz="1800" dirty="0">
              <a:latin typeface="+mn-lt"/>
            </a:endParaRPr>
          </a:p>
          <a:p>
            <a:pPr lvl="2"/>
            <a:r>
              <a:rPr lang="fr-FR" sz="1800" dirty="0">
                <a:latin typeface="+mn-lt"/>
              </a:rPr>
              <a:t>Assistance sociale</a:t>
            </a:r>
          </a:p>
          <a:p>
            <a:pPr lvl="2"/>
            <a:r>
              <a:rPr lang="fr-FR" sz="1800" dirty="0">
                <a:latin typeface="+mn-lt"/>
              </a:rPr>
              <a:t>Psychologue</a:t>
            </a:r>
          </a:p>
          <a:p>
            <a:pPr lvl="2"/>
            <a:r>
              <a:rPr lang="fr-FR" sz="1800" dirty="0">
                <a:latin typeface="+mn-lt"/>
              </a:rPr>
              <a:t>Kiné</a:t>
            </a:r>
          </a:p>
          <a:p>
            <a:pPr lvl="2"/>
            <a:r>
              <a:rPr lang="fr-FR" sz="1800" dirty="0">
                <a:latin typeface="+mn-lt"/>
              </a:rPr>
              <a:t>Médecine physique</a:t>
            </a:r>
          </a:p>
          <a:p>
            <a:pPr lvl="2"/>
            <a:r>
              <a:rPr lang="fr-FR" sz="1800" dirty="0">
                <a:latin typeface="+mn-lt"/>
              </a:rPr>
              <a:t>Diététique</a:t>
            </a:r>
          </a:p>
          <a:p>
            <a:pPr lvl="2"/>
            <a:r>
              <a:rPr lang="fr-FR" sz="1800" dirty="0">
                <a:latin typeface="+mn-lt"/>
              </a:rPr>
              <a:t>Infirmière</a:t>
            </a:r>
          </a:p>
          <a:p>
            <a:pPr lvl="2"/>
            <a:r>
              <a:rPr lang="fr-FR" sz="1800" dirty="0">
                <a:latin typeface="+mn-lt"/>
              </a:rPr>
              <a:t>Logopède</a:t>
            </a:r>
          </a:p>
          <a:p>
            <a:pPr lvl="2"/>
            <a:r>
              <a:rPr lang="fr-FR" sz="1800" dirty="0">
                <a:latin typeface="+mn-lt"/>
              </a:rPr>
              <a:t>…</a:t>
            </a: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43</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703281" y="908184"/>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Traitements</a:t>
            </a:r>
          </a:p>
        </p:txBody>
      </p:sp>
      <p:pic>
        <p:nvPicPr>
          <p:cNvPr id="8" name="Image 7">
            <a:extLst>
              <a:ext uri="{FF2B5EF4-FFF2-40B4-BE49-F238E27FC236}">
                <a16:creationId xmlns:a16="http://schemas.microsoft.com/office/drawing/2014/main" id="{149899E4-BFC0-5BC6-5DC2-95567F140BC1}"/>
              </a:ext>
            </a:extLst>
          </p:cNvPr>
          <p:cNvPicPr>
            <a:picLocks noChangeAspect="1"/>
          </p:cNvPicPr>
          <p:nvPr/>
        </p:nvPicPr>
        <p:blipFill>
          <a:blip r:embed="rId2"/>
          <a:stretch>
            <a:fillRect/>
          </a:stretch>
        </p:blipFill>
        <p:spPr>
          <a:xfrm>
            <a:off x="6260711" y="1450953"/>
            <a:ext cx="4324439" cy="4397206"/>
          </a:xfrm>
          <a:prstGeom prst="rect">
            <a:avLst/>
          </a:prstGeom>
          <a:ln>
            <a:solidFill>
              <a:schemeClr val="tx1"/>
            </a:solidFill>
          </a:ln>
        </p:spPr>
      </p:pic>
    </p:spTree>
    <p:extLst>
      <p:ext uri="{BB962C8B-B14F-4D97-AF65-F5344CB8AC3E}">
        <p14:creationId xmlns:p14="http://schemas.microsoft.com/office/powerpoint/2010/main" val="125826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3281" y="1851862"/>
            <a:ext cx="5392719" cy="4129555"/>
          </a:xfrm>
        </p:spPr>
        <p:txBody>
          <a:bodyPr/>
          <a:lstStyle/>
          <a:p>
            <a:pPr marL="457200" lvl="1" indent="0">
              <a:buNone/>
            </a:pPr>
            <a:endParaRPr lang="fr-FR" sz="2000" dirty="0">
              <a:latin typeface="+mn-lt"/>
            </a:endParaRPr>
          </a:p>
          <a:p>
            <a:pPr lvl="1"/>
            <a:r>
              <a:rPr lang="fr-FR" sz="2000" dirty="0">
                <a:latin typeface="+mn-lt"/>
              </a:rPr>
              <a:t>Prise en charge régulière</a:t>
            </a:r>
          </a:p>
          <a:p>
            <a:pPr lvl="2"/>
            <a:r>
              <a:rPr lang="fr-FR" sz="1800" dirty="0">
                <a:latin typeface="+mn-lt"/>
              </a:rPr>
              <a:t>renforcement musculaire</a:t>
            </a:r>
          </a:p>
          <a:p>
            <a:pPr lvl="2"/>
            <a:r>
              <a:rPr lang="fr-FR" sz="1800" dirty="0">
                <a:latin typeface="+mn-lt"/>
              </a:rPr>
              <a:t>prévenir les pertes d’amplitude articulaire</a:t>
            </a:r>
          </a:p>
          <a:p>
            <a:pPr lvl="2"/>
            <a:r>
              <a:rPr lang="fr-FR" sz="1800" dirty="0">
                <a:latin typeface="+mn-lt"/>
              </a:rPr>
              <a:t>respecter la douleur et la fatigabilité</a:t>
            </a:r>
          </a:p>
          <a:p>
            <a:pPr marL="914400" lvl="2" indent="0">
              <a:buNone/>
            </a:pPr>
            <a:endParaRPr lang="fr-FR" sz="1800" dirty="0">
              <a:latin typeface="+mn-lt"/>
            </a:endParaRPr>
          </a:p>
          <a:p>
            <a:pPr lvl="1"/>
            <a:r>
              <a:rPr lang="fr-FR" sz="2000" dirty="0">
                <a:latin typeface="+mn-lt"/>
              </a:rPr>
              <a:t>Orthèses si nécessaire</a:t>
            </a:r>
          </a:p>
          <a:p>
            <a:pPr lvl="2"/>
            <a:endParaRPr lang="fr-FR" sz="1800" dirty="0">
              <a:latin typeface="+mn-lt"/>
            </a:endParaRPr>
          </a:p>
          <a:p>
            <a:pPr lvl="1"/>
            <a:r>
              <a:rPr lang="fr-FR" sz="2000" dirty="0">
                <a:latin typeface="+mn-lt"/>
              </a:rPr>
              <a:t>Améliore </a:t>
            </a:r>
          </a:p>
          <a:p>
            <a:pPr lvl="2"/>
            <a:r>
              <a:rPr lang="fr-FR" sz="1800" dirty="0">
                <a:latin typeface="+mn-lt"/>
              </a:rPr>
              <a:t>la condition cardiorespiratoire, </a:t>
            </a:r>
          </a:p>
          <a:p>
            <a:pPr lvl="2"/>
            <a:r>
              <a:rPr lang="fr-FR" sz="1800" dirty="0">
                <a:latin typeface="+mn-lt"/>
              </a:rPr>
              <a:t>la fonction musculaire </a:t>
            </a:r>
          </a:p>
          <a:p>
            <a:pPr lvl="2"/>
            <a:r>
              <a:rPr lang="fr-FR" sz="1800" dirty="0">
                <a:latin typeface="+mn-lt"/>
              </a:rPr>
              <a:t>la qualité de vie</a:t>
            </a: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44</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Kiné</a:t>
            </a:r>
          </a:p>
        </p:txBody>
      </p:sp>
      <p:sp>
        <p:nvSpPr>
          <p:cNvPr id="5" name="Rectangle 4">
            <a:extLst>
              <a:ext uri="{FF2B5EF4-FFF2-40B4-BE49-F238E27FC236}">
                <a16:creationId xmlns:a16="http://schemas.microsoft.com/office/drawing/2014/main" id="{29936BA4-A294-4D14-9A5C-CFE2362398AF}"/>
              </a:ext>
            </a:extLst>
          </p:cNvPr>
          <p:cNvSpPr/>
          <p:nvPr/>
        </p:nvSpPr>
        <p:spPr>
          <a:xfrm>
            <a:off x="857043" y="6164218"/>
            <a:ext cx="10807337" cy="246221"/>
          </a:xfrm>
          <a:prstGeom prst="rect">
            <a:avLst/>
          </a:prstGeom>
        </p:spPr>
        <p:txBody>
          <a:bodyPr wrap="square">
            <a:spAutoFit/>
          </a:bodyPr>
          <a:lstStyle/>
          <a:p>
            <a:r>
              <a:rPr lang="fr-BE" sz="1000" i="1" dirty="0">
                <a:solidFill>
                  <a:srgbClr val="333333"/>
                </a:solidFill>
              </a:rPr>
              <a:t>Mikhail  AI﻿, Nagy  PL﻿, Manta  K﻿,  et al.  </a:t>
            </a:r>
            <a:r>
              <a:rPr lang="fr-BE" sz="1000" i="1" dirty="0" err="1">
                <a:solidFill>
                  <a:srgbClr val="333333"/>
                </a:solidFill>
              </a:rPr>
              <a:t>Aerobic</a:t>
            </a:r>
            <a:r>
              <a:rPr lang="fr-BE" sz="1000" i="1" dirty="0">
                <a:solidFill>
                  <a:srgbClr val="333333"/>
                </a:solidFill>
              </a:rPr>
              <a:t> </a:t>
            </a:r>
            <a:r>
              <a:rPr lang="fr-BE" sz="1000" i="1" dirty="0" err="1">
                <a:solidFill>
                  <a:srgbClr val="333333"/>
                </a:solidFill>
              </a:rPr>
              <a:t>exercise</a:t>
            </a:r>
            <a:r>
              <a:rPr lang="fr-BE" sz="1000" i="1" dirty="0">
                <a:solidFill>
                  <a:srgbClr val="333333"/>
                </a:solidFill>
              </a:rPr>
              <a:t> </a:t>
            </a:r>
            <a:r>
              <a:rPr lang="fr-BE" sz="1000" i="1" dirty="0" err="1">
                <a:solidFill>
                  <a:srgbClr val="333333"/>
                </a:solidFill>
              </a:rPr>
              <a:t>elicits</a:t>
            </a:r>
            <a:r>
              <a:rPr lang="fr-BE" sz="1000" i="1" dirty="0">
                <a:solidFill>
                  <a:srgbClr val="333333"/>
                </a:solidFill>
              </a:rPr>
              <a:t> </a:t>
            </a:r>
            <a:r>
              <a:rPr lang="fr-BE" sz="1000" i="1" dirty="0" err="1">
                <a:solidFill>
                  <a:srgbClr val="333333"/>
                </a:solidFill>
              </a:rPr>
              <a:t>clinical</a:t>
            </a:r>
            <a:r>
              <a:rPr lang="fr-BE" sz="1000" i="1" dirty="0">
                <a:solidFill>
                  <a:srgbClr val="333333"/>
                </a:solidFill>
              </a:rPr>
              <a:t> adaptations in </a:t>
            </a:r>
            <a:r>
              <a:rPr lang="fr-BE" sz="1000" i="1" dirty="0" err="1">
                <a:solidFill>
                  <a:srgbClr val="333333"/>
                </a:solidFill>
              </a:rPr>
              <a:t>myotonic</a:t>
            </a:r>
            <a:r>
              <a:rPr lang="fr-BE" sz="1000" i="1" dirty="0">
                <a:solidFill>
                  <a:srgbClr val="333333"/>
                </a:solidFill>
              </a:rPr>
              <a:t> </a:t>
            </a:r>
            <a:r>
              <a:rPr lang="fr-BE" sz="1000" i="1" dirty="0" err="1">
                <a:solidFill>
                  <a:srgbClr val="333333"/>
                </a:solidFill>
              </a:rPr>
              <a:t>dystrophy</a:t>
            </a:r>
            <a:r>
              <a:rPr lang="fr-BE" sz="1000" i="1" dirty="0">
                <a:solidFill>
                  <a:srgbClr val="333333"/>
                </a:solidFill>
              </a:rPr>
              <a:t> type 1 patients </a:t>
            </a:r>
            <a:r>
              <a:rPr lang="fr-BE" sz="1000" i="1" dirty="0" err="1">
                <a:solidFill>
                  <a:srgbClr val="333333"/>
                </a:solidFill>
              </a:rPr>
              <a:t>independently</a:t>
            </a:r>
            <a:r>
              <a:rPr lang="fr-BE" sz="1000" i="1" dirty="0">
                <a:solidFill>
                  <a:srgbClr val="333333"/>
                </a:solidFill>
              </a:rPr>
              <a:t> of </a:t>
            </a:r>
            <a:r>
              <a:rPr lang="fr-BE" sz="1000" i="1" dirty="0" err="1">
                <a:solidFill>
                  <a:srgbClr val="333333"/>
                </a:solidFill>
              </a:rPr>
              <a:t>pathophysiological</a:t>
            </a:r>
            <a:r>
              <a:rPr lang="fr-BE" sz="1000" i="1" dirty="0">
                <a:solidFill>
                  <a:srgbClr val="333333"/>
                </a:solidFill>
              </a:rPr>
              <a:t> changes. ﻿  J Clin Invest. 2022;132(10):e156125.</a:t>
            </a:r>
            <a:endParaRPr lang="fr-BE" sz="1000" i="1" dirty="0"/>
          </a:p>
        </p:txBody>
      </p:sp>
      <p:pic>
        <p:nvPicPr>
          <p:cNvPr id="8" name="Image 7">
            <a:extLst>
              <a:ext uri="{FF2B5EF4-FFF2-40B4-BE49-F238E27FC236}">
                <a16:creationId xmlns:a16="http://schemas.microsoft.com/office/drawing/2014/main" id="{B7A3B605-1E64-CA51-0735-B177495ADEDD}"/>
              </a:ext>
            </a:extLst>
          </p:cNvPr>
          <p:cNvPicPr>
            <a:picLocks noChangeAspect="1"/>
          </p:cNvPicPr>
          <p:nvPr/>
        </p:nvPicPr>
        <p:blipFill>
          <a:blip r:embed="rId2"/>
          <a:stretch>
            <a:fillRect/>
          </a:stretch>
        </p:blipFill>
        <p:spPr>
          <a:xfrm>
            <a:off x="6366896" y="1616483"/>
            <a:ext cx="5159509" cy="3705557"/>
          </a:xfrm>
          <a:prstGeom prst="rect">
            <a:avLst/>
          </a:prstGeom>
        </p:spPr>
      </p:pic>
    </p:spTree>
    <p:extLst>
      <p:ext uri="{BB962C8B-B14F-4D97-AF65-F5344CB8AC3E}">
        <p14:creationId xmlns:p14="http://schemas.microsoft.com/office/powerpoint/2010/main" val="132375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3281" y="1851862"/>
            <a:ext cx="6560404" cy="4129555"/>
          </a:xfrm>
        </p:spPr>
        <p:txBody>
          <a:bodyPr/>
          <a:lstStyle/>
          <a:p>
            <a:pPr marL="457200" lvl="1" indent="0">
              <a:buNone/>
            </a:pPr>
            <a:endParaRPr lang="fr-FR" sz="2000" dirty="0">
              <a:latin typeface="+mn-lt"/>
            </a:endParaRPr>
          </a:p>
          <a:p>
            <a:pPr lvl="1"/>
            <a:r>
              <a:rPr lang="fr-BE" sz="2600" dirty="0">
                <a:latin typeface="+mn-lt"/>
              </a:rPr>
              <a:t>Accompagnement psychologique</a:t>
            </a:r>
          </a:p>
          <a:p>
            <a:pPr lvl="2"/>
            <a:r>
              <a:rPr lang="fr-FR" sz="2400" dirty="0">
                <a:latin typeface="+mn-lt"/>
              </a:rPr>
              <a:t>E</a:t>
            </a:r>
            <a:r>
              <a:rPr lang="fr-BE" sz="2400" dirty="0" err="1">
                <a:latin typeface="+mn-lt"/>
              </a:rPr>
              <a:t>tude</a:t>
            </a:r>
            <a:r>
              <a:rPr lang="fr-BE" sz="2400" dirty="0">
                <a:latin typeface="+mn-lt"/>
              </a:rPr>
              <a:t> clinique OPTIMISTIC</a:t>
            </a:r>
          </a:p>
          <a:p>
            <a:pPr lvl="3"/>
            <a:r>
              <a:rPr lang="fr-FR" sz="2000" dirty="0">
                <a:latin typeface="+mn-lt"/>
              </a:rPr>
              <a:t>2</a:t>
            </a:r>
            <a:r>
              <a:rPr lang="fr-BE" sz="2000" dirty="0">
                <a:latin typeface="+mn-lt"/>
              </a:rPr>
              <a:t>31 patients</a:t>
            </a:r>
          </a:p>
          <a:p>
            <a:pPr lvl="4"/>
            <a:r>
              <a:rPr lang="fr-FR" sz="1800" dirty="0">
                <a:latin typeface="+mn-lt"/>
              </a:rPr>
              <a:t>réalisent davantage d’activités physiques</a:t>
            </a:r>
          </a:p>
          <a:p>
            <a:pPr lvl="4"/>
            <a:r>
              <a:rPr lang="fr-FR" sz="1800" dirty="0">
                <a:latin typeface="+mn-lt"/>
              </a:rPr>
              <a:t>meilleure participation sociale (dans le cadre familial, amical, professionnel…). </a:t>
            </a:r>
          </a:p>
          <a:p>
            <a:pPr lvl="4"/>
            <a:r>
              <a:rPr lang="fr-FR" sz="1800" dirty="0">
                <a:latin typeface="+mn-lt"/>
              </a:rPr>
              <a:t>niveau de fatigue et de somnolence pendant la journée était diminué.</a:t>
            </a:r>
          </a:p>
          <a:p>
            <a:pPr lvl="4"/>
            <a:r>
              <a:rPr lang="fr-FR" sz="1800" dirty="0">
                <a:latin typeface="+mn-lt"/>
              </a:rPr>
              <a:t>MAIS Après l’arrêt de la thérapie, ces effets positifs ont eu tendance à s’atténuer avec le temps.</a:t>
            </a: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45</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fr-FR" sz="3200" b="1" dirty="0">
                <a:solidFill>
                  <a:srgbClr val="58585A"/>
                </a:solidFill>
                <a:cs typeface="Segoe UI Light" panose="020B0502040204020203" pitchFamily="34" charset="0"/>
              </a:rPr>
              <a:t>Suivi psychologique</a:t>
            </a:r>
          </a:p>
        </p:txBody>
      </p:sp>
      <p:sp>
        <p:nvSpPr>
          <p:cNvPr id="9" name="ZoneTexte 8">
            <a:extLst>
              <a:ext uri="{FF2B5EF4-FFF2-40B4-BE49-F238E27FC236}">
                <a16:creationId xmlns:a16="http://schemas.microsoft.com/office/drawing/2014/main" id="{6A5890AC-8859-7527-7AF3-385FC817727A}"/>
              </a:ext>
            </a:extLst>
          </p:cNvPr>
          <p:cNvSpPr txBox="1"/>
          <p:nvPr/>
        </p:nvSpPr>
        <p:spPr>
          <a:xfrm>
            <a:off x="703281" y="6094711"/>
            <a:ext cx="9752528" cy="400110"/>
          </a:xfrm>
          <a:prstGeom prst="rect">
            <a:avLst/>
          </a:prstGeom>
          <a:noFill/>
        </p:spPr>
        <p:txBody>
          <a:bodyPr wrap="square">
            <a:spAutoFit/>
          </a:bodyPr>
          <a:lstStyle/>
          <a:p>
            <a:r>
              <a:rPr lang="fr-BE" sz="1000" b="0" i="1" dirty="0">
                <a:solidFill>
                  <a:srgbClr val="212121"/>
                </a:solidFill>
                <a:effectLst/>
                <a:highlight>
                  <a:srgbClr val="FFFFFF"/>
                </a:highlight>
              </a:rPr>
              <a:t>van </a:t>
            </a:r>
            <a:r>
              <a:rPr lang="fr-BE" sz="1000" b="0" i="1" dirty="0" err="1">
                <a:solidFill>
                  <a:srgbClr val="212121"/>
                </a:solidFill>
                <a:effectLst/>
                <a:highlight>
                  <a:srgbClr val="FFFFFF"/>
                </a:highlight>
              </a:rPr>
              <a:t>Engelen</a:t>
            </a:r>
            <a:r>
              <a:rPr lang="fr-BE" sz="1000" b="0" i="1" dirty="0">
                <a:solidFill>
                  <a:srgbClr val="212121"/>
                </a:solidFill>
                <a:effectLst/>
                <a:highlight>
                  <a:srgbClr val="FFFFFF"/>
                </a:highlight>
              </a:rPr>
              <a:t> B, OPTIMISTIC Consortium Cognitive </a:t>
            </a:r>
            <a:r>
              <a:rPr lang="fr-BE" sz="1000" b="0" i="1" dirty="0" err="1">
                <a:solidFill>
                  <a:srgbClr val="212121"/>
                </a:solidFill>
                <a:effectLst/>
                <a:highlight>
                  <a:srgbClr val="FFFFFF"/>
                </a:highlight>
              </a:rPr>
              <a:t>behaviour</a:t>
            </a:r>
            <a:r>
              <a:rPr lang="fr-BE" sz="1000" b="0" i="1" dirty="0">
                <a:solidFill>
                  <a:srgbClr val="212121"/>
                </a:solidFill>
                <a:effectLst/>
                <a:highlight>
                  <a:srgbClr val="FFFFFF"/>
                </a:highlight>
              </a:rPr>
              <a:t> </a:t>
            </a:r>
            <a:r>
              <a:rPr lang="fr-BE" sz="1000" b="0" i="1" dirty="0" err="1">
                <a:solidFill>
                  <a:srgbClr val="212121"/>
                </a:solidFill>
                <a:effectLst/>
                <a:highlight>
                  <a:srgbClr val="FFFFFF"/>
                </a:highlight>
              </a:rPr>
              <a:t>therapy</a:t>
            </a:r>
            <a:r>
              <a:rPr lang="fr-BE" sz="1000" b="0" i="1" dirty="0">
                <a:solidFill>
                  <a:srgbClr val="212121"/>
                </a:solidFill>
                <a:effectLst/>
                <a:highlight>
                  <a:srgbClr val="FFFFFF"/>
                </a:highlight>
              </a:rPr>
              <a:t> plus </a:t>
            </a:r>
            <a:r>
              <a:rPr lang="fr-BE" sz="1000" b="0" i="1" dirty="0" err="1">
                <a:solidFill>
                  <a:srgbClr val="212121"/>
                </a:solidFill>
                <a:effectLst/>
                <a:highlight>
                  <a:srgbClr val="FFFFFF"/>
                </a:highlight>
              </a:rPr>
              <a:t>aerobic</a:t>
            </a:r>
            <a:r>
              <a:rPr lang="fr-BE" sz="1000" b="0" i="1" dirty="0">
                <a:solidFill>
                  <a:srgbClr val="212121"/>
                </a:solidFill>
                <a:effectLst/>
                <a:highlight>
                  <a:srgbClr val="FFFFFF"/>
                </a:highlight>
              </a:rPr>
              <a:t> </a:t>
            </a:r>
            <a:r>
              <a:rPr lang="fr-BE" sz="1000" b="0" i="1" dirty="0" err="1">
                <a:solidFill>
                  <a:srgbClr val="212121"/>
                </a:solidFill>
                <a:effectLst/>
                <a:highlight>
                  <a:srgbClr val="FFFFFF"/>
                </a:highlight>
              </a:rPr>
              <a:t>exercise</a:t>
            </a:r>
            <a:r>
              <a:rPr lang="fr-BE" sz="1000" b="0" i="1" dirty="0">
                <a:solidFill>
                  <a:srgbClr val="212121"/>
                </a:solidFill>
                <a:effectLst/>
                <a:highlight>
                  <a:srgbClr val="FFFFFF"/>
                </a:highlight>
              </a:rPr>
              <a:t> training to </a:t>
            </a:r>
            <a:r>
              <a:rPr lang="fr-BE" sz="1000" b="0" i="1" dirty="0" err="1">
                <a:solidFill>
                  <a:srgbClr val="212121"/>
                </a:solidFill>
                <a:effectLst/>
                <a:highlight>
                  <a:srgbClr val="FFFFFF"/>
                </a:highlight>
              </a:rPr>
              <a:t>increase</a:t>
            </a:r>
            <a:r>
              <a:rPr lang="fr-BE" sz="1000" b="0" i="1" dirty="0">
                <a:solidFill>
                  <a:srgbClr val="212121"/>
                </a:solidFill>
                <a:effectLst/>
                <a:highlight>
                  <a:srgbClr val="FFFFFF"/>
                </a:highlight>
              </a:rPr>
              <a:t> </a:t>
            </a:r>
            <a:r>
              <a:rPr lang="fr-BE" sz="1000" b="0" i="1" dirty="0" err="1">
                <a:solidFill>
                  <a:srgbClr val="212121"/>
                </a:solidFill>
                <a:effectLst/>
                <a:highlight>
                  <a:srgbClr val="FFFFFF"/>
                </a:highlight>
              </a:rPr>
              <a:t>activity</a:t>
            </a:r>
            <a:r>
              <a:rPr lang="fr-BE" sz="1000" b="0" i="1" dirty="0">
                <a:solidFill>
                  <a:srgbClr val="212121"/>
                </a:solidFill>
                <a:effectLst/>
                <a:highlight>
                  <a:srgbClr val="FFFFFF"/>
                </a:highlight>
              </a:rPr>
              <a:t> in patients </a:t>
            </a:r>
            <a:r>
              <a:rPr lang="fr-BE" sz="1000" b="0" i="1" dirty="0" err="1">
                <a:solidFill>
                  <a:srgbClr val="212121"/>
                </a:solidFill>
                <a:effectLst/>
                <a:highlight>
                  <a:srgbClr val="FFFFFF"/>
                </a:highlight>
              </a:rPr>
              <a:t>with</a:t>
            </a:r>
            <a:r>
              <a:rPr lang="fr-BE" sz="1000" b="0" i="1" dirty="0">
                <a:solidFill>
                  <a:srgbClr val="212121"/>
                </a:solidFill>
                <a:effectLst/>
                <a:highlight>
                  <a:srgbClr val="FFFFFF"/>
                </a:highlight>
              </a:rPr>
              <a:t> </a:t>
            </a:r>
            <a:r>
              <a:rPr lang="fr-BE" sz="1000" b="0" i="1" dirty="0" err="1">
                <a:solidFill>
                  <a:srgbClr val="212121"/>
                </a:solidFill>
                <a:effectLst/>
                <a:highlight>
                  <a:srgbClr val="FFFFFF"/>
                </a:highlight>
              </a:rPr>
              <a:t>myotonic</a:t>
            </a:r>
            <a:r>
              <a:rPr lang="fr-BE" sz="1000" b="0" i="1" dirty="0">
                <a:solidFill>
                  <a:srgbClr val="212121"/>
                </a:solidFill>
                <a:effectLst/>
                <a:highlight>
                  <a:srgbClr val="FFFFFF"/>
                </a:highlight>
              </a:rPr>
              <a:t> </a:t>
            </a:r>
            <a:r>
              <a:rPr lang="fr-BE" sz="1000" b="0" i="1" dirty="0" err="1">
                <a:solidFill>
                  <a:srgbClr val="212121"/>
                </a:solidFill>
                <a:effectLst/>
                <a:highlight>
                  <a:srgbClr val="FFFFFF"/>
                </a:highlight>
              </a:rPr>
              <a:t>dystrophy</a:t>
            </a:r>
            <a:r>
              <a:rPr lang="fr-BE" sz="1000" b="0" i="1" dirty="0">
                <a:solidFill>
                  <a:srgbClr val="212121"/>
                </a:solidFill>
                <a:effectLst/>
                <a:highlight>
                  <a:srgbClr val="FFFFFF"/>
                </a:highlight>
              </a:rPr>
              <a:t> type 1 (DM1) </a:t>
            </a:r>
            <a:r>
              <a:rPr lang="fr-BE" sz="1000" b="0" i="1" dirty="0" err="1">
                <a:solidFill>
                  <a:srgbClr val="212121"/>
                </a:solidFill>
                <a:effectLst/>
                <a:highlight>
                  <a:srgbClr val="FFFFFF"/>
                </a:highlight>
              </a:rPr>
              <a:t>compared</a:t>
            </a:r>
            <a:r>
              <a:rPr lang="fr-BE" sz="1000" b="0" i="1" dirty="0">
                <a:solidFill>
                  <a:srgbClr val="212121"/>
                </a:solidFill>
                <a:effectLst/>
                <a:highlight>
                  <a:srgbClr val="FFFFFF"/>
                </a:highlight>
              </a:rPr>
              <a:t> to </a:t>
            </a:r>
            <a:r>
              <a:rPr lang="fr-BE" sz="1000" b="0" i="1" dirty="0" err="1">
                <a:solidFill>
                  <a:srgbClr val="212121"/>
                </a:solidFill>
                <a:effectLst/>
                <a:highlight>
                  <a:srgbClr val="FFFFFF"/>
                </a:highlight>
              </a:rPr>
              <a:t>usual</a:t>
            </a:r>
            <a:r>
              <a:rPr lang="fr-BE" sz="1000" b="0" i="1" dirty="0">
                <a:solidFill>
                  <a:srgbClr val="212121"/>
                </a:solidFill>
                <a:effectLst/>
                <a:highlight>
                  <a:srgbClr val="FFFFFF"/>
                </a:highlight>
              </a:rPr>
              <a:t> care (OPTIMISTIC): </a:t>
            </a:r>
            <a:r>
              <a:rPr lang="fr-BE" sz="1000" b="0" i="1" dirty="0" err="1">
                <a:solidFill>
                  <a:srgbClr val="212121"/>
                </a:solidFill>
                <a:effectLst/>
                <a:highlight>
                  <a:srgbClr val="FFFFFF"/>
                </a:highlight>
              </a:rPr>
              <a:t>study</a:t>
            </a:r>
            <a:r>
              <a:rPr lang="fr-BE" sz="1000" b="0" i="1" dirty="0">
                <a:solidFill>
                  <a:srgbClr val="212121"/>
                </a:solidFill>
                <a:effectLst/>
                <a:highlight>
                  <a:srgbClr val="FFFFFF"/>
                </a:highlight>
              </a:rPr>
              <a:t> </a:t>
            </a:r>
            <a:r>
              <a:rPr lang="fr-BE" sz="1000" b="0" i="1" dirty="0" err="1">
                <a:solidFill>
                  <a:srgbClr val="212121"/>
                </a:solidFill>
                <a:effectLst/>
                <a:highlight>
                  <a:srgbClr val="FFFFFF"/>
                </a:highlight>
              </a:rPr>
              <a:t>protocol</a:t>
            </a:r>
            <a:r>
              <a:rPr lang="fr-BE" sz="1000" b="0" i="1" dirty="0">
                <a:solidFill>
                  <a:srgbClr val="212121"/>
                </a:solidFill>
                <a:effectLst/>
                <a:highlight>
                  <a:srgbClr val="FFFFFF"/>
                </a:highlight>
              </a:rPr>
              <a:t> for </a:t>
            </a:r>
            <a:r>
              <a:rPr lang="fr-BE" sz="1000" b="0" i="1" dirty="0" err="1">
                <a:solidFill>
                  <a:srgbClr val="212121"/>
                </a:solidFill>
                <a:effectLst/>
                <a:highlight>
                  <a:srgbClr val="FFFFFF"/>
                </a:highlight>
              </a:rPr>
              <a:t>randomised</a:t>
            </a:r>
            <a:r>
              <a:rPr lang="fr-BE" sz="1000" b="0" i="1" dirty="0">
                <a:solidFill>
                  <a:srgbClr val="212121"/>
                </a:solidFill>
                <a:effectLst/>
                <a:highlight>
                  <a:srgbClr val="FFFFFF"/>
                </a:highlight>
              </a:rPr>
              <a:t> </a:t>
            </a:r>
            <a:r>
              <a:rPr lang="fr-BE" sz="1000" b="0" i="1" dirty="0" err="1">
                <a:solidFill>
                  <a:srgbClr val="212121"/>
                </a:solidFill>
                <a:effectLst/>
                <a:highlight>
                  <a:srgbClr val="FFFFFF"/>
                </a:highlight>
              </a:rPr>
              <a:t>controlled</a:t>
            </a:r>
            <a:r>
              <a:rPr lang="fr-BE" sz="1000" b="0" i="1" dirty="0">
                <a:solidFill>
                  <a:srgbClr val="212121"/>
                </a:solidFill>
                <a:effectLst/>
                <a:highlight>
                  <a:srgbClr val="FFFFFF"/>
                </a:highlight>
              </a:rPr>
              <a:t> trial. Trials. 2015;</a:t>
            </a:r>
            <a:r>
              <a:rPr lang="fr-BE" sz="1000" b="1" i="1" dirty="0">
                <a:solidFill>
                  <a:srgbClr val="212121"/>
                </a:solidFill>
                <a:effectLst/>
                <a:highlight>
                  <a:srgbClr val="FFFFFF"/>
                </a:highlight>
              </a:rPr>
              <a:t>16</a:t>
            </a:r>
            <a:r>
              <a:rPr lang="fr-BE" sz="1000" b="0" i="1" dirty="0">
                <a:solidFill>
                  <a:srgbClr val="212121"/>
                </a:solidFill>
                <a:effectLst/>
                <a:highlight>
                  <a:srgbClr val="FFFFFF"/>
                </a:highlight>
              </a:rPr>
              <a:t>:224.</a:t>
            </a:r>
            <a:endParaRPr lang="fr-FR" sz="1000" i="1" dirty="0"/>
          </a:p>
        </p:txBody>
      </p:sp>
      <p:pic>
        <p:nvPicPr>
          <p:cNvPr id="11" name="Image 10">
            <a:extLst>
              <a:ext uri="{FF2B5EF4-FFF2-40B4-BE49-F238E27FC236}">
                <a16:creationId xmlns:a16="http://schemas.microsoft.com/office/drawing/2014/main" id="{3B75C422-D3D1-3694-C3C7-16215C714C6F}"/>
              </a:ext>
            </a:extLst>
          </p:cNvPr>
          <p:cNvPicPr>
            <a:picLocks noChangeAspect="1"/>
          </p:cNvPicPr>
          <p:nvPr/>
        </p:nvPicPr>
        <p:blipFill>
          <a:blip r:embed="rId2"/>
          <a:stretch>
            <a:fillRect/>
          </a:stretch>
        </p:blipFill>
        <p:spPr>
          <a:xfrm>
            <a:off x="7637286" y="1851862"/>
            <a:ext cx="4074654" cy="3663765"/>
          </a:xfrm>
          <a:prstGeom prst="rect">
            <a:avLst/>
          </a:prstGeom>
        </p:spPr>
      </p:pic>
    </p:spTree>
    <p:extLst>
      <p:ext uri="{BB962C8B-B14F-4D97-AF65-F5344CB8AC3E}">
        <p14:creationId xmlns:p14="http://schemas.microsoft.com/office/powerpoint/2010/main" val="186083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a:xfrm>
            <a:off x="703281" y="66853"/>
            <a:ext cx="9303449" cy="761415"/>
          </a:xfrm>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159604" y="1306027"/>
            <a:ext cx="5046429" cy="4129555"/>
          </a:xfrm>
        </p:spPr>
        <p:txBody>
          <a:bodyPr/>
          <a:lstStyle/>
          <a:p>
            <a:pPr marL="457200" lvl="1" indent="0">
              <a:buNone/>
            </a:pPr>
            <a:endParaRPr lang="fr-FR" sz="1800" dirty="0">
              <a:latin typeface="+mn-lt"/>
            </a:endParaRPr>
          </a:p>
          <a:p>
            <a:pPr lvl="2"/>
            <a:r>
              <a:rPr lang="fr-FR" sz="1600" dirty="0">
                <a:latin typeface="+mn-lt"/>
              </a:rPr>
              <a:t>Cardiologique (1x/an)</a:t>
            </a:r>
          </a:p>
          <a:p>
            <a:pPr lvl="3"/>
            <a:r>
              <a:rPr lang="fr-FR" sz="1600" dirty="0">
                <a:latin typeface="+mn-lt"/>
              </a:rPr>
              <a:t>Echographie</a:t>
            </a:r>
          </a:p>
          <a:p>
            <a:pPr lvl="3"/>
            <a:r>
              <a:rPr lang="fr-FR" sz="1600" dirty="0">
                <a:latin typeface="+mn-lt"/>
              </a:rPr>
              <a:t>ECG</a:t>
            </a:r>
          </a:p>
          <a:p>
            <a:pPr lvl="3"/>
            <a:r>
              <a:rPr lang="fr-FR" sz="1600" dirty="0">
                <a:latin typeface="+mn-lt"/>
              </a:rPr>
              <a:t>Holter ECG</a:t>
            </a:r>
          </a:p>
          <a:p>
            <a:pPr lvl="3"/>
            <a:r>
              <a:rPr lang="fr-FR" sz="1600" dirty="0">
                <a:latin typeface="+mn-lt"/>
              </a:rPr>
              <a:t>Contrôle du pacemaker</a:t>
            </a:r>
          </a:p>
          <a:p>
            <a:pPr lvl="2"/>
            <a:r>
              <a:rPr lang="fr-FR" sz="1600" dirty="0">
                <a:latin typeface="+mn-lt"/>
              </a:rPr>
              <a:t>Pneumologique (1x/an)</a:t>
            </a:r>
          </a:p>
          <a:p>
            <a:pPr lvl="3"/>
            <a:r>
              <a:rPr lang="fr-FR" sz="1600" dirty="0">
                <a:latin typeface="+mn-lt"/>
              </a:rPr>
              <a:t>EFR</a:t>
            </a:r>
          </a:p>
          <a:p>
            <a:pPr lvl="3"/>
            <a:r>
              <a:rPr lang="fr-FR" sz="1600" dirty="0">
                <a:latin typeface="+mn-lt"/>
              </a:rPr>
              <a:t>Éventuellement une polysomnographie</a:t>
            </a:r>
          </a:p>
          <a:p>
            <a:pPr lvl="2"/>
            <a:r>
              <a:rPr lang="fr-FR" sz="1600" dirty="0">
                <a:latin typeface="+mn-lt"/>
              </a:rPr>
              <a:t>Ophtalmologique (1x/2ans)</a:t>
            </a:r>
          </a:p>
          <a:p>
            <a:pPr lvl="2"/>
            <a:r>
              <a:rPr lang="fr-FR" sz="1600" dirty="0">
                <a:latin typeface="+mn-lt"/>
              </a:rPr>
              <a:t>Médecin traitant/endocrinologue (1x/an)</a:t>
            </a:r>
          </a:p>
          <a:p>
            <a:pPr lvl="3"/>
            <a:r>
              <a:rPr lang="fr-FR" sz="1600" dirty="0">
                <a:latin typeface="+mn-lt"/>
              </a:rPr>
              <a:t>Glycémie à jeun</a:t>
            </a:r>
          </a:p>
          <a:p>
            <a:pPr lvl="3"/>
            <a:r>
              <a:rPr lang="fr-FR" sz="1600" dirty="0">
                <a:latin typeface="+mn-lt"/>
              </a:rPr>
              <a:t>Fonction </a:t>
            </a:r>
            <a:r>
              <a:rPr lang="fr-FR" sz="1600" dirty="0" err="1">
                <a:latin typeface="+mn-lt"/>
              </a:rPr>
              <a:t>thyroidienne</a:t>
            </a:r>
            <a:endParaRPr lang="fr-FR" sz="1600" dirty="0">
              <a:latin typeface="+mn-lt"/>
            </a:endParaRPr>
          </a:p>
          <a:p>
            <a:pPr lvl="2"/>
            <a:r>
              <a:rPr lang="fr-FR" sz="1600" dirty="0">
                <a:latin typeface="+mn-lt"/>
              </a:rPr>
              <a:t>ORL (si troubles de la déglutition)</a:t>
            </a:r>
          </a:p>
          <a:p>
            <a:pPr lvl="2"/>
            <a:r>
              <a:rPr lang="fr-FR" sz="1600" dirty="0">
                <a:latin typeface="+mn-lt"/>
              </a:rPr>
              <a:t>Cancer (en fonction des recommandations) + dermatologue 1x/an</a:t>
            </a: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46</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703281" y="910027"/>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Monitoring</a:t>
            </a:r>
          </a:p>
        </p:txBody>
      </p:sp>
      <p:pic>
        <p:nvPicPr>
          <p:cNvPr id="8" name="Image 7">
            <a:extLst>
              <a:ext uri="{FF2B5EF4-FFF2-40B4-BE49-F238E27FC236}">
                <a16:creationId xmlns:a16="http://schemas.microsoft.com/office/drawing/2014/main" id="{ADD753E5-E824-74DF-3544-C34C50E48E0D}"/>
              </a:ext>
            </a:extLst>
          </p:cNvPr>
          <p:cNvPicPr>
            <a:picLocks noChangeAspect="1"/>
          </p:cNvPicPr>
          <p:nvPr/>
        </p:nvPicPr>
        <p:blipFill>
          <a:blip r:embed="rId2"/>
          <a:stretch>
            <a:fillRect/>
          </a:stretch>
        </p:blipFill>
        <p:spPr>
          <a:xfrm>
            <a:off x="4886825" y="1239904"/>
            <a:ext cx="7038769" cy="4739980"/>
          </a:xfrm>
          <a:prstGeom prst="rect">
            <a:avLst/>
          </a:prstGeom>
          <a:ln>
            <a:solidFill>
              <a:schemeClr val="tx1"/>
            </a:solidFill>
          </a:ln>
        </p:spPr>
      </p:pic>
      <p:sp>
        <p:nvSpPr>
          <p:cNvPr id="9" name="Rectangle 8">
            <a:extLst>
              <a:ext uri="{FF2B5EF4-FFF2-40B4-BE49-F238E27FC236}">
                <a16:creationId xmlns:a16="http://schemas.microsoft.com/office/drawing/2014/main" id="{1D68DCD3-B725-3B10-A62F-65C205CAA335}"/>
              </a:ext>
            </a:extLst>
          </p:cNvPr>
          <p:cNvSpPr/>
          <p:nvPr/>
        </p:nvSpPr>
        <p:spPr>
          <a:xfrm>
            <a:off x="5151549" y="1271644"/>
            <a:ext cx="399245" cy="150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C64FA90-CE7E-580B-5649-4A859A0FBBBF}"/>
              </a:ext>
            </a:extLst>
          </p:cNvPr>
          <p:cNvSpPr txBox="1"/>
          <p:nvPr/>
        </p:nvSpPr>
        <p:spPr>
          <a:xfrm>
            <a:off x="703281" y="6259354"/>
            <a:ext cx="7982187" cy="246221"/>
          </a:xfrm>
          <a:prstGeom prst="rect">
            <a:avLst/>
          </a:prstGeom>
          <a:noFill/>
        </p:spPr>
        <p:txBody>
          <a:bodyPr wrap="square">
            <a:spAutoFit/>
          </a:bodyPr>
          <a:lstStyle/>
          <a:p>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Wenninger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S,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Montagnese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F,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Schoser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B.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Core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Clinical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Phenotypes</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in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Myotonic</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Dystrophies. Front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Neurol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2018 May 2;9:303.</a:t>
            </a:r>
            <a:endParaRPr lang="fr-F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717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3281" y="1851862"/>
            <a:ext cx="5143103" cy="4129555"/>
          </a:xfrm>
        </p:spPr>
        <p:txBody>
          <a:bodyPr/>
          <a:lstStyle/>
          <a:p>
            <a:pPr marL="457200" lvl="1" indent="0">
              <a:buNone/>
            </a:pPr>
            <a:endParaRPr lang="fr-FR" sz="2400" dirty="0">
              <a:latin typeface="+mn-lt"/>
            </a:endParaRPr>
          </a:p>
          <a:p>
            <a:pPr lvl="1"/>
            <a:r>
              <a:rPr lang="fr-FR" sz="2400" dirty="0">
                <a:latin typeface="+mn-lt"/>
              </a:rPr>
              <a:t>Apnée du sommeil, </a:t>
            </a:r>
          </a:p>
          <a:p>
            <a:pPr lvl="2"/>
            <a:r>
              <a:rPr lang="fr-FR" sz="2200" dirty="0">
                <a:latin typeface="+mn-lt"/>
              </a:rPr>
              <a:t>Ventilation non invasive</a:t>
            </a:r>
          </a:p>
          <a:p>
            <a:pPr lvl="3"/>
            <a:r>
              <a:rPr lang="fr-FR" sz="1800" dirty="0">
                <a:latin typeface="+mn-lt"/>
              </a:rPr>
              <a:t>pas de consensus pour savoir à partir de quel moment démarrer cette ventilation</a:t>
            </a:r>
          </a:p>
          <a:p>
            <a:pPr lvl="3"/>
            <a:r>
              <a:rPr lang="fr-FR" sz="1800" dirty="0">
                <a:latin typeface="+mn-lt"/>
              </a:rPr>
              <a:t>Seuls les patients utilisant leur machine de ventilation plus de cinq heures par nuit voient leur espérance de vie augmenter</a:t>
            </a: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47</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dirty="0"/>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Traitements non pharmacologiques</a:t>
            </a:r>
          </a:p>
        </p:txBody>
      </p:sp>
      <p:sp>
        <p:nvSpPr>
          <p:cNvPr id="5" name="Rectangle 4">
            <a:extLst>
              <a:ext uri="{FF2B5EF4-FFF2-40B4-BE49-F238E27FC236}">
                <a16:creationId xmlns:a16="http://schemas.microsoft.com/office/drawing/2014/main" id="{A7EC6D77-9274-4AEA-A70B-8E2EDCAD776B}"/>
              </a:ext>
            </a:extLst>
          </p:cNvPr>
          <p:cNvSpPr/>
          <p:nvPr/>
        </p:nvSpPr>
        <p:spPr>
          <a:xfrm>
            <a:off x="857043" y="5875549"/>
            <a:ext cx="10643625" cy="400110"/>
          </a:xfrm>
          <a:prstGeom prst="rect">
            <a:avLst/>
          </a:prstGeom>
        </p:spPr>
        <p:txBody>
          <a:bodyPr wrap="square">
            <a:spAutoFit/>
          </a:bodyPr>
          <a:lstStyle/>
          <a:p>
            <a:r>
              <a:rPr lang="fr-FR" sz="1000" i="1" dirty="0" err="1">
                <a:solidFill>
                  <a:srgbClr val="333333"/>
                </a:solidFill>
              </a:rPr>
              <a:t>Seijger</a:t>
            </a:r>
            <a:r>
              <a:rPr lang="fr-FR" sz="1000" i="1" dirty="0">
                <a:solidFill>
                  <a:srgbClr val="333333"/>
                </a:solidFill>
              </a:rPr>
              <a:t> C. et al Respiration. 2021 Jan.</a:t>
            </a:r>
          </a:p>
          <a:p>
            <a:r>
              <a:rPr lang="fr-BE" sz="1000" i="1" dirty="0" err="1">
                <a:solidFill>
                  <a:srgbClr val="333333"/>
                </a:solidFill>
              </a:rPr>
              <a:t>Boussaïd</a:t>
            </a:r>
            <a:r>
              <a:rPr lang="fr-BE" sz="1000" i="1" dirty="0">
                <a:solidFill>
                  <a:srgbClr val="333333"/>
                </a:solidFill>
              </a:rPr>
              <a:t> G, et al. </a:t>
            </a:r>
            <a:r>
              <a:rPr lang="fr-BE" sz="1000" i="1" dirty="0" err="1">
                <a:solidFill>
                  <a:srgbClr val="333333"/>
                </a:solidFill>
              </a:rPr>
              <a:t>Effect</a:t>
            </a:r>
            <a:r>
              <a:rPr lang="fr-BE" sz="1000" i="1" dirty="0">
                <a:solidFill>
                  <a:srgbClr val="333333"/>
                </a:solidFill>
              </a:rPr>
              <a:t> and impact of </a:t>
            </a:r>
            <a:r>
              <a:rPr lang="fr-BE" sz="1000" i="1" dirty="0" err="1">
                <a:solidFill>
                  <a:srgbClr val="333333"/>
                </a:solidFill>
              </a:rPr>
              <a:t>mechanical</a:t>
            </a:r>
            <a:r>
              <a:rPr lang="fr-BE" sz="1000" i="1" dirty="0">
                <a:solidFill>
                  <a:srgbClr val="333333"/>
                </a:solidFill>
              </a:rPr>
              <a:t> ventilation in </a:t>
            </a:r>
            <a:r>
              <a:rPr lang="fr-BE" sz="1000" i="1" dirty="0" err="1">
                <a:solidFill>
                  <a:srgbClr val="333333"/>
                </a:solidFill>
              </a:rPr>
              <a:t>myotonic</a:t>
            </a:r>
            <a:r>
              <a:rPr lang="fr-BE" sz="1000" i="1" dirty="0">
                <a:solidFill>
                  <a:srgbClr val="333333"/>
                </a:solidFill>
              </a:rPr>
              <a:t> </a:t>
            </a:r>
            <a:r>
              <a:rPr lang="fr-BE" sz="1000" i="1" dirty="0" err="1">
                <a:solidFill>
                  <a:srgbClr val="333333"/>
                </a:solidFill>
              </a:rPr>
              <a:t>dystrophy</a:t>
            </a:r>
            <a:r>
              <a:rPr lang="fr-BE" sz="1000" i="1" dirty="0">
                <a:solidFill>
                  <a:srgbClr val="333333"/>
                </a:solidFill>
              </a:rPr>
              <a:t> type 1: a prospective </a:t>
            </a:r>
            <a:r>
              <a:rPr lang="fr-BE" sz="1000" i="1" dirty="0" err="1">
                <a:solidFill>
                  <a:srgbClr val="333333"/>
                </a:solidFill>
              </a:rPr>
              <a:t>cohort</a:t>
            </a:r>
            <a:r>
              <a:rPr lang="fr-BE" sz="1000" i="1" dirty="0">
                <a:solidFill>
                  <a:srgbClr val="333333"/>
                </a:solidFill>
              </a:rPr>
              <a:t> </a:t>
            </a:r>
            <a:r>
              <a:rPr lang="fr-BE" sz="1000" i="1" dirty="0" err="1">
                <a:solidFill>
                  <a:srgbClr val="333333"/>
                </a:solidFill>
              </a:rPr>
              <a:t>study</a:t>
            </a:r>
            <a:r>
              <a:rPr lang="fr-BE" sz="1000" i="1" dirty="0">
                <a:solidFill>
                  <a:srgbClr val="333333"/>
                </a:solidFill>
              </a:rPr>
              <a:t>. Thorax. 2018;73:1075–8.</a:t>
            </a:r>
          </a:p>
        </p:txBody>
      </p:sp>
      <p:pic>
        <p:nvPicPr>
          <p:cNvPr id="8" name="Image 7">
            <a:extLst>
              <a:ext uri="{FF2B5EF4-FFF2-40B4-BE49-F238E27FC236}">
                <a16:creationId xmlns:a16="http://schemas.microsoft.com/office/drawing/2014/main" id="{9C412BAF-E081-82E6-F297-9D541AFFADAD}"/>
              </a:ext>
            </a:extLst>
          </p:cNvPr>
          <p:cNvPicPr>
            <a:picLocks noChangeAspect="1"/>
          </p:cNvPicPr>
          <p:nvPr/>
        </p:nvPicPr>
        <p:blipFill>
          <a:blip r:embed="rId2"/>
          <a:stretch>
            <a:fillRect/>
          </a:stretch>
        </p:blipFill>
        <p:spPr>
          <a:xfrm>
            <a:off x="6345617" y="2211542"/>
            <a:ext cx="5366323" cy="3513141"/>
          </a:xfrm>
          <a:prstGeom prst="rect">
            <a:avLst/>
          </a:prstGeom>
        </p:spPr>
      </p:pic>
    </p:spTree>
    <p:extLst>
      <p:ext uri="{BB962C8B-B14F-4D97-AF65-F5344CB8AC3E}">
        <p14:creationId xmlns:p14="http://schemas.microsoft.com/office/powerpoint/2010/main" val="391216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B01B628-2DE0-D9A0-8315-E83DA7475017}"/>
              </a:ext>
            </a:extLst>
          </p:cNvPr>
          <p:cNvSpPr>
            <a:spLocks noGrp="1"/>
          </p:cNvSpPr>
          <p:nvPr>
            <p:ph type="body" sz="quarter" idx="12"/>
          </p:nvPr>
        </p:nvSpPr>
        <p:spPr>
          <a:xfrm>
            <a:off x="2544716" y="2659796"/>
            <a:ext cx="7102568" cy="1538407"/>
          </a:xfrm>
        </p:spPr>
        <p:txBody>
          <a:bodyPr/>
          <a:lstStyle/>
          <a:p>
            <a:pPr algn="ctr"/>
            <a:r>
              <a:rPr lang="fr-FR" sz="6000" dirty="0"/>
              <a:t>Traitements médicamenteux</a:t>
            </a:r>
          </a:p>
        </p:txBody>
      </p:sp>
      <p:sp>
        <p:nvSpPr>
          <p:cNvPr id="3" name="Espace réservé pour une image  2">
            <a:extLst>
              <a:ext uri="{FF2B5EF4-FFF2-40B4-BE49-F238E27FC236}">
                <a16:creationId xmlns:a16="http://schemas.microsoft.com/office/drawing/2014/main" id="{BD080588-20DB-CD9F-B5AE-632A3D152B4F}"/>
              </a:ext>
            </a:extLst>
          </p:cNvPr>
          <p:cNvSpPr>
            <a:spLocks noGrp="1"/>
          </p:cNvSpPr>
          <p:nvPr>
            <p:ph type="pic" sz="quarter" idx="13"/>
          </p:nvPr>
        </p:nvSpPr>
        <p:spPr/>
        <p:txBody>
          <a:bodyPr/>
          <a:lstStyle/>
          <a:p>
            <a:endParaRPr lang="fr-FR" dirty="0"/>
          </a:p>
        </p:txBody>
      </p:sp>
    </p:spTree>
    <p:extLst>
      <p:ext uri="{BB962C8B-B14F-4D97-AF65-F5344CB8AC3E}">
        <p14:creationId xmlns:p14="http://schemas.microsoft.com/office/powerpoint/2010/main" val="176924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a:xfrm>
            <a:off x="703281" y="102248"/>
            <a:ext cx="9303449" cy="761415"/>
          </a:xfrm>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311395" y="1076799"/>
            <a:ext cx="10515600" cy="4129555"/>
          </a:xfrm>
        </p:spPr>
        <p:txBody>
          <a:bodyPr/>
          <a:lstStyle/>
          <a:p>
            <a:pPr marL="457200" lvl="1" indent="0">
              <a:buNone/>
            </a:pPr>
            <a:endParaRPr lang="fr-FR" sz="2400" dirty="0">
              <a:latin typeface="+mn-lt"/>
            </a:endParaRPr>
          </a:p>
          <a:p>
            <a:pPr lvl="1"/>
            <a:r>
              <a:rPr lang="fr-FR" sz="2400" dirty="0">
                <a:latin typeface="+mn-lt"/>
              </a:rPr>
              <a:t>Comment fonctionnent les essais cliniques</a:t>
            </a:r>
            <a:endParaRPr lang="fr-FR" sz="2200" dirty="0">
              <a:latin typeface="+mn-lt"/>
            </a:endParaRP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49</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704643" y="895186"/>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Traitement</a:t>
            </a:r>
          </a:p>
        </p:txBody>
      </p:sp>
      <p:pic>
        <p:nvPicPr>
          <p:cNvPr id="9" name="Image 8">
            <a:extLst>
              <a:ext uri="{FF2B5EF4-FFF2-40B4-BE49-F238E27FC236}">
                <a16:creationId xmlns:a16="http://schemas.microsoft.com/office/drawing/2014/main" id="{E62973A6-0267-4010-B5F8-9184D849F374}"/>
              </a:ext>
            </a:extLst>
          </p:cNvPr>
          <p:cNvPicPr>
            <a:picLocks noChangeAspect="1"/>
          </p:cNvPicPr>
          <p:nvPr/>
        </p:nvPicPr>
        <p:blipFill>
          <a:blip r:embed="rId2"/>
          <a:stretch>
            <a:fillRect/>
          </a:stretch>
        </p:blipFill>
        <p:spPr>
          <a:xfrm>
            <a:off x="1359081" y="1968940"/>
            <a:ext cx="9552759" cy="4346322"/>
          </a:xfrm>
          <a:prstGeom prst="rect">
            <a:avLst/>
          </a:prstGeom>
        </p:spPr>
      </p:pic>
    </p:spTree>
    <p:extLst>
      <p:ext uri="{BB962C8B-B14F-4D97-AF65-F5344CB8AC3E}">
        <p14:creationId xmlns:p14="http://schemas.microsoft.com/office/powerpoint/2010/main" val="110043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424F0-E616-9664-FE6D-BF667C849DCA}"/>
              </a:ext>
            </a:extLst>
          </p:cNvPr>
          <p:cNvSpPr>
            <a:spLocks noGrp="1"/>
          </p:cNvSpPr>
          <p:nvPr>
            <p:ph type="title"/>
          </p:nvPr>
        </p:nvSpPr>
        <p:spPr>
          <a:xfrm>
            <a:off x="704643" y="252763"/>
            <a:ext cx="9303449" cy="761415"/>
          </a:xfrm>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0F375F0B-FD8F-688D-C3C2-4CAB45796975}"/>
              </a:ext>
            </a:extLst>
          </p:cNvPr>
          <p:cNvSpPr>
            <a:spLocks noGrp="1"/>
          </p:cNvSpPr>
          <p:nvPr>
            <p:ph idx="1"/>
          </p:nvPr>
        </p:nvSpPr>
        <p:spPr>
          <a:xfrm>
            <a:off x="704643" y="2106734"/>
            <a:ext cx="4267952" cy="4129555"/>
          </a:xfrm>
        </p:spPr>
        <p:txBody>
          <a:bodyPr/>
          <a:lstStyle/>
          <a:p>
            <a:pPr lvl="1"/>
            <a:r>
              <a:rPr lang="fr-FR" sz="2000" dirty="0">
                <a:latin typeface="+mn-lt"/>
              </a:rPr>
              <a:t>Origine génétique</a:t>
            </a:r>
          </a:p>
          <a:p>
            <a:pPr lvl="1"/>
            <a:r>
              <a:rPr lang="fr-FR" sz="2000" dirty="0">
                <a:latin typeface="+mn-lt"/>
              </a:rPr>
              <a:t>Autosomique dominant </a:t>
            </a:r>
          </a:p>
          <a:p>
            <a:pPr lvl="1"/>
            <a:r>
              <a:rPr lang="fr-FR" sz="2000" dirty="0">
                <a:latin typeface="+mn-lt"/>
              </a:rPr>
              <a:t>Pénétrance variable</a:t>
            </a:r>
          </a:p>
          <a:p>
            <a:pPr lvl="1"/>
            <a:r>
              <a:rPr lang="fr-BE" sz="2000" dirty="0">
                <a:latin typeface="+mn-lt"/>
              </a:rPr>
              <a:t>expansion de répétitions d’ADN (CTG), </a:t>
            </a:r>
            <a:r>
              <a:rPr lang="fr-FR" sz="2000" dirty="0">
                <a:latin typeface="+mn-lt"/>
              </a:rPr>
              <a:t>dans le gène (DMPK) sur le chromosome 19q13.3.</a:t>
            </a:r>
            <a:endParaRPr lang="fr-BE" sz="2000" dirty="0">
              <a:latin typeface="+mn-lt"/>
            </a:endParaRPr>
          </a:p>
        </p:txBody>
      </p:sp>
      <p:sp>
        <p:nvSpPr>
          <p:cNvPr id="4" name="Espace réservé du numéro de diapositive 3">
            <a:extLst>
              <a:ext uri="{FF2B5EF4-FFF2-40B4-BE49-F238E27FC236}">
                <a16:creationId xmlns:a16="http://schemas.microsoft.com/office/drawing/2014/main" id="{6EFE0CA5-27CE-2C6E-9BC1-93AA66F4CBB9}"/>
              </a:ext>
            </a:extLst>
          </p:cNvPr>
          <p:cNvSpPr>
            <a:spLocks noGrp="1"/>
          </p:cNvSpPr>
          <p:nvPr>
            <p:ph type="sldNum" sz="quarter" idx="4"/>
          </p:nvPr>
        </p:nvSpPr>
        <p:spPr/>
        <p:txBody>
          <a:bodyPr/>
          <a:lstStyle/>
          <a:p>
            <a:fld id="{BBF97745-3415-CF49-912C-FE5A312DA2CB}" type="slidenum">
              <a:rPr lang="fr-FR" smtClean="0"/>
              <a:pPr/>
              <a:t>5</a:t>
            </a:fld>
            <a:endParaRPr lang="fr-FR" dirty="0"/>
          </a:p>
        </p:txBody>
      </p:sp>
      <p:sp>
        <p:nvSpPr>
          <p:cNvPr id="5" name="Espace réservé du texte 4">
            <a:extLst>
              <a:ext uri="{FF2B5EF4-FFF2-40B4-BE49-F238E27FC236}">
                <a16:creationId xmlns:a16="http://schemas.microsoft.com/office/drawing/2014/main" id="{A0454DA5-5B32-F207-3D3B-6082B27C8029}"/>
              </a:ext>
            </a:extLst>
          </p:cNvPr>
          <p:cNvSpPr>
            <a:spLocks noGrp="1"/>
          </p:cNvSpPr>
          <p:nvPr>
            <p:ph type="body" sz="quarter" idx="13"/>
          </p:nvPr>
        </p:nvSpPr>
        <p:spPr>
          <a:xfrm>
            <a:off x="704643" y="1069126"/>
            <a:ext cx="10515600" cy="396000"/>
          </a:xfrm>
        </p:spPr>
        <p:txBody>
          <a:bodyPr/>
          <a:lstStyle/>
          <a:p>
            <a:r>
              <a:rPr lang="fr-FR" b="1" dirty="0">
                <a:latin typeface="+mn-lt"/>
              </a:rPr>
              <a:t>Causes</a:t>
            </a:r>
          </a:p>
        </p:txBody>
      </p:sp>
      <p:sp>
        <p:nvSpPr>
          <p:cNvPr id="6" name="Espace réservé du texte 5">
            <a:extLst>
              <a:ext uri="{FF2B5EF4-FFF2-40B4-BE49-F238E27FC236}">
                <a16:creationId xmlns:a16="http://schemas.microsoft.com/office/drawing/2014/main" id="{95793E38-44C3-C7DC-8A16-D40979253C02}"/>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E9E013E7-1330-0837-1B4B-4B20259CE565}"/>
              </a:ext>
            </a:extLst>
          </p:cNvPr>
          <p:cNvSpPr>
            <a:spLocks noGrp="1"/>
          </p:cNvSpPr>
          <p:nvPr>
            <p:ph type="body" sz="quarter" idx="11"/>
          </p:nvPr>
        </p:nvSpPr>
        <p:spPr/>
        <p:txBody>
          <a:bodyPr/>
          <a:lstStyle/>
          <a:p>
            <a:endParaRPr lang="fr-FR"/>
          </a:p>
        </p:txBody>
      </p:sp>
      <p:sp>
        <p:nvSpPr>
          <p:cNvPr id="9" name="ZoneTexte 8">
            <a:extLst>
              <a:ext uri="{FF2B5EF4-FFF2-40B4-BE49-F238E27FC236}">
                <a16:creationId xmlns:a16="http://schemas.microsoft.com/office/drawing/2014/main" id="{6878F48E-7D5E-E9AA-7E5A-DBBF154A0C8D}"/>
              </a:ext>
            </a:extLst>
          </p:cNvPr>
          <p:cNvSpPr txBox="1"/>
          <p:nvPr/>
        </p:nvSpPr>
        <p:spPr>
          <a:xfrm>
            <a:off x="667526" y="6044353"/>
            <a:ext cx="11044414" cy="369332"/>
          </a:xfrm>
          <a:prstGeom prst="rect">
            <a:avLst/>
          </a:prstGeom>
          <a:noFill/>
        </p:spPr>
        <p:txBody>
          <a:bodyPr wrap="square">
            <a:spAutoFit/>
          </a:bodyPr>
          <a:lstStyle/>
          <a:p>
            <a:r>
              <a:rPr lang="fr-BE" sz="1000" b="0" i="1" dirty="0">
                <a:solidFill>
                  <a:srgbClr val="303030"/>
                </a:solidFill>
                <a:effectLst/>
              </a:rPr>
              <a:t>Brook JD, et al. </a:t>
            </a:r>
            <a:r>
              <a:rPr lang="fr-BE" sz="1000" b="0" i="1" dirty="0" err="1">
                <a:solidFill>
                  <a:srgbClr val="303030"/>
                </a:solidFill>
                <a:effectLst/>
              </a:rPr>
              <a:t>Molecular</a:t>
            </a:r>
            <a:r>
              <a:rPr lang="fr-BE" sz="1000" b="0" i="1" dirty="0">
                <a:solidFill>
                  <a:srgbClr val="303030"/>
                </a:solidFill>
                <a:effectLst/>
              </a:rPr>
              <a:t> basis of </a:t>
            </a:r>
            <a:r>
              <a:rPr lang="fr-BE" sz="1000" b="0" i="1" dirty="0" err="1">
                <a:solidFill>
                  <a:srgbClr val="303030"/>
                </a:solidFill>
                <a:effectLst/>
              </a:rPr>
              <a:t>myotonic</a:t>
            </a:r>
            <a:r>
              <a:rPr lang="fr-BE" sz="1000" b="0" i="1" dirty="0">
                <a:solidFill>
                  <a:srgbClr val="303030"/>
                </a:solidFill>
                <a:effectLst/>
              </a:rPr>
              <a:t> </a:t>
            </a:r>
            <a:r>
              <a:rPr lang="fr-BE" sz="1000" b="0" i="1" dirty="0" err="1">
                <a:solidFill>
                  <a:srgbClr val="303030"/>
                </a:solidFill>
                <a:effectLst/>
              </a:rPr>
              <a:t>dystrophy</a:t>
            </a:r>
            <a:r>
              <a:rPr lang="fr-BE" sz="1000" b="0" i="1" dirty="0">
                <a:solidFill>
                  <a:srgbClr val="303030"/>
                </a:solidFill>
                <a:effectLst/>
              </a:rPr>
              <a:t>: expansion of a </a:t>
            </a:r>
            <a:r>
              <a:rPr lang="fr-BE" sz="1000" b="0" i="1" dirty="0" err="1">
                <a:solidFill>
                  <a:srgbClr val="303030"/>
                </a:solidFill>
                <a:effectLst/>
              </a:rPr>
              <a:t>trinucleotide</a:t>
            </a:r>
            <a:r>
              <a:rPr lang="fr-BE" sz="1000" b="0" i="1" dirty="0">
                <a:solidFill>
                  <a:srgbClr val="303030"/>
                </a:solidFill>
                <a:effectLst/>
              </a:rPr>
              <a:t> (CTG) </a:t>
            </a:r>
            <a:r>
              <a:rPr lang="fr-BE" sz="1000" b="0" i="1" dirty="0" err="1">
                <a:solidFill>
                  <a:srgbClr val="303030"/>
                </a:solidFill>
                <a:effectLst/>
              </a:rPr>
              <a:t>repeat</a:t>
            </a:r>
            <a:r>
              <a:rPr lang="fr-BE" sz="1000" b="0" i="1" dirty="0">
                <a:solidFill>
                  <a:srgbClr val="303030"/>
                </a:solidFill>
                <a:effectLst/>
              </a:rPr>
              <a:t> at the 3' end of a </a:t>
            </a:r>
            <a:r>
              <a:rPr lang="fr-BE" sz="1000" b="0" i="1" dirty="0" err="1">
                <a:solidFill>
                  <a:srgbClr val="303030"/>
                </a:solidFill>
                <a:effectLst/>
              </a:rPr>
              <a:t>transcript</a:t>
            </a:r>
            <a:r>
              <a:rPr lang="fr-BE" sz="1000" b="0" i="1" dirty="0">
                <a:solidFill>
                  <a:srgbClr val="303030"/>
                </a:solidFill>
                <a:effectLst/>
              </a:rPr>
              <a:t> </a:t>
            </a:r>
            <a:r>
              <a:rPr lang="fr-BE" sz="1000" b="0" i="1" dirty="0" err="1">
                <a:solidFill>
                  <a:srgbClr val="303030"/>
                </a:solidFill>
                <a:effectLst/>
              </a:rPr>
              <a:t>encoding</a:t>
            </a:r>
            <a:r>
              <a:rPr lang="fr-BE" sz="1000" b="0" i="1" dirty="0">
                <a:solidFill>
                  <a:srgbClr val="303030"/>
                </a:solidFill>
                <a:effectLst/>
              </a:rPr>
              <a:t> a </a:t>
            </a:r>
            <a:r>
              <a:rPr lang="fr-BE" sz="1000" b="0" i="1" dirty="0" err="1">
                <a:solidFill>
                  <a:srgbClr val="303030"/>
                </a:solidFill>
                <a:effectLst/>
              </a:rPr>
              <a:t>protein</a:t>
            </a:r>
            <a:r>
              <a:rPr lang="fr-BE" sz="1000" b="0" i="1" dirty="0">
                <a:solidFill>
                  <a:srgbClr val="303030"/>
                </a:solidFill>
                <a:effectLst/>
              </a:rPr>
              <a:t> kinase </a:t>
            </a:r>
            <a:r>
              <a:rPr lang="fr-BE" sz="1000" b="0" i="1" dirty="0" err="1">
                <a:solidFill>
                  <a:srgbClr val="303030"/>
                </a:solidFill>
                <a:effectLst/>
              </a:rPr>
              <a:t>family</a:t>
            </a:r>
            <a:r>
              <a:rPr lang="fr-BE" sz="1000" b="0" i="1" dirty="0">
                <a:solidFill>
                  <a:srgbClr val="303030"/>
                </a:solidFill>
                <a:effectLst/>
              </a:rPr>
              <a:t> </a:t>
            </a:r>
            <a:r>
              <a:rPr lang="fr-BE" sz="1000" b="0" i="1" dirty="0" err="1">
                <a:solidFill>
                  <a:srgbClr val="303030"/>
                </a:solidFill>
                <a:effectLst/>
              </a:rPr>
              <a:t>member</a:t>
            </a:r>
            <a:r>
              <a:rPr lang="fr-BE" sz="1000" b="0" i="1" dirty="0">
                <a:solidFill>
                  <a:srgbClr val="303030"/>
                </a:solidFill>
                <a:effectLst/>
              </a:rPr>
              <a:t>. </a:t>
            </a:r>
            <a:r>
              <a:rPr lang="fr-BE" sz="1000" b="0" i="1" dirty="0" err="1">
                <a:solidFill>
                  <a:srgbClr val="303030"/>
                </a:solidFill>
                <a:effectLst/>
              </a:rPr>
              <a:t>Cell</a:t>
            </a:r>
            <a:r>
              <a:rPr lang="fr-BE" sz="1000" b="0" i="1" dirty="0">
                <a:solidFill>
                  <a:srgbClr val="303030"/>
                </a:solidFill>
                <a:effectLst/>
              </a:rPr>
              <a:t>. 1992 </a:t>
            </a:r>
            <a:r>
              <a:rPr lang="fr-BE" sz="1000" b="0" i="1" dirty="0" err="1">
                <a:solidFill>
                  <a:srgbClr val="303030"/>
                </a:solidFill>
                <a:effectLst/>
              </a:rPr>
              <a:t>Feb</a:t>
            </a:r>
            <a:r>
              <a:rPr lang="fr-BE" sz="1000" b="0" i="1" dirty="0">
                <a:solidFill>
                  <a:srgbClr val="303030"/>
                </a:solidFill>
                <a:effectLst/>
              </a:rPr>
              <a:t> 21;68(4):799-808.</a:t>
            </a:r>
            <a:r>
              <a:rPr lang="fr-BE" b="0" i="0" dirty="0">
                <a:solidFill>
                  <a:srgbClr val="303030"/>
                </a:solidFill>
                <a:effectLst/>
                <a:latin typeface="Times New Roman" panose="02020603050405020304" pitchFamily="18" charset="0"/>
              </a:rPr>
              <a:t> </a:t>
            </a:r>
            <a:endParaRPr lang="fr-FR" dirty="0"/>
          </a:p>
        </p:txBody>
      </p:sp>
      <p:pic>
        <p:nvPicPr>
          <p:cNvPr id="10" name="Image 9">
            <a:extLst>
              <a:ext uri="{FF2B5EF4-FFF2-40B4-BE49-F238E27FC236}">
                <a16:creationId xmlns:a16="http://schemas.microsoft.com/office/drawing/2014/main" id="{27328D2E-86E6-4A36-82CB-13126B65E7F9}"/>
              </a:ext>
            </a:extLst>
          </p:cNvPr>
          <p:cNvPicPr>
            <a:picLocks noChangeAspect="1"/>
          </p:cNvPicPr>
          <p:nvPr/>
        </p:nvPicPr>
        <p:blipFill>
          <a:blip r:embed="rId2"/>
          <a:stretch>
            <a:fillRect/>
          </a:stretch>
        </p:blipFill>
        <p:spPr>
          <a:xfrm>
            <a:off x="5461456" y="1687193"/>
            <a:ext cx="5758787" cy="3784121"/>
          </a:xfrm>
          <a:prstGeom prst="rect">
            <a:avLst/>
          </a:prstGeom>
        </p:spPr>
      </p:pic>
    </p:spTree>
    <p:extLst>
      <p:ext uri="{BB962C8B-B14F-4D97-AF65-F5344CB8AC3E}">
        <p14:creationId xmlns:p14="http://schemas.microsoft.com/office/powerpoint/2010/main" val="379981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a:xfrm>
            <a:off x="703281" y="202593"/>
            <a:ext cx="9303449" cy="761415"/>
          </a:xfrm>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3281" y="1587480"/>
            <a:ext cx="10515600" cy="4129555"/>
          </a:xfrm>
        </p:spPr>
        <p:txBody>
          <a:bodyPr/>
          <a:lstStyle/>
          <a:p>
            <a:pPr marL="457200" lvl="1" indent="0">
              <a:buNone/>
            </a:pPr>
            <a:endParaRPr lang="fr-FR" dirty="0">
              <a:latin typeface="+mn-lt"/>
            </a:endParaRPr>
          </a:p>
          <a:p>
            <a:pPr lvl="1"/>
            <a:r>
              <a:rPr lang="fr-FR" dirty="0">
                <a:latin typeface="+mn-lt"/>
              </a:rPr>
              <a:t>Somnolence diurne excessive, </a:t>
            </a:r>
          </a:p>
          <a:p>
            <a:pPr lvl="2"/>
            <a:r>
              <a:rPr lang="fr-FR" sz="1600" dirty="0">
                <a:latin typeface="+mn-lt"/>
              </a:rPr>
              <a:t>Etude clinique</a:t>
            </a:r>
          </a:p>
          <a:p>
            <a:pPr lvl="3"/>
            <a:r>
              <a:rPr lang="fr-FR" sz="1600" dirty="0" err="1">
                <a:latin typeface="+mn-lt"/>
              </a:rPr>
              <a:t>Methylphenydate</a:t>
            </a:r>
            <a:r>
              <a:rPr lang="fr-FR" sz="1600" dirty="0">
                <a:latin typeface="+mn-lt"/>
              </a:rPr>
              <a:t> (</a:t>
            </a:r>
            <a:r>
              <a:rPr lang="fr-FR" sz="1600" dirty="0" err="1">
                <a:latin typeface="+mn-lt"/>
              </a:rPr>
              <a:t>Rilatine</a:t>
            </a:r>
            <a:r>
              <a:rPr lang="fr-FR" sz="1600" dirty="0">
                <a:latin typeface="+mn-lt"/>
              </a:rPr>
              <a:t>)</a:t>
            </a:r>
          </a:p>
          <a:p>
            <a:pPr lvl="4"/>
            <a:r>
              <a:rPr lang="fr-FR" sz="1200" dirty="0">
                <a:latin typeface="+mn-lt"/>
              </a:rPr>
              <a:t>Au Canada</a:t>
            </a:r>
          </a:p>
          <a:p>
            <a:pPr lvl="4"/>
            <a:r>
              <a:rPr lang="fr-FR" sz="1200" dirty="0">
                <a:latin typeface="+mn-lt"/>
              </a:rPr>
              <a:t>Essayé chez 17 patients à 20mg 1x/j</a:t>
            </a:r>
          </a:p>
          <a:p>
            <a:pPr lvl="4"/>
            <a:r>
              <a:rPr lang="fr-FR" sz="1200" dirty="0">
                <a:latin typeface="+mn-lt"/>
              </a:rPr>
              <a:t>Diminue la somnolence diurne</a:t>
            </a:r>
          </a:p>
          <a:p>
            <a:pPr lvl="4"/>
            <a:r>
              <a:rPr lang="fr-FR" sz="1200" dirty="0">
                <a:latin typeface="+mn-lt"/>
              </a:rPr>
              <a:t>MAIS </a:t>
            </a:r>
            <a:r>
              <a:rPr lang="fr-BE" sz="1200" dirty="0">
                <a:latin typeface="+mn-lt"/>
              </a:rPr>
              <a:t>augmentation de la nervosité, la perte d’appétit, des nausées et des palpitations</a:t>
            </a:r>
            <a:endParaRPr lang="fr-FR" sz="1200" dirty="0">
              <a:latin typeface="+mn-lt"/>
            </a:endParaRPr>
          </a:p>
          <a:p>
            <a:pPr lvl="4"/>
            <a:r>
              <a:rPr lang="fr-FR" sz="1200" dirty="0">
                <a:latin typeface="+mn-lt"/>
              </a:rPr>
              <a:t>Suivi cardiaque nécessaire</a:t>
            </a:r>
          </a:p>
          <a:p>
            <a:pPr lvl="3"/>
            <a:r>
              <a:rPr lang="fr-FR" sz="1600" dirty="0" err="1">
                <a:latin typeface="+mn-lt"/>
              </a:rPr>
              <a:t>Pitolisant</a:t>
            </a:r>
            <a:r>
              <a:rPr lang="fr-FR" sz="1600" dirty="0">
                <a:latin typeface="+mn-lt"/>
              </a:rPr>
              <a:t> (</a:t>
            </a:r>
            <a:r>
              <a:rPr lang="fr-FR" sz="1600" dirty="0" err="1">
                <a:latin typeface="+mn-lt"/>
              </a:rPr>
              <a:t>Wakix</a:t>
            </a:r>
            <a:r>
              <a:rPr lang="fr-FR" sz="1600" dirty="0">
                <a:latin typeface="+mn-lt"/>
              </a:rPr>
              <a:t>)</a:t>
            </a:r>
          </a:p>
          <a:p>
            <a:pPr lvl="4"/>
            <a:r>
              <a:rPr lang="fr-FR" sz="1200" dirty="0">
                <a:latin typeface="+mn-lt"/>
              </a:rPr>
              <a:t>Efficace dans la narcolepsie</a:t>
            </a:r>
          </a:p>
          <a:p>
            <a:pPr lvl="4"/>
            <a:r>
              <a:rPr lang="fr-FR" sz="1200" dirty="0">
                <a:latin typeface="+mn-lt"/>
              </a:rPr>
              <a:t>Phase II en cours</a:t>
            </a:r>
          </a:p>
          <a:p>
            <a:pPr lvl="1"/>
            <a:r>
              <a:rPr lang="fr-FR" dirty="0">
                <a:latin typeface="+mn-lt"/>
              </a:rPr>
              <a:t>Troubles endocriniens</a:t>
            </a:r>
          </a:p>
          <a:p>
            <a:pPr lvl="2"/>
            <a:r>
              <a:rPr lang="fr-FR" sz="1600" dirty="0">
                <a:latin typeface="+mn-lt"/>
              </a:rPr>
              <a:t>traitement médicamenteux thyroïdien. </a:t>
            </a:r>
          </a:p>
          <a:p>
            <a:pPr lvl="2"/>
            <a:r>
              <a:rPr lang="fr-FR" sz="1600" dirty="0">
                <a:latin typeface="+mn-lt"/>
              </a:rPr>
              <a:t>si résistance à l’insuline, un suivi de l’alimentation et un bilan lipidique sont indiqués.</a:t>
            </a:r>
          </a:p>
          <a:p>
            <a:pPr lvl="2"/>
            <a:r>
              <a:rPr lang="fr-FR" sz="1600" dirty="0">
                <a:latin typeface="+mn-lt"/>
              </a:rPr>
              <a:t>si faible taux de testostérone, un traitement hormonal substitutif est parfois préconisé</a:t>
            </a:r>
          </a:p>
          <a:p>
            <a:pPr lvl="3"/>
            <a:endParaRPr lang="fr-FR" dirty="0">
              <a:latin typeface="+mn-lt"/>
            </a:endParaRP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50</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dirty="0"/>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703281" y="1110327"/>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Traitements symptomatiques</a:t>
            </a:r>
          </a:p>
        </p:txBody>
      </p:sp>
      <p:sp>
        <p:nvSpPr>
          <p:cNvPr id="8" name="ZoneTexte 7">
            <a:extLst>
              <a:ext uri="{FF2B5EF4-FFF2-40B4-BE49-F238E27FC236}">
                <a16:creationId xmlns:a16="http://schemas.microsoft.com/office/drawing/2014/main" id="{8BE2C006-CDE0-33F7-66A0-08855672231E}"/>
              </a:ext>
            </a:extLst>
          </p:cNvPr>
          <p:cNvSpPr txBox="1"/>
          <p:nvPr/>
        </p:nvSpPr>
        <p:spPr>
          <a:xfrm>
            <a:off x="703281" y="6259354"/>
            <a:ext cx="7982187" cy="553998"/>
          </a:xfrm>
          <a:prstGeom prst="rect">
            <a:avLst/>
          </a:prstGeom>
          <a:noFill/>
        </p:spPr>
        <p:txBody>
          <a:bodyPr wrap="square">
            <a:spAutoFit/>
          </a:bodyPr>
          <a:lstStyle/>
          <a:p>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Wenninger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S,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Montagnese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F,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Schoser</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B.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Core</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Clinical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Phenotypes</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in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Myotonic</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Dystrophies. Front </a:t>
            </a:r>
            <a:r>
              <a:rPr lang="fr-BE" sz="1000" b="0" i="0" dirty="0" err="1">
                <a:solidFill>
                  <a:srgbClr val="212121"/>
                </a:solidFill>
                <a:effectLst/>
                <a:highlight>
                  <a:srgbClr val="FFFFFF"/>
                </a:highlight>
                <a:latin typeface="Times New Roman" panose="02020603050405020304" pitchFamily="18" charset="0"/>
                <a:cs typeface="Times New Roman" panose="02020603050405020304" pitchFamily="18" charset="0"/>
              </a:rPr>
              <a:t>Neurol</a:t>
            </a:r>
            <a:r>
              <a:rPr lang="fr-BE" sz="1000" b="0" i="0" dirty="0">
                <a:solidFill>
                  <a:srgbClr val="212121"/>
                </a:solidFill>
                <a:effectLst/>
                <a:highlight>
                  <a:srgbClr val="FFFFFF"/>
                </a:highlight>
                <a:latin typeface="Times New Roman" panose="02020603050405020304" pitchFamily="18" charset="0"/>
                <a:cs typeface="Times New Roman" panose="02020603050405020304" pitchFamily="18" charset="0"/>
              </a:rPr>
              <a:t>. 2018 May 2;9:303.</a:t>
            </a:r>
          </a:p>
          <a:p>
            <a:r>
              <a:rPr lang="fr-BE" sz="1000" i="0" dirty="0" err="1">
                <a:solidFill>
                  <a:srgbClr val="000000"/>
                </a:solidFill>
                <a:effectLst/>
                <a:highlight>
                  <a:srgbClr val="FFFFFF"/>
                </a:highlight>
              </a:rPr>
              <a:t>Puymirat</a:t>
            </a:r>
            <a:r>
              <a:rPr lang="fr-BE" sz="1000" i="0" dirty="0">
                <a:solidFill>
                  <a:srgbClr val="000000"/>
                </a:solidFill>
                <a:effectLst/>
                <a:highlight>
                  <a:srgbClr val="FFFFFF"/>
                </a:highlight>
              </a:rPr>
              <a:t> J et al </a:t>
            </a:r>
            <a:r>
              <a:rPr lang="fr-BE" sz="1000" i="0" dirty="0" err="1">
                <a:solidFill>
                  <a:srgbClr val="000000"/>
                </a:solidFill>
                <a:effectLst/>
                <a:highlight>
                  <a:srgbClr val="FFFFFF"/>
                </a:highlight>
              </a:rPr>
              <a:t>Efficacy</a:t>
            </a:r>
            <a:r>
              <a:rPr lang="fr-BE" sz="1000" i="0" dirty="0">
                <a:solidFill>
                  <a:srgbClr val="000000"/>
                </a:solidFill>
                <a:effectLst/>
                <a:highlight>
                  <a:srgbClr val="FFFFFF"/>
                </a:highlight>
              </a:rPr>
              <a:t> and </a:t>
            </a:r>
            <a:r>
              <a:rPr lang="fr-BE" sz="1000" i="0" dirty="0" err="1">
                <a:solidFill>
                  <a:srgbClr val="000000"/>
                </a:solidFill>
                <a:effectLst/>
                <a:highlight>
                  <a:srgbClr val="FFFFFF"/>
                </a:highlight>
              </a:rPr>
              <a:t>Tolerability</a:t>
            </a:r>
            <a:r>
              <a:rPr lang="fr-BE" sz="1000" i="0" dirty="0">
                <a:solidFill>
                  <a:srgbClr val="000000"/>
                </a:solidFill>
                <a:effectLst/>
                <a:highlight>
                  <a:srgbClr val="FFFFFF"/>
                </a:highlight>
              </a:rPr>
              <a:t> of a 20-mg Dose of </a:t>
            </a:r>
            <a:r>
              <a:rPr lang="fr-BE" sz="1000" i="0" dirty="0" err="1">
                <a:solidFill>
                  <a:srgbClr val="000000"/>
                </a:solidFill>
                <a:effectLst/>
                <a:highlight>
                  <a:srgbClr val="FFFFFF"/>
                </a:highlight>
              </a:rPr>
              <a:t>Methylphenidate</a:t>
            </a:r>
            <a:r>
              <a:rPr lang="fr-BE" sz="1000" i="0" dirty="0">
                <a:solidFill>
                  <a:srgbClr val="000000"/>
                </a:solidFill>
                <a:effectLst/>
                <a:highlight>
                  <a:srgbClr val="FFFFFF"/>
                </a:highlight>
              </a:rPr>
              <a:t> for the </a:t>
            </a:r>
            <a:r>
              <a:rPr lang="fr-BE" sz="1000" i="0" dirty="0" err="1">
                <a:solidFill>
                  <a:srgbClr val="000000"/>
                </a:solidFill>
                <a:effectLst/>
                <a:highlight>
                  <a:srgbClr val="FFFFFF"/>
                </a:highlight>
              </a:rPr>
              <a:t>Treatment</a:t>
            </a:r>
            <a:r>
              <a:rPr lang="fr-BE" sz="1000" i="0" dirty="0">
                <a:solidFill>
                  <a:srgbClr val="000000"/>
                </a:solidFill>
                <a:effectLst/>
                <a:highlight>
                  <a:srgbClr val="FFFFFF"/>
                </a:highlight>
              </a:rPr>
              <a:t> of </a:t>
            </a:r>
            <a:r>
              <a:rPr lang="fr-BE" sz="1000" i="0" dirty="0" err="1">
                <a:solidFill>
                  <a:srgbClr val="000000"/>
                </a:solidFill>
                <a:effectLst/>
                <a:highlight>
                  <a:srgbClr val="FFFFFF"/>
                </a:highlight>
              </a:rPr>
              <a:t>Daytime</a:t>
            </a:r>
            <a:r>
              <a:rPr lang="fr-BE" sz="1000" i="0" dirty="0">
                <a:solidFill>
                  <a:srgbClr val="000000"/>
                </a:solidFill>
                <a:effectLst/>
                <a:highlight>
                  <a:srgbClr val="FFFFFF"/>
                </a:highlight>
              </a:rPr>
              <a:t> </a:t>
            </a:r>
            <a:r>
              <a:rPr lang="fr-BE" sz="1000" i="0" dirty="0" err="1">
                <a:solidFill>
                  <a:srgbClr val="000000"/>
                </a:solidFill>
                <a:effectLst/>
                <a:highlight>
                  <a:srgbClr val="FFFFFF"/>
                </a:highlight>
              </a:rPr>
              <a:t>Sleepiness</a:t>
            </a:r>
            <a:r>
              <a:rPr lang="fr-BE" sz="1000" i="0" dirty="0">
                <a:solidFill>
                  <a:srgbClr val="000000"/>
                </a:solidFill>
                <a:effectLst/>
                <a:highlight>
                  <a:srgbClr val="FFFFFF"/>
                </a:highlight>
              </a:rPr>
              <a:t> in </a:t>
            </a:r>
            <a:r>
              <a:rPr lang="fr-BE" sz="1000" i="0" dirty="0" err="1">
                <a:solidFill>
                  <a:srgbClr val="000000"/>
                </a:solidFill>
                <a:effectLst/>
                <a:highlight>
                  <a:srgbClr val="FFFFFF"/>
                </a:highlight>
              </a:rPr>
              <a:t>Adult</a:t>
            </a:r>
            <a:r>
              <a:rPr lang="fr-BE" sz="1000" i="0" dirty="0">
                <a:solidFill>
                  <a:srgbClr val="000000"/>
                </a:solidFill>
                <a:effectLst/>
                <a:highlight>
                  <a:srgbClr val="FFFFFF"/>
                </a:highlight>
              </a:rPr>
              <a:t> Patients </a:t>
            </a:r>
            <a:r>
              <a:rPr lang="fr-BE" sz="1000" i="0" dirty="0" err="1">
                <a:solidFill>
                  <a:srgbClr val="000000"/>
                </a:solidFill>
                <a:effectLst/>
                <a:highlight>
                  <a:srgbClr val="FFFFFF"/>
                </a:highlight>
              </a:rPr>
              <a:t>With</a:t>
            </a:r>
            <a:r>
              <a:rPr lang="fr-BE" sz="1000" i="0" dirty="0">
                <a:solidFill>
                  <a:srgbClr val="000000"/>
                </a:solidFill>
                <a:effectLst/>
                <a:highlight>
                  <a:srgbClr val="FFFFFF"/>
                </a:highlight>
              </a:rPr>
              <a:t> </a:t>
            </a:r>
            <a:r>
              <a:rPr lang="fr-BE" sz="1000" i="0" dirty="0" err="1">
                <a:solidFill>
                  <a:srgbClr val="000000"/>
                </a:solidFill>
                <a:effectLst/>
                <a:highlight>
                  <a:srgbClr val="FFFFFF"/>
                </a:highlight>
              </a:rPr>
              <a:t>Myotonic</a:t>
            </a:r>
            <a:r>
              <a:rPr lang="fr-BE" sz="1000" i="0" dirty="0">
                <a:solidFill>
                  <a:srgbClr val="000000"/>
                </a:solidFill>
                <a:effectLst/>
                <a:highlight>
                  <a:srgbClr val="FFFFFF"/>
                </a:highlight>
              </a:rPr>
              <a:t> </a:t>
            </a:r>
            <a:r>
              <a:rPr lang="fr-BE" sz="1000" i="0" dirty="0" err="1">
                <a:solidFill>
                  <a:srgbClr val="000000"/>
                </a:solidFill>
                <a:effectLst/>
                <a:highlight>
                  <a:srgbClr val="FFFFFF"/>
                </a:highlight>
              </a:rPr>
              <a:t>Dystrophy</a:t>
            </a:r>
            <a:r>
              <a:rPr lang="fr-BE" sz="1000" i="0" dirty="0">
                <a:solidFill>
                  <a:srgbClr val="000000"/>
                </a:solidFill>
                <a:effectLst/>
                <a:highlight>
                  <a:srgbClr val="FFFFFF"/>
                </a:highlight>
              </a:rPr>
              <a:t> Type 1: A 2-Center, </a:t>
            </a:r>
            <a:r>
              <a:rPr lang="fr-BE" sz="1000" i="0" dirty="0" err="1">
                <a:solidFill>
                  <a:srgbClr val="000000"/>
                </a:solidFill>
                <a:effectLst/>
                <a:highlight>
                  <a:srgbClr val="FFFFFF"/>
                </a:highlight>
              </a:rPr>
              <a:t>Randomized</a:t>
            </a:r>
            <a:r>
              <a:rPr lang="fr-BE" sz="1000" i="0" dirty="0">
                <a:solidFill>
                  <a:srgbClr val="000000"/>
                </a:solidFill>
                <a:effectLst/>
                <a:highlight>
                  <a:srgbClr val="FFFFFF"/>
                </a:highlight>
              </a:rPr>
              <a:t>, Double-Blind, Placebo-</a:t>
            </a:r>
            <a:r>
              <a:rPr lang="fr-BE" sz="1000" i="0" dirty="0" err="1">
                <a:solidFill>
                  <a:srgbClr val="000000"/>
                </a:solidFill>
                <a:effectLst/>
                <a:highlight>
                  <a:srgbClr val="FFFFFF"/>
                </a:highlight>
              </a:rPr>
              <a:t>Controlled</a:t>
            </a:r>
            <a:r>
              <a:rPr lang="fr-BE" sz="1000" i="0" dirty="0">
                <a:solidFill>
                  <a:srgbClr val="000000"/>
                </a:solidFill>
                <a:effectLst/>
                <a:highlight>
                  <a:srgbClr val="FFFFFF"/>
                </a:highlight>
              </a:rPr>
              <a:t>, 3-Week Crossover Trial., J. </a:t>
            </a:r>
            <a:r>
              <a:rPr lang="fr-BE" sz="1000" i="1" dirty="0">
                <a:solidFill>
                  <a:srgbClr val="000000"/>
                </a:solidFill>
                <a:effectLst/>
                <a:highlight>
                  <a:srgbClr val="FFFFFF"/>
                </a:highlight>
              </a:rPr>
              <a:t>Clin </a:t>
            </a:r>
            <a:r>
              <a:rPr lang="fr-BE" sz="1000" i="1" dirty="0" err="1">
                <a:solidFill>
                  <a:srgbClr val="000000"/>
                </a:solidFill>
                <a:effectLst/>
                <a:highlight>
                  <a:srgbClr val="FFFFFF"/>
                </a:highlight>
              </a:rPr>
              <a:t>Ther</a:t>
            </a:r>
            <a:r>
              <a:rPr lang="fr-BE" sz="1000" i="1" dirty="0">
                <a:solidFill>
                  <a:srgbClr val="000000"/>
                </a:solidFill>
                <a:effectLst/>
                <a:highlight>
                  <a:srgbClr val="FFFFFF"/>
                </a:highlight>
              </a:rPr>
              <a:t>., 2012 (Mai). 34(5) : 1103-11.</a:t>
            </a:r>
            <a:endParaRPr lang="fr-FR" sz="1000" dirty="0">
              <a:cs typeface="Times New Roman" panose="02020603050405020304" pitchFamily="18" charset="0"/>
            </a:endParaRPr>
          </a:p>
        </p:txBody>
      </p:sp>
    </p:spTree>
    <p:extLst>
      <p:ext uri="{BB962C8B-B14F-4D97-AF65-F5344CB8AC3E}">
        <p14:creationId xmlns:p14="http://schemas.microsoft.com/office/powerpoint/2010/main" val="142990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a:xfrm>
            <a:off x="703281" y="55744"/>
            <a:ext cx="9303449" cy="593361"/>
          </a:xfrm>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352016" y="1132661"/>
            <a:ext cx="5255028" cy="4129555"/>
          </a:xfrm>
        </p:spPr>
        <p:txBody>
          <a:bodyPr/>
          <a:lstStyle/>
          <a:p>
            <a:pPr marL="457200" lvl="1" indent="0">
              <a:buNone/>
            </a:pPr>
            <a:endParaRPr lang="fr-FR" sz="1800" dirty="0">
              <a:latin typeface="+mn-lt"/>
            </a:endParaRPr>
          </a:p>
          <a:p>
            <a:pPr lvl="1"/>
            <a:r>
              <a:rPr lang="fr-FR" sz="1800" dirty="0" err="1">
                <a:latin typeface="+mn-lt"/>
              </a:rPr>
              <a:t>Myotonie</a:t>
            </a:r>
            <a:r>
              <a:rPr lang="fr-FR" sz="1800" dirty="0">
                <a:latin typeface="+mn-lt"/>
              </a:rPr>
              <a:t> </a:t>
            </a:r>
          </a:p>
          <a:p>
            <a:pPr lvl="2"/>
            <a:r>
              <a:rPr lang="fr-FR" sz="1600" dirty="0">
                <a:latin typeface="+mn-lt"/>
              </a:rPr>
              <a:t>Prévention</a:t>
            </a:r>
          </a:p>
          <a:p>
            <a:pPr lvl="3"/>
            <a:r>
              <a:rPr lang="fr-FR" sz="1600" dirty="0">
                <a:latin typeface="+mn-lt"/>
              </a:rPr>
              <a:t>éviter le froid </a:t>
            </a:r>
          </a:p>
          <a:p>
            <a:pPr lvl="2"/>
            <a:r>
              <a:rPr lang="fr-FR" sz="1600" dirty="0">
                <a:latin typeface="+mn-lt"/>
              </a:rPr>
              <a:t>Traitement</a:t>
            </a:r>
          </a:p>
          <a:p>
            <a:pPr lvl="3"/>
            <a:r>
              <a:rPr lang="fr-FR" sz="1600" dirty="0">
                <a:latin typeface="+mn-lt"/>
              </a:rPr>
              <a:t>traitement que si invalidante </a:t>
            </a:r>
          </a:p>
          <a:p>
            <a:pPr lvl="3"/>
            <a:r>
              <a:rPr lang="fr-FR" sz="1600" dirty="0" err="1">
                <a:latin typeface="+mn-lt"/>
              </a:rPr>
              <a:t>Mexilétine</a:t>
            </a:r>
            <a:endParaRPr lang="fr-FR" sz="1600" dirty="0">
              <a:latin typeface="+mn-lt"/>
            </a:endParaRPr>
          </a:p>
          <a:p>
            <a:pPr lvl="4"/>
            <a:r>
              <a:rPr lang="fr-BE" sz="1600" dirty="0">
                <a:latin typeface="+mn-lt"/>
              </a:rPr>
              <a:t>150-200 mg 1-3x/</a:t>
            </a:r>
            <a:r>
              <a:rPr lang="fr-FR" sz="1600" dirty="0">
                <a:latin typeface="+mn-lt"/>
              </a:rPr>
              <a:t>j </a:t>
            </a:r>
          </a:p>
          <a:p>
            <a:pPr lvl="4"/>
            <a:r>
              <a:rPr lang="fr-FR" sz="1600" dirty="0">
                <a:latin typeface="+mn-lt"/>
              </a:rPr>
              <a:t>Pas remboursé en Belgique</a:t>
            </a:r>
          </a:p>
          <a:p>
            <a:pPr lvl="4"/>
            <a:r>
              <a:rPr lang="fr-FR" sz="1600" dirty="0">
                <a:latin typeface="+mn-lt"/>
              </a:rPr>
              <a:t>Essai clinique</a:t>
            </a:r>
          </a:p>
          <a:p>
            <a:pPr lvl="5"/>
            <a:r>
              <a:rPr lang="fr-FR" sz="1400" dirty="0">
                <a:solidFill>
                  <a:schemeClr val="tx1">
                    <a:lumMod val="50000"/>
                    <a:lumOff val="50000"/>
                  </a:schemeClr>
                </a:solidFill>
                <a:latin typeface="+mn-lt"/>
              </a:rPr>
              <a:t>Phase I/II </a:t>
            </a:r>
          </a:p>
          <a:p>
            <a:pPr lvl="6"/>
            <a:r>
              <a:rPr lang="fr-FR" sz="1400" dirty="0">
                <a:solidFill>
                  <a:schemeClr val="tx1">
                    <a:lumMod val="50000"/>
                    <a:lumOff val="50000"/>
                  </a:schemeClr>
                </a:solidFill>
                <a:latin typeface="+mn-lt"/>
              </a:rPr>
              <a:t>amélioration de la force de préhension, </a:t>
            </a:r>
          </a:p>
          <a:p>
            <a:pPr lvl="6"/>
            <a:r>
              <a:rPr lang="fr-FR" sz="1400" dirty="0">
                <a:solidFill>
                  <a:schemeClr val="tx1">
                    <a:lumMod val="50000"/>
                    <a:lumOff val="50000"/>
                  </a:schemeClr>
                </a:solidFill>
                <a:latin typeface="+mn-lt"/>
              </a:rPr>
              <a:t>pas d'amélioration de la distance de marche de 6 minutes</a:t>
            </a:r>
            <a:r>
              <a:rPr lang="fr-FR" sz="1400" dirty="0">
                <a:solidFill>
                  <a:schemeClr val="tx1">
                    <a:lumMod val="50000"/>
                    <a:lumOff val="50000"/>
                  </a:schemeClr>
                </a:solidFill>
                <a:latin typeface="+mn-lt"/>
                <a:hlinkClick r:id="rId3">
                  <a:extLst>
                    <a:ext uri="{A12FA001-AC4F-418D-AE19-62706E023703}">
                      <ahyp:hlinkClr xmlns:ahyp="http://schemas.microsoft.com/office/drawing/2018/hyperlinkcolor" val="tx"/>
                    </a:ext>
                  </a:extLst>
                </a:hlinkClick>
              </a:rPr>
              <a:t>.</a:t>
            </a:r>
            <a:endParaRPr lang="fr-FR" sz="1400" dirty="0">
              <a:solidFill>
                <a:schemeClr val="tx1">
                  <a:lumMod val="50000"/>
                  <a:lumOff val="50000"/>
                </a:schemeClr>
              </a:solidFill>
              <a:latin typeface="+mn-lt"/>
            </a:endParaRPr>
          </a:p>
          <a:p>
            <a:pPr lvl="6"/>
            <a:r>
              <a:rPr lang="fr-FR" sz="1400" dirty="0">
                <a:solidFill>
                  <a:schemeClr val="tx1">
                    <a:lumMod val="50000"/>
                    <a:lumOff val="50000"/>
                  </a:schemeClr>
                </a:solidFill>
                <a:latin typeface="+mn-lt"/>
              </a:rPr>
              <a:t>pas d’atteinte de la conduction cardiaque. </a:t>
            </a:r>
          </a:p>
          <a:p>
            <a:pPr lvl="5"/>
            <a:r>
              <a:rPr lang="fr-FR" sz="1400" dirty="0">
                <a:solidFill>
                  <a:schemeClr val="tx1">
                    <a:lumMod val="50000"/>
                    <a:lumOff val="50000"/>
                  </a:schemeClr>
                </a:solidFill>
              </a:rPr>
              <a:t>Phase III en cours.</a:t>
            </a:r>
          </a:p>
          <a:p>
            <a:pPr lvl="3"/>
            <a:endParaRPr lang="fr-FR" sz="1600" dirty="0">
              <a:latin typeface="+mn-lt"/>
            </a:endParaRP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51</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dirty="0"/>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703281" y="6928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Traitements symptomatiques</a:t>
            </a:r>
          </a:p>
        </p:txBody>
      </p:sp>
      <p:sp>
        <p:nvSpPr>
          <p:cNvPr id="5" name="Rectangle 4">
            <a:extLst>
              <a:ext uri="{FF2B5EF4-FFF2-40B4-BE49-F238E27FC236}">
                <a16:creationId xmlns:a16="http://schemas.microsoft.com/office/drawing/2014/main" id="{A7EC6D77-9274-4AEA-A70B-8E2EDCAD776B}"/>
              </a:ext>
            </a:extLst>
          </p:cNvPr>
          <p:cNvSpPr/>
          <p:nvPr/>
        </p:nvSpPr>
        <p:spPr>
          <a:xfrm>
            <a:off x="1013796" y="6259354"/>
            <a:ext cx="8104077" cy="246221"/>
          </a:xfrm>
          <a:prstGeom prst="rect">
            <a:avLst/>
          </a:prstGeom>
        </p:spPr>
        <p:txBody>
          <a:bodyPr wrap="square">
            <a:spAutoFit/>
          </a:bodyPr>
          <a:lstStyle/>
          <a:p>
            <a:r>
              <a:rPr lang="fr-BE" sz="1000" i="1" dirty="0" err="1">
                <a:solidFill>
                  <a:srgbClr val="333333"/>
                </a:solidFill>
              </a:rPr>
              <a:t>Heatwole</a:t>
            </a:r>
            <a:r>
              <a:rPr lang="fr-BE" sz="1000" i="1" dirty="0">
                <a:solidFill>
                  <a:srgbClr val="333333"/>
                </a:solidFill>
              </a:rPr>
              <a:t>  C﻿, </a:t>
            </a:r>
            <a:r>
              <a:rPr lang="fr-BE" sz="1000" i="1" dirty="0" err="1">
                <a:solidFill>
                  <a:srgbClr val="333333"/>
                </a:solidFill>
              </a:rPr>
              <a:t>Luebbe</a:t>
            </a:r>
            <a:r>
              <a:rPr lang="fr-BE" sz="1000" i="1" dirty="0">
                <a:solidFill>
                  <a:srgbClr val="333333"/>
                </a:solidFill>
              </a:rPr>
              <a:t>  E﻿, </a:t>
            </a:r>
            <a:r>
              <a:rPr lang="fr-BE" sz="1000" i="1" dirty="0" err="1">
                <a:solidFill>
                  <a:srgbClr val="333333"/>
                </a:solidFill>
              </a:rPr>
              <a:t>Rosero</a:t>
            </a:r>
            <a:r>
              <a:rPr lang="fr-BE" sz="1000" i="1" dirty="0">
                <a:solidFill>
                  <a:srgbClr val="333333"/>
                </a:solidFill>
              </a:rPr>
              <a:t>  S﻿,  et al.  </a:t>
            </a:r>
            <a:r>
              <a:rPr lang="fr-BE" sz="1000" i="1" dirty="0" err="1">
                <a:solidFill>
                  <a:srgbClr val="333333"/>
                </a:solidFill>
              </a:rPr>
              <a:t>Mexiletine</a:t>
            </a:r>
            <a:r>
              <a:rPr lang="fr-BE" sz="1000" i="1" dirty="0">
                <a:solidFill>
                  <a:srgbClr val="333333"/>
                </a:solidFill>
              </a:rPr>
              <a:t> in </a:t>
            </a:r>
            <a:r>
              <a:rPr lang="fr-BE" sz="1000" i="1" dirty="0" err="1">
                <a:solidFill>
                  <a:srgbClr val="333333"/>
                </a:solidFill>
              </a:rPr>
              <a:t>myotonic</a:t>
            </a:r>
            <a:r>
              <a:rPr lang="fr-BE" sz="1000" i="1" dirty="0">
                <a:solidFill>
                  <a:srgbClr val="333333"/>
                </a:solidFill>
              </a:rPr>
              <a:t> </a:t>
            </a:r>
            <a:r>
              <a:rPr lang="fr-BE" sz="1000" i="1" dirty="0" err="1">
                <a:solidFill>
                  <a:srgbClr val="333333"/>
                </a:solidFill>
              </a:rPr>
              <a:t>dystrophy</a:t>
            </a:r>
            <a:r>
              <a:rPr lang="fr-BE" sz="1000" i="1" dirty="0">
                <a:solidFill>
                  <a:srgbClr val="333333"/>
                </a:solidFill>
              </a:rPr>
              <a:t> type 1. ﻿  </a:t>
            </a:r>
            <a:r>
              <a:rPr lang="fr-BE" sz="1000" i="1" dirty="0" err="1">
                <a:solidFill>
                  <a:srgbClr val="333333"/>
                </a:solidFill>
              </a:rPr>
              <a:t>Neurology</a:t>
            </a:r>
            <a:r>
              <a:rPr lang="fr-BE" sz="1000" i="1" dirty="0">
                <a:solidFill>
                  <a:srgbClr val="333333"/>
                </a:solidFill>
              </a:rPr>
              <a:t>. 2021;96(2):e228-e240.</a:t>
            </a:r>
            <a:endParaRPr lang="fr-BE" sz="1000" i="1" dirty="0"/>
          </a:p>
        </p:txBody>
      </p:sp>
      <p:pic>
        <p:nvPicPr>
          <p:cNvPr id="8" name="Image 7">
            <a:extLst>
              <a:ext uri="{FF2B5EF4-FFF2-40B4-BE49-F238E27FC236}">
                <a16:creationId xmlns:a16="http://schemas.microsoft.com/office/drawing/2014/main" id="{8CB66EE0-DA6B-A850-9BD1-0CF54E56793F}"/>
              </a:ext>
            </a:extLst>
          </p:cNvPr>
          <p:cNvPicPr>
            <a:picLocks noChangeAspect="1"/>
          </p:cNvPicPr>
          <p:nvPr/>
        </p:nvPicPr>
        <p:blipFill>
          <a:blip r:embed="rId4"/>
          <a:stretch>
            <a:fillRect/>
          </a:stretch>
        </p:blipFill>
        <p:spPr>
          <a:xfrm>
            <a:off x="6096000" y="1477437"/>
            <a:ext cx="5627514" cy="2757105"/>
          </a:xfrm>
          <a:prstGeom prst="rect">
            <a:avLst/>
          </a:prstGeom>
        </p:spPr>
      </p:pic>
      <p:sp>
        <p:nvSpPr>
          <p:cNvPr id="9" name="ZoneTexte 8">
            <a:extLst>
              <a:ext uri="{FF2B5EF4-FFF2-40B4-BE49-F238E27FC236}">
                <a16:creationId xmlns:a16="http://schemas.microsoft.com/office/drawing/2014/main" id="{2CF94501-697A-7D05-5189-62B891DE6410}"/>
              </a:ext>
            </a:extLst>
          </p:cNvPr>
          <p:cNvSpPr txBox="1"/>
          <p:nvPr/>
        </p:nvSpPr>
        <p:spPr>
          <a:xfrm>
            <a:off x="7315200" y="4871113"/>
            <a:ext cx="325852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fr-FR" dirty="0"/>
              <a:t>Monitoring cardiaque nécessaire</a:t>
            </a:r>
          </a:p>
        </p:txBody>
      </p:sp>
    </p:spTree>
    <p:extLst>
      <p:ext uri="{BB962C8B-B14F-4D97-AF65-F5344CB8AC3E}">
        <p14:creationId xmlns:p14="http://schemas.microsoft.com/office/powerpoint/2010/main" val="154735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497219" y="2234080"/>
            <a:ext cx="6174037" cy="4129555"/>
          </a:xfrm>
        </p:spPr>
        <p:txBody>
          <a:bodyPr/>
          <a:lstStyle/>
          <a:p>
            <a:pPr marL="457200" lvl="1" indent="0">
              <a:buNone/>
            </a:pPr>
            <a:endParaRPr lang="fr-FR" sz="2400" dirty="0">
              <a:latin typeface="+mn-lt"/>
            </a:endParaRPr>
          </a:p>
          <a:p>
            <a:pPr lvl="1"/>
            <a:r>
              <a:rPr lang="fr-FR" sz="2200" dirty="0">
                <a:latin typeface="+mn-lt"/>
              </a:rPr>
              <a:t>Chirurgie de cataracte</a:t>
            </a:r>
          </a:p>
          <a:p>
            <a:pPr lvl="2"/>
            <a:r>
              <a:rPr lang="fr-FR" sz="1800" dirty="0">
                <a:latin typeface="+mn-lt"/>
              </a:rPr>
              <a:t>Les récidives sont possibles</a:t>
            </a:r>
          </a:p>
          <a:p>
            <a:pPr lvl="1"/>
            <a:r>
              <a:rPr lang="fr-FR" sz="2000" dirty="0">
                <a:latin typeface="+mn-lt"/>
              </a:rPr>
              <a:t>Mise en place d’un pacemaker ou défibrillateur implantable</a:t>
            </a:r>
          </a:p>
          <a:p>
            <a:pPr lvl="1"/>
            <a:r>
              <a:rPr lang="fr-FR" sz="2000" dirty="0">
                <a:latin typeface="+mn-lt"/>
              </a:rPr>
              <a:t>Chirurgie orthopédique</a:t>
            </a:r>
          </a:p>
          <a:p>
            <a:pPr lvl="1"/>
            <a:r>
              <a:rPr lang="fr-FR" sz="2000" dirty="0">
                <a:latin typeface="+mn-lt"/>
              </a:rPr>
              <a:t>Cholécystectomie</a:t>
            </a:r>
          </a:p>
          <a:p>
            <a:pPr lvl="3"/>
            <a:endParaRPr lang="fr-FR" sz="2000" dirty="0">
              <a:latin typeface="+mn-lt"/>
            </a:endParaRP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52</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dirty="0"/>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Traitement chirurgical symptomatique</a:t>
            </a:r>
          </a:p>
        </p:txBody>
      </p:sp>
      <p:sp>
        <p:nvSpPr>
          <p:cNvPr id="5" name="Rectangle 4">
            <a:extLst>
              <a:ext uri="{FF2B5EF4-FFF2-40B4-BE49-F238E27FC236}">
                <a16:creationId xmlns:a16="http://schemas.microsoft.com/office/drawing/2014/main" id="{A7EC6D77-9274-4AEA-A70B-8E2EDCAD776B}"/>
              </a:ext>
            </a:extLst>
          </p:cNvPr>
          <p:cNvSpPr/>
          <p:nvPr/>
        </p:nvSpPr>
        <p:spPr>
          <a:xfrm>
            <a:off x="857043" y="6024474"/>
            <a:ext cx="11282206" cy="400110"/>
          </a:xfrm>
          <a:prstGeom prst="rect">
            <a:avLst/>
          </a:prstGeom>
        </p:spPr>
        <p:txBody>
          <a:bodyPr wrap="square">
            <a:spAutoFit/>
          </a:bodyPr>
          <a:lstStyle/>
          <a:p>
            <a:r>
              <a:rPr lang="fr-BE" sz="1000" b="0" i="0" dirty="0" err="1">
                <a:solidFill>
                  <a:srgbClr val="303030"/>
                </a:solidFill>
                <a:effectLst/>
                <a:highlight>
                  <a:srgbClr val="FFFFFF"/>
                </a:highlight>
                <a:latin typeface="Times New Roman" panose="02020603050405020304" pitchFamily="18" charset="0"/>
              </a:rPr>
              <a:t>Facenda</a:t>
            </a:r>
            <a:r>
              <a:rPr lang="fr-BE" sz="1000" b="0" i="0" dirty="0">
                <a:solidFill>
                  <a:srgbClr val="303030"/>
                </a:solidFill>
                <a:effectLst/>
                <a:highlight>
                  <a:srgbClr val="FFFFFF"/>
                </a:highlight>
                <a:latin typeface="Times New Roman" panose="02020603050405020304" pitchFamily="18" charset="0"/>
              </a:rPr>
              <a:t>-Lorenzo M, et al. </a:t>
            </a:r>
            <a:r>
              <a:rPr lang="fr-BE" sz="1000" b="0" i="0" dirty="0" err="1">
                <a:solidFill>
                  <a:srgbClr val="303030"/>
                </a:solidFill>
                <a:effectLst/>
                <a:highlight>
                  <a:srgbClr val="FFFFFF"/>
                </a:highlight>
                <a:latin typeface="Times New Roman" panose="02020603050405020304" pitchFamily="18" charset="0"/>
              </a:rPr>
              <a:t>Cardiac</a:t>
            </a:r>
            <a:r>
              <a:rPr lang="fr-BE" sz="1000" b="0" i="0" dirty="0">
                <a:solidFill>
                  <a:srgbClr val="303030"/>
                </a:solidFill>
                <a:effectLst/>
                <a:highlight>
                  <a:srgbClr val="FFFFFF"/>
                </a:highlight>
                <a:latin typeface="Times New Roman" panose="02020603050405020304" pitchFamily="18" charset="0"/>
              </a:rPr>
              <a:t> manifestations in </a:t>
            </a:r>
            <a:r>
              <a:rPr lang="fr-BE" sz="1000" b="0" i="0" dirty="0" err="1">
                <a:solidFill>
                  <a:srgbClr val="303030"/>
                </a:solidFill>
                <a:effectLst/>
                <a:highlight>
                  <a:srgbClr val="FFFFFF"/>
                </a:highlight>
                <a:latin typeface="Times New Roman" panose="02020603050405020304" pitchFamily="18" charset="0"/>
              </a:rPr>
              <a:t>myotonic</a:t>
            </a:r>
            <a:r>
              <a:rPr lang="fr-BE" sz="1000" b="0" i="0" dirty="0">
                <a:solidFill>
                  <a:srgbClr val="303030"/>
                </a:solidFill>
                <a:effectLst/>
                <a:highlight>
                  <a:srgbClr val="FFFFFF"/>
                </a:highlight>
                <a:latin typeface="Times New Roman" panose="02020603050405020304" pitchFamily="18" charset="0"/>
              </a:rPr>
              <a:t> </a:t>
            </a:r>
            <a:r>
              <a:rPr lang="fr-BE" sz="1000" b="0" i="0" dirty="0" err="1">
                <a:solidFill>
                  <a:srgbClr val="303030"/>
                </a:solidFill>
                <a:effectLst/>
                <a:highlight>
                  <a:srgbClr val="FFFFFF"/>
                </a:highlight>
                <a:latin typeface="Times New Roman" panose="02020603050405020304" pitchFamily="18" charset="0"/>
              </a:rPr>
              <a:t>dystrophy</a:t>
            </a:r>
            <a:r>
              <a:rPr lang="fr-BE" sz="1000" b="0" i="0" dirty="0">
                <a:solidFill>
                  <a:srgbClr val="303030"/>
                </a:solidFill>
                <a:effectLst/>
                <a:highlight>
                  <a:srgbClr val="FFFFFF"/>
                </a:highlight>
                <a:latin typeface="Times New Roman" panose="02020603050405020304" pitchFamily="18" charset="0"/>
              </a:rPr>
              <a:t> type 1 patients </a:t>
            </a:r>
            <a:r>
              <a:rPr lang="fr-BE" sz="1000" b="0" i="0" dirty="0" err="1">
                <a:solidFill>
                  <a:srgbClr val="303030"/>
                </a:solidFill>
                <a:effectLst/>
                <a:highlight>
                  <a:srgbClr val="FFFFFF"/>
                </a:highlight>
                <a:latin typeface="Times New Roman" panose="02020603050405020304" pitchFamily="18" charset="0"/>
              </a:rPr>
              <a:t>followed</a:t>
            </a:r>
            <a:r>
              <a:rPr lang="fr-BE" sz="1000" b="0" i="0" dirty="0">
                <a:solidFill>
                  <a:srgbClr val="303030"/>
                </a:solidFill>
                <a:effectLst/>
                <a:highlight>
                  <a:srgbClr val="FFFFFF"/>
                </a:highlight>
                <a:latin typeface="Times New Roman" panose="02020603050405020304" pitchFamily="18" charset="0"/>
              </a:rPr>
              <a:t> </a:t>
            </a:r>
            <a:r>
              <a:rPr lang="fr-BE" sz="1000" b="0" i="0" dirty="0" err="1">
                <a:solidFill>
                  <a:srgbClr val="303030"/>
                </a:solidFill>
                <a:effectLst/>
                <a:highlight>
                  <a:srgbClr val="FFFFFF"/>
                </a:highlight>
                <a:latin typeface="Times New Roman" panose="02020603050405020304" pitchFamily="18" charset="0"/>
              </a:rPr>
              <a:t>using</a:t>
            </a:r>
            <a:r>
              <a:rPr lang="fr-BE" sz="1000" b="0" i="0" dirty="0">
                <a:solidFill>
                  <a:srgbClr val="303030"/>
                </a:solidFill>
                <a:effectLst/>
                <a:highlight>
                  <a:srgbClr val="FFFFFF"/>
                </a:highlight>
                <a:latin typeface="Times New Roman" panose="02020603050405020304" pitchFamily="18" charset="0"/>
              </a:rPr>
              <a:t> a standard </a:t>
            </a:r>
            <a:r>
              <a:rPr lang="fr-BE" sz="1000" b="0" i="0" dirty="0" err="1">
                <a:solidFill>
                  <a:srgbClr val="303030"/>
                </a:solidFill>
                <a:effectLst/>
                <a:highlight>
                  <a:srgbClr val="FFFFFF"/>
                </a:highlight>
                <a:latin typeface="Times New Roman" panose="02020603050405020304" pitchFamily="18" charset="0"/>
              </a:rPr>
              <a:t>protocol</a:t>
            </a:r>
            <a:r>
              <a:rPr lang="fr-BE" sz="1000" b="0" i="0" dirty="0">
                <a:solidFill>
                  <a:srgbClr val="303030"/>
                </a:solidFill>
                <a:effectLst/>
                <a:highlight>
                  <a:srgbClr val="FFFFFF"/>
                </a:highlight>
                <a:latin typeface="Times New Roman" panose="02020603050405020304" pitchFamily="18" charset="0"/>
              </a:rPr>
              <a:t> in a </a:t>
            </a:r>
            <a:r>
              <a:rPr lang="fr-BE" sz="1000" b="0" i="0" dirty="0" err="1">
                <a:solidFill>
                  <a:srgbClr val="303030"/>
                </a:solidFill>
                <a:effectLst/>
                <a:highlight>
                  <a:srgbClr val="FFFFFF"/>
                </a:highlight>
                <a:latin typeface="Times New Roman" panose="02020603050405020304" pitchFamily="18" charset="0"/>
              </a:rPr>
              <a:t>specialized</a:t>
            </a:r>
            <a:r>
              <a:rPr lang="fr-BE" sz="1000" b="0" i="0" dirty="0">
                <a:solidFill>
                  <a:srgbClr val="303030"/>
                </a:solidFill>
                <a:effectLst/>
                <a:highlight>
                  <a:srgbClr val="FFFFFF"/>
                </a:highlight>
                <a:latin typeface="Times New Roman" panose="02020603050405020304" pitchFamily="18" charset="0"/>
              </a:rPr>
              <a:t> unit. </a:t>
            </a:r>
            <a:r>
              <a:rPr lang="fr-BE" sz="1000" b="0" i="0" dirty="0" err="1">
                <a:solidFill>
                  <a:srgbClr val="303030"/>
                </a:solidFill>
                <a:effectLst/>
                <a:highlight>
                  <a:srgbClr val="FFFFFF"/>
                </a:highlight>
                <a:latin typeface="Times New Roman" panose="02020603050405020304" pitchFamily="18" charset="0"/>
              </a:rPr>
              <a:t>Rev</a:t>
            </a:r>
            <a:r>
              <a:rPr lang="fr-BE" sz="1000" b="0" i="0" dirty="0">
                <a:solidFill>
                  <a:srgbClr val="303030"/>
                </a:solidFill>
                <a:effectLst/>
                <a:highlight>
                  <a:srgbClr val="FFFFFF"/>
                </a:highlight>
                <a:latin typeface="Times New Roman" panose="02020603050405020304" pitchFamily="18" charset="0"/>
              </a:rPr>
              <a:t> Esp </a:t>
            </a:r>
            <a:r>
              <a:rPr lang="fr-BE" sz="1000" b="0" i="0" dirty="0" err="1">
                <a:solidFill>
                  <a:srgbClr val="303030"/>
                </a:solidFill>
                <a:effectLst/>
                <a:highlight>
                  <a:srgbClr val="FFFFFF"/>
                </a:highlight>
                <a:latin typeface="Times New Roman" panose="02020603050405020304" pitchFamily="18" charset="0"/>
              </a:rPr>
              <a:t>Cardiol</a:t>
            </a:r>
            <a:r>
              <a:rPr lang="fr-BE" sz="1000" b="0" i="0" dirty="0">
                <a:solidFill>
                  <a:srgbClr val="303030"/>
                </a:solidFill>
                <a:effectLst/>
                <a:highlight>
                  <a:srgbClr val="FFFFFF"/>
                </a:highlight>
                <a:latin typeface="Times New Roman" panose="02020603050405020304" pitchFamily="18" charset="0"/>
              </a:rPr>
              <a:t>. 2013;66:193–7. </a:t>
            </a:r>
            <a:r>
              <a:rPr lang="fr-BE" sz="1000" i="1" dirty="0">
                <a:solidFill>
                  <a:srgbClr val="333333"/>
                </a:solidFill>
              </a:rPr>
              <a:t>.</a:t>
            </a:r>
          </a:p>
          <a:p>
            <a:r>
              <a:rPr lang="fr-BE" sz="1000" b="0" i="0" dirty="0">
                <a:solidFill>
                  <a:srgbClr val="303030"/>
                </a:solidFill>
                <a:effectLst/>
                <a:highlight>
                  <a:srgbClr val="FFFFFF"/>
                </a:highlight>
                <a:latin typeface="Times New Roman" panose="02020603050405020304" pitchFamily="18" charset="0"/>
              </a:rPr>
              <a:t>Hilbert et al RT 3rd., National </a:t>
            </a:r>
            <a:r>
              <a:rPr lang="fr-BE" sz="1000" b="0" i="0" dirty="0" err="1">
                <a:solidFill>
                  <a:srgbClr val="303030"/>
                </a:solidFill>
                <a:effectLst/>
                <a:highlight>
                  <a:srgbClr val="FFFFFF"/>
                </a:highlight>
                <a:latin typeface="Times New Roman" panose="02020603050405020304" pitchFamily="18" charset="0"/>
              </a:rPr>
              <a:t>Registry</a:t>
            </a:r>
            <a:r>
              <a:rPr lang="fr-BE" sz="1000" b="0" i="0" dirty="0">
                <a:solidFill>
                  <a:srgbClr val="303030"/>
                </a:solidFill>
                <a:effectLst/>
                <a:highlight>
                  <a:srgbClr val="FFFFFF"/>
                </a:highlight>
                <a:latin typeface="Times New Roman" panose="02020603050405020304" pitchFamily="18" charset="0"/>
              </a:rPr>
              <a:t> Scientific Advisory </a:t>
            </a:r>
            <a:r>
              <a:rPr lang="fr-BE" sz="1000" b="0" i="0" dirty="0" err="1">
                <a:solidFill>
                  <a:srgbClr val="303030"/>
                </a:solidFill>
                <a:effectLst/>
                <a:highlight>
                  <a:srgbClr val="FFFFFF"/>
                </a:highlight>
                <a:latin typeface="Times New Roman" panose="02020603050405020304" pitchFamily="18" charset="0"/>
              </a:rPr>
              <a:t>Committee</a:t>
            </a:r>
            <a:r>
              <a:rPr lang="fr-BE" sz="1000" b="0" i="0" dirty="0">
                <a:solidFill>
                  <a:srgbClr val="303030"/>
                </a:solidFill>
                <a:effectLst/>
                <a:highlight>
                  <a:srgbClr val="FFFFFF"/>
                </a:highlight>
                <a:latin typeface="Times New Roman" panose="02020603050405020304" pitchFamily="18" charset="0"/>
              </a:rPr>
              <a:t>/</a:t>
            </a:r>
            <a:r>
              <a:rPr lang="fr-BE" sz="1000" b="0" i="0" dirty="0" err="1">
                <a:solidFill>
                  <a:srgbClr val="303030"/>
                </a:solidFill>
                <a:effectLst/>
                <a:highlight>
                  <a:srgbClr val="FFFFFF"/>
                </a:highlight>
                <a:latin typeface="Times New Roman" panose="02020603050405020304" pitchFamily="18" charset="0"/>
              </a:rPr>
              <a:t>Investigators</a:t>
            </a:r>
            <a:r>
              <a:rPr lang="fr-BE" sz="1000" b="0" i="0" dirty="0">
                <a:solidFill>
                  <a:srgbClr val="303030"/>
                </a:solidFill>
                <a:effectLst/>
                <a:highlight>
                  <a:srgbClr val="FFFFFF"/>
                </a:highlight>
                <a:latin typeface="Times New Roman" panose="02020603050405020304" pitchFamily="18" charset="0"/>
              </a:rPr>
              <a:t>. High </a:t>
            </a:r>
            <a:r>
              <a:rPr lang="fr-BE" sz="1000" b="0" i="0" dirty="0" err="1">
                <a:solidFill>
                  <a:srgbClr val="303030"/>
                </a:solidFill>
                <a:effectLst/>
                <a:highlight>
                  <a:srgbClr val="FFFFFF"/>
                </a:highlight>
                <a:latin typeface="Times New Roman" panose="02020603050405020304" pitchFamily="18" charset="0"/>
              </a:rPr>
              <a:t>frequency</a:t>
            </a:r>
            <a:r>
              <a:rPr lang="fr-BE" sz="1000" b="0" i="0" dirty="0">
                <a:solidFill>
                  <a:srgbClr val="303030"/>
                </a:solidFill>
                <a:effectLst/>
                <a:highlight>
                  <a:srgbClr val="FFFFFF"/>
                </a:highlight>
                <a:latin typeface="Times New Roman" panose="02020603050405020304" pitchFamily="18" charset="0"/>
              </a:rPr>
              <a:t> of gastrointestinal manifestations in </a:t>
            </a:r>
            <a:r>
              <a:rPr lang="fr-BE" sz="1000" b="0" i="0" dirty="0" err="1">
                <a:solidFill>
                  <a:srgbClr val="303030"/>
                </a:solidFill>
                <a:effectLst/>
                <a:highlight>
                  <a:srgbClr val="FFFFFF"/>
                </a:highlight>
                <a:latin typeface="Times New Roman" panose="02020603050405020304" pitchFamily="18" charset="0"/>
              </a:rPr>
              <a:t>myotonic</a:t>
            </a:r>
            <a:r>
              <a:rPr lang="fr-BE" sz="1000" b="0" i="0" dirty="0">
                <a:solidFill>
                  <a:srgbClr val="303030"/>
                </a:solidFill>
                <a:effectLst/>
                <a:highlight>
                  <a:srgbClr val="FFFFFF"/>
                </a:highlight>
                <a:latin typeface="Times New Roman" panose="02020603050405020304" pitchFamily="18" charset="0"/>
              </a:rPr>
              <a:t> </a:t>
            </a:r>
            <a:r>
              <a:rPr lang="fr-BE" sz="1000" b="0" i="0" dirty="0" err="1">
                <a:solidFill>
                  <a:srgbClr val="303030"/>
                </a:solidFill>
                <a:effectLst/>
                <a:highlight>
                  <a:srgbClr val="FFFFFF"/>
                </a:highlight>
                <a:latin typeface="Times New Roman" panose="02020603050405020304" pitchFamily="18" charset="0"/>
              </a:rPr>
              <a:t>dystrophy</a:t>
            </a:r>
            <a:r>
              <a:rPr lang="fr-BE" sz="1000" b="0" i="0" dirty="0">
                <a:solidFill>
                  <a:srgbClr val="303030"/>
                </a:solidFill>
                <a:effectLst/>
                <a:highlight>
                  <a:srgbClr val="FFFFFF"/>
                </a:highlight>
                <a:latin typeface="Times New Roman" panose="02020603050405020304" pitchFamily="18" charset="0"/>
              </a:rPr>
              <a:t> type 1 and type 2. </a:t>
            </a:r>
            <a:r>
              <a:rPr lang="fr-BE" sz="1000" b="0" i="0" dirty="0" err="1">
                <a:solidFill>
                  <a:srgbClr val="303030"/>
                </a:solidFill>
                <a:effectLst/>
                <a:highlight>
                  <a:srgbClr val="FFFFFF"/>
                </a:highlight>
                <a:latin typeface="Times New Roman" panose="02020603050405020304" pitchFamily="18" charset="0"/>
              </a:rPr>
              <a:t>Neurology</a:t>
            </a:r>
            <a:r>
              <a:rPr lang="fr-BE" sz="1000" b="0" i="0" dirty="0">
                <a:solidFill>
                  <a:srgbClr val="303030"/>
                </a:solidFill>
                <a:effectLst/>
                <a:highlight>
                  <a:srgbClr val="FFFFFF"/>
                </a:highlight>
                <a:latin typeface="Times New Roman" panose="02020603050405020304" pitchFamily="18" charset="0"/>
              </a:rPr>
              <a:t>. 2017;89:1348–54. </a:t>
            </a:r>
            <a:endParaRPr lang="fr-BE" sz="1000" i="1" dirty="0"/>
          </a:p>
        </p:txBody>
      </p:sp>
      <p:pic>
        <p:nvPicPr>
          <p:cNvPr id="8" name="Image 7">
            <a:extLst>
              <a:ext uri="{FF2B5EF4-FFF2-40B4-BE49-F238E27FC236}">
                <a16:creationId xmlns:a16="http://schemas.microsoft.com/office/drawing/2014/main" id="{F7654C37-B4FA-925E-1C7C-B137C70EFC87}"/>
              </a:ext>
            </a:extLst>
          </p:cNvPr>
          <p:cNvPicPr>
            <a:picLocks noChangeAspect="1"/>
          </p:cNvPicPr>
          <p:nvPr/>
        </p:nvPicPr>
        <p:blipFill>
          <a:blip r:embed="rId2"/>
          <a:stretch>
            <a:fillRect/>
          </a:stretch>
        </p:blipFill>
        <p:spPr>
          <a:xfrm>
            <a:off x="7149683" y="2206882"/>
            <a:ext cx="3950594" cy="3320380"/>
          </a:xfrm>
          <a:prstGeom prst="rect">
            <a:avLst/>
          </a:prstGeom>
        </p:spPr>
      </p:pic>
    </p:spTree>
    <p:extLst>
      <p:ext uri="{BB962C8B-B14F-4D97-AF65-F5344CB8AC3E}">
        <p14:creationId xmlns:p14="http://schemas.microsoft.com/office/powerpoint/2010/main" val="40398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3" name="Espace réservé du contenu 2">
            <a:extLst>
              <a:ext uri="{FF2B5EF4-FFF2-40B4-BE49-F238E27FC236}">
                <a16:creationId xmlns:a16="http://schemas.microsoft.com/office/drawing/2014/main" id="{225299A3-4829-55DF-0FCA-94AC6EDAD435}"/>
              </a:ext>
            </a:extLst>
          </p:cNvPr>
          <p:cNvSpPr>
            <a:spLocks noGrp="1"/>
          </p:cNvSpPr>
          <p:nvPr>
            <p:ph idx="1"/>
          </p:nvPr>
        </p:nvSpPr>
        <p:spPr>
          <a:xfrm>
            <a:off x="703281" y="1851862"/>
            <a:ext cx="10515600" cy="4129555"/>
          </a:xfrm>
        </p:spPr>
        <p:txBody>
          <a:bodyPr/>
          <a:lstStyle/>
          <a:p>
            <a:pPr marL="457200" lvl="1" indent="0">
              <a:buNone/>
            </a:pPr>
            <a:endParaRPr lang="fr-FR" sz="2400" dirty="0">
              <a:latin typeface="+mn-lt"/>
            </a:endParaRPr>
          </a:p>
          <a:p>
            <a:pPr lvl="1"/>
            <a:r>
              <a:rPr lang="fr-FR" sz="2400" dirty="0">
                <a:latin typeface="+mn-lt"/>
              </a:rPr>
              <a:t>Pas de traitement curatif actuellement</a:t>
            </a:r>
          </a:p>
          <a:p>
            <a:pPr lvl="1"/>
            <a:r>
              <a:rPr lang="fr-FR" sz="2400" dirty="0">
                <a:latin typeface="+mn-lt"/>
              </a:rPr>
              <a:t>MAIS beaucoup de perspectives</a:t>
            </a:r>
            <a:endParaRPr lang="fr-FR" sz="2200" dirty="0">
              <a:latin typeface="+mn-lt"/>
            </a:endParaRPr>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53</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Traitement</a:t>
            </a:r>
          </a:p>
        </p:txBody>
      </p:sp>
      <p:pic>
        <p:nvPicPr>
          <p:cNvPr id="8" name="Image 7">
            <a:extLst>
              <a:ext uri="{FF2B5EF4-FFF2-40B4-BE49-F238E27FC236}">
                <a16:creationId xmlns:a16="http://schemas.microsoft.com/office/drawing/2014/main" id="{05369BC4-EB54-4DBB-8EFB-BD145CB31D72}"/>
              </a:ext>
            </a:extLst>
          </p:cNvPr>
          <p:cNvPicPr>
            <a:picLocks noChangeAspect="1"/>
          </p:cNvPicPr>
          <p:nvPr/>
        </p:nvPicPr>
        <p:blipFill>
          <a:blip r:embed="rId2"/>
          <a:stretch>
            <a:fillRect/>
          </a:stretch>
        </p:blipFill>
        <p:spPr>
          <a:xfrm>
            <a:off x="2462219" y="3165611"/>
            <a:ext cx="6428373" cy="3139802"/>
          </a:xfrm>
          <a:prstGeom prst="rect">
            <a:avLst/>
          </a:prstGeom>
        </p:spPr>
      </p:pic>
    </p:spTree>
    <p:extLst>
      <p:ext uri="{BB962C8B-B14F-4D97-AF65-F5344CB8AC3E}">
        <p14:creationId xmlns:p14="http://schemas.microsoft.com/office/powerpoint/2010/main" val="295582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BE" dirty="0"/>
              <a:t>Merci pour votre attention</a:t>
            </a:r>
          </a:p>
        </p:txBody>
      </p:sp>
      <p:sp>
        <p:nvSpPr>
          <p:cNvPr id="11" name="Espace réservé du texte 10"/>
          <p:cNvSpPr>
            <a:spLocks noGrp="1"/>
          </p:cNvSpPr>
          <p:nvPr>
            <p:ph type="body" sz="quarter" idx="14"/>
          </p:nvPr>
        </p:nvSpPr>
        <p:spPr/>
        <p:txBody>
          <a:bodyPr/>
          <a:lstStyle/>
          <a:p>
            <a:r>
              <a:rPr lang="fr-BE" dirty="0"/>
              <a:t>Si vous avez des questions, n’hésitez pas à les poser</a:t>
            </a:r>
          </a:p>
        </p:txBody>
      </p:sp>
      <p:sp>
        <p:nvSpPr>
          <p:cNvPr id="7" name="Espace réservé pour une image  6"/>
          <p:cNvSpPr>
            <a:spLocks noGrp="1"/>
          </p:cNvSpPr>
          <p:nvPr>
            <p:ph type="pic" sz="quarter" idx="13"/>
          </p:nvPr>
        </p:nvSpPr>
        <p:spPr/>
        <p:txBody>
          <a:bodyPr/>
          <a:lstStyle/>
          <a:p>
            <a:endParaRPr lang="fr-FR"/>
          </a:p>
        </p:txBody>
      </p:sp>
    </p:spTree>
    <p:extLst>
      <p:ext uri="{BB962C8B-B14F-4D97-AF65-F5344CB8AC3E}">
        <p14:creationId xmlns:p14="http://schemas.microsoft.com/office/powerpoint/2010/main" val="31546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55</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Traitement: Perspectives</a:t>
            </a:r>
          </a:p>
        </p:txBody>
      </p:sp>
      <p:pic>
        <p:nvPicPr>
          <p:cNvPr id="8" name="Image 7">
            <a:extLst>
              <a:ext uri="{FF2B5EF4-FFF2-40B4-BE49-F238E27FC236}">
                <a16:creationId xmlns:a16="http://schemas.microsoft.com/office/drawing/2014/main" id="{6ABAC3EF-871E-4D69-A45F-A6D0EF8CB77E}"/>
              </a:ext>
            </a:extLst>
          </p:cNvPr>
          <p:cNvPicPr>
            <a:picLocks noChangeAspect="1"/>
          </p:cNvPicPr>
          <p:nvPr/>
        </p:nvPicPr>
        <p:blipFill>
          <a:blip r:embed="rId2"/>
          <a:stretch>
            <a:fillRect/>
          </a:stretch>
        </p:blipFill>
        <p:spPr>
          <a:xfrm>
            <a:off x="1766393" y="2233340"/>
            <a:ext cx="7820025" cy="3819525"/>
          </a:xfrm>
          <a:prstGeom prst="rect">
            <a:avLst/>
          </a:prstGeom>
        </p:spPr>
      </p:pic>
    </p:spTree>
    <p:extLst>
      <p:ext uri="{BB962C8B-B14F-4D97-AF65-F5344CB8AC3E}">
        <p14:creationId xmlns:p14="http://schemas.microsoft.com/office/powerpoint/2010/main" val="63429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p:txBody>
          <a:bodyPr/>
          <a:lstStyle/>
          <a:p>
            <a:r>
              <a:rPr lang="fr-BE" dirty="0"/>
              <a:t>Dystrophie myotonique de type I</a:t>
            </a:r>
            <a:endParaRPr lang="fr-FR" dirty="0"/>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56</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857043" y="1616483"/>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Traitement: Perspectives</a:t>
            </a:r>
          </a:p>
        </p:txBody>
      </p:sp>
      <p:sp>
        <p:nvSpPr>
          <p:cNvPr id="9" name="Espace réservé du contenu 2">
            <a:extLst>
              <a:ext uri="{FF2B5EF4-FFF2-40B4-BE49-F238E27FC236}">
                <a16:creationId xmlns:a16="http://schemas.microsoft.com/office/drawing/2014/main" id="{103CD165-3F0D-449B-8D0C-3027BD014E75}"/>
              </a:ext>
            </a:extLst>
          </p:cNvPr>
          <p:cNvSpPr>
            <a:spLocks noGrp="1"/>
          </p:cNvSpPr>
          <p:nvPr>
            <p:ph idx="1"/>
          </p:nvPr>
        </p:nvSpPr>
        <p:spPr>
          <a:xfrm>
            <a:off x="703281" y="1851862"/>
            <a:ext cx="10515600" cy="4129555"/>
          </a:xfrm>
        </p:spPr>
        <p:txBody>
          <a:bodyPr/>
          <a:lstStyle/>
          <a:p>
            <a:pPr marL="457200" lvl="1" indent="0">
              <a:buNone/>
            </a:pPr>
            <a:endParaRPr lang="fr-FR" sz="2400" dirty="0">
              <a:latin typeface="+mn-lt"/>
            </a:endParaRPr>
          </a:p>
          <a:p>
            <a:pPr lvl="1"/>
            <a:r>
              <a:rPr lang="fr-FR" sz="2400" dirty="0">
                <a:latin typeface="+mn-lt"/>
              </a:rPr>
              <a:t>AOC 1001 (</a:t>
            </a:r>
            <a:r>
              <a:rPr lang="fr-FR" sz="2400" dirty="0" err="1">
                <a:latin typeface="+mn-lt"/>
              </a:rPr>
              <a:t>Avidity</a:t>
            </a:r>
            <a:r>
              <a:rPr lang="fr-FR" sz="2400" dirty="0">
                <a:latin typeface="+mn-lt"/>
              </a:rPr>
              <a:t>)</a:t>
            </a:r>
          </a:p>
          <a:p>
            <a:pPr lvl="2"/>
            <a:r>
              <a:rPr lang="fr-FR" sz="2000" dirty="0"/>
              <a:t>petit ARN interférent </a:t>
            </a:r>
          </a:p>
          <a:p>
            <a:pPr lvl="2"/>
            <a:r>
              <a:rPr lang="fr-FR" sz="2000" dirty="0"/>
              <a:t>spécifique des répétitions présentes sur l’ARN DMPK </a:t>
            </a:r>
          </a:p>
          <a:p>
            <a:pPr lvl="2"/>
            <a:r>
              <a:rPr lang="fr-BE" sz="2000" dirty="0"/>
              <a:t>entrainant sa destruction</a:t>
            </a:r>
          </a:p>
          <a:p>
            <a:pPr lvl="2"/>
            <a:r>
              <a:rPr lang="fr-FR" sz="2000" dirty="0"/>
              <a:t>Pour qu’il pénètre plus efficacement à l’intérieur des cellules musculaires, il est associé à un anticorps reconnu par un récepteur à la surface des cellules musculaires (le récepteur de la transferrine TfR1). </a:t>
            </a:r>
          </a:p>
          <a:p>
            <a:pPr lvl="2"/>
            <a:r>
              <a:rPr lang="fr-FR" sz="2000" dirty="0"/>
              <a:t>On parle d’oligonucléotide de type siRNA conjugué à un anticorps</a:t>
            </a:r>
          </a:p>
          <a:p>
            <a:pPr lvl="2"/>
            <a:r>
              <a:rPr lang="fr-FR" sz="2000" b="1" u="sng" dirty="0"/>
              <a:t>Un essai de phase I/II (MARINA) </a:t>
            </a:r>
            <a:r>
              <a:rPr lang="fr-FR" sz="2000" dirty="0"/>
              <a:t>a été réalisé aux Etats-Unis pour étudier la tolérance et la pharmacocinétique de l’AOC 1001</a:t>
            </a:r>
          </a:p>
          <a:p>
            <a:pPr lvl="2"/>
            <a:r>
              <a:rPr lang="fr-FR" sz="2000" dirty="0">
                <a:latin typeface="+mn-lt"/>
              </a:rPr>
              <a:t>Un essai de phase III est en cours (HARBOR)</a:t>
            </a:r>
          </a:p>
        </p:txBody>
      </p:sp>
    </p:spTree>
    <p:extLst>
      <p:ext uri="{BB962C8B-B14F-4D97-AF65-F5344CB8AC3E}">
        <p14:creationId xmlns:p14="http://schemas.microsoft.com/office/powerpoint/2010/main" val="85309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a:xfrm>
            <a:off x="703281" y="0"/>
            <a:ext cx="9303449" cy="761415"/>
          </a:xfrm>
        </p:spPr>
        <p:txBody>
          <a:bodyPr/>
          <a:lstStyle/>
          <a:p>
            <a:r>
              <a:rPr lang="fr-BE" dirty="0"/>
              <a:t>Dystrophie myotonique de type I</a:t>
            </a:r>
            <a:endParaRPr lang="fr-FR" dirty="0"/>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57</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704643" y="832712"/>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Traitement: Perspectives</a:t>
            </a:r>
          </a:p>
        </p:txBody>
      </p:sp>
      <p:sp>
        <p:nvSpPr>
          <p:cNvPr id="9" name="Espace réservé du contenu 2">
            <a:extLst>
              <a:ext uri="{FF2B5EF4-FFF2-40B4-BE49-F238E27FC236}">
                <a16:creationId xmlns:a16="http://schemas.microsoft.com/office/drawing/2014/main" id="{103CD165-3F0D-449B-8D0C-3027BD014E75}"/>
              </a:ext>
            </a:extLst>
          </p:cNvPr>
          <p:cNvSpPr>
            <a:spLocks noGrp="1"/>
          </p:cNvSpPr>
          <p:nvPr>
            <p:ph idx="1"/>
          </p:nvPr>
        </p:nvSpPr>
        <p:spPr>
          <a:xfrm>
            <a:off x="703281" y="1086311"/>
            <a:ext cx="10834214" cy="4887769"/>
          </a:xfrm>
        </p:spPr>
        <p:txBody>
          <a:bodyPr/>
          <a:lstStyle/>
          <a:p>
            <a:pPr marL="457200" lvl="1" indent="0">
              <a:buNone/>
            </a:pPr>
            <a:endParaRPr lang="fr-FR" sz="2400" dirty="0">
              <a:latin typeface="+mn-lt"/>
            </a:endParaRPr>
          </a:p>
          <a:p>
            <a:pPr lvl="1"/>
            <a:r>
              <a:rPr lang="fr-FR" sz="1800" dirty="0">
                <a:latin typeface="+mn-lt"/>
              </a:rPr>
              <a:t>AMO-02</a:t>
            </a:r>
          </a:p>
          <a:p>
            <a:pPr lvl="2"/>
            <a:r>
              <a:rPr lang="fr-FR" sz="1600" dirty="0"/>
              <a:t>Mécanisme</a:t>
            </a:r>
          </a:p>
          <a:p>
            <a:pPr lvl="3"/>
            <a:r>
              <a:rPr lang="fr-FR" sz="1600" dirty="0"/>
              <a:t>les anomalies du gène DMPK perturbent l’activité de l’enzyme GSK3β qui est augmentée dans certains tissus. </a:t>
            </a:r>
          </a:p>
          <a:p>
            <a:pPr lvl="3"/>
            <a:r>
              <a:rPr lang="fr-FR" sz="1600" dirty="0"/>
              <a:t>Cette hausse d’activité altère la formation de tissus musculaires et nerveux. </a:t>
            </a:r>
          </a:p>
          <a:p>
            <a:pPr lvl="3"/>
            <a:r>
              <a:rPr lang="fr-FR" sz="1600" dirty="0"/>
              <a:t>L’AMO-02 est un inhibiteur de l’enzyme GSK3β. </a:t>
            </a:r>
          </a:p>
          <a:p>
            <a:pPr lvl="3"/>
            <a:r>
              <a:rPr lang="fr-FR" sz="1600" dirty="0"/>
              <a:t>Cela améliore le fonctionnement général des cellules.</a:t>
            </a:r>
          </a:p>
          <a:p>
            <a:pPr lvl="2"/>
            <a:r>
              <a:rPr lang="fr-FR" sz="1600" dirty="0"/>
              <a:t>Essai clinique</a:t>
            </a:r>
          </a:p>
          <a:p>
            <a:pPr lvl="3"/>
            <a:r>
              <a:rPr lang="fr-FR" sz="1600" b="1" u="sng" dirty="0"/>
              <a:t>Phase II </a:t>
            </a:r>
          </a:p>
          <a:p>
            <a:pPr lvl="4"/>
            <a:r>
              <a:rPr lang="fr-FR" sz="1600" dirty="0"/>
              <a:t>chez 16 personnes atteintes (14 présentent une forme congénitale et 2 une forme infantile.)</a:t>
            </a:r>
          </a:p>
          <a:p>
            <a:pPr lvl="4"/>
            <a:r>
              <a:rPr lang="fr-FR" sz="1600" dirty="0"/>
              <a:t>âgés de 13 à 34 ans </a:t>
            </a:r>
          </a:p>
          <a:p>
            <a:pPr lvl="4"/>
            <a:r>
              <a:rPr lang="fr-FR" sz="1600" dirty="0"/>
              <a:t>pendant 12 semaines </a:t>
            </a:r>
          </a:p>
          <a:p>
            <a:pPr lvl="4"/>
            <a:r>
              <a:rPr lang="fr-FR" sz="1600" dirty="0"/>
              <a:t>bien toléré tout au long de l’étude. </a:t>
            </a:r>
          </a:p>
          <a:p>
            <a:pPr lvl="4"/>
            <a:r>
              <a:rPr lang="fr-FR" sz="1600" dirty="0"/>
              <a:t>Au terme des 12 semaines de suivi, les participants ont ressenti une amélioration des fonctions cognitives, de la fatigue, dans la réalisation des activités de la vie quotidienne et, pour certains, des troubles du comportement  </a:t>
            </a:r>
          </a:p>
          <a:p>
            <a:pPr lvl="3"/>
            <a:r>
              <a:rPr lang="fr-FR" sz="1600" b="1" u="sng" dirty="0"/>
              <a:t>Phase II/III est en cours</a:t>
            </a:r>
            <a:endParaRPr lang="fr-FR" sz="1600" b="1" u="sng" dirty="0">
              <a:latin typeface="+mn-lt"/>
            </a:endParaRPr>
          </a:p>
        </p:txBody>
      </p:sp>
      <p:sp>
        <p:nvSpPr>
          <p:cNvPr id="3" name="Rectangle 2">
            <a:extLst>
              <a:ext uri="{FF2B5EF4-FFF2-40B4-BE49-F238E27FC236}">
                <a16:creationId xmlns:a16="http://schemas.microsoft.com/office/drawing/2014/main" id="{5B014ADE-E562-4786-8AF0-32FF9B8A0895}"/>
              </a:ext>
            </a:extLst>
          </p:cNvPr>
          <p:cNvSpPr/>
          <p:nvPr/>
        </p:nvSpPr>
        <p:spPr>
          <a:xfrm>
            <a:off x="826109" y="6331673"/>
            <a:ext cx="8856617" cy="400110"/>
          </a:xfrm>
          <a:prstGeom prst="rect">
            <a:avLst/>
          </a:prstGeom>
        </p:spPr>
        <p:txBody>
          <a:bodyPr wrap="square">
            <a:spAutoFit/>
          </a:bodyPr>
          <a:lstStyle/>
          <a:p>
            <a:r>
              <a:rPr lang="fr-BE" sz="1000" i="1" dirty="0" err="1">
                <a:solidFill>
                  <a:srgbClr val="212121"/>
                </a:solidFill>
              </a:rPr>
              <a:t>Horrigan</a:t>
            </a:r>
            <a:r>
              <a:rPr lang="fr-BE" sz="1000" i="1" dirty="0">
                <a:solidFill>
                  <a:srgbClr val="212121"/>
                </a:solidFill>
              </a:rPr>
              <a:t> J, Gomes TB, Snape M, </a:t>
            </a:r>
            <a:r>
              <a:rPr lang="fr-BE" sz="1000" i="1" dirty="0" err="1">
                <a:solidFill>
                  <a:srgbClr val="212121"/>
                </a:solidFill>
              </a:rPr>
              <a:t>Nikolenko</a:t>
            </a:r>
            <a:r>
              <a:rPr lang="fr-BE" sz="1000" i="1" dirty="0">
                <a:solidFill>
                  <a:srgbClr val="212121"/>
                </a:solidFill>
              </a:rPr>
              <a:t> N, </a:t>
            </a:r>
            <a:r>
              <a:rPr lang="fr-BE" sz="1000" i="1" dirty="0" err="1">
                <a:solidFill>
                  <a:srgbClr val="212121"/>
                </a:solidFill>
              </a:rPr>
              <a:t>McMorn</a:t>
            </a:r>
            <a:r>
              <a:rPr lang="fr-BE" sz="1000" i="1" dirty="0">
                <a:solidFill>
                  <a:srgbClr val="212121"/>
                </a:solidFill>
              </a:rPr>
              <a:t> A, Evans S, </a:t>
            </a:r>
            <a:r>
              <a:rPr lang="fr-BE" sz="1000" i="1" dirty="0" err="1">
                <a:solidFill>
                  <a:srgbClr val="212121"/>
                </a:solidFill>
              </a:rPr>
              <a:t>Yaroshinsky</a:t>
            </a:r>
            <a:r>
              <a:rPr lang="fr-BE" sz="1000" i="1" dirty="0">
                <a:solidFill>
                  <a:srgbClr val="212121"/>
                </a:solidFill>
              </a:rPr>
              <a:t> A, Della Pasqua O, </a:t>
            </a:r>
            <a:r>
              <a:rPr lang="fr-BE" sz="1000" i="1" dirty="0" err="1">
                <a:solidFill>
                  <a:srgbClr val="212121"/>
                </a:solidFill>
              </a:rPr>
              <a:t>Oosterholt</a:t>
            </a:r>
            <a:r>
              <a:rPr lang="fr-BE" sz="1000" i="1" dirty="0">
                <a:solidFill>
                  <a:srgbClr val="212121"/>
                </a:solidFill>
              </a:rPr>
              <a:t> S, </a:t>
            </a:r>
            <a:r>
              <a:rPr lang="fr-BE" sz="1000" i="1" dirty="0" err="1">
                <a:solidFill>
                  <a:srgbClr val="212121"/>
                </a:solidFill>
              </a:rPr>
              <a:t>Lochmüller</a:t>
            </a:r>
            <a:r>
              <a:rPr lang="fr-BE" sz="1000" i="1" dirty="0">
                <a:solidFill>
                  <a:srgbClr val="212121"/>
                </a:solidFill>
              </a:rPr>
              <a:t> H. A Phase 2 </a:t>
            </a:r>
            <a:r>
              <a:rPr lang="fr-BE" sz="1000" i="1" dirty="0" err="1">
                <a:solidFill>
                  <a:srgbClr val="212121"/>
                </a:solidFill>
              </a:rPr>
              <a:t>Study</a:t>
            </a:r>
            <a:r>
              <a:rPr lang="fr-BE" sz="1000" i="1" dirty="0">
                <a:solidFill>
                  <a:srgbClr val="212121"/>
                </a:solidFill>
              </a:rPr>
              <a:t> of AMO-02 (</a:t>
            </a:r>
            <a:r>
              <a:rPr lang="fr-BE" sz="1000" i="1" dirty="0" err="1">
                <a:solidFill>
                  <a:srgbClr val="212121"/>
                </a:solidFill>
              </a:rPr>
              <a:t>Tideglusib</a:t>
            </a:r>
            <a:r>
              <a:rPr lang="fr-BE" sz="1000" i="1" dirty="0">
                <a:solidFill>
                  <a:srgbClr val="212121"/>
                </a:solidFill>
              </a:rPr>
              <a:t>) in </a:t>
            </a:r>
            <a:r>
              <a:rPr lang="fr-BE" sz="1000" i="1" dirty="0" err="1">
                <a:solidFill>
                  <a:srgbClr val="212121"/>
                </a:solidFill>
              </a:rPr>
              <a:t>Congenital</a:t>
            </a:r>
            <a:r>
              <a:rPr lang="fr-BE" sz="1000" i="1" dirty="0">
                <a:solidFill>
                  <a:srgbClr val="212121"/>
                </a:solidFill>
              </a:rPr>
              <a:t> and </a:t>
            </a:r>
            <a:r>
              <a:rPr lang="fr-BE" sz="1000" i="1" dirty="0" err="1">
                <a:solidFill>
                  <a:srgbClr val="212121"/>
                </a:solidFill>
              </a:rPr>
              <a:t>Childhood-Onset</a:t>
            </a:r>
            <a:r>
              <a:rPr lang="fr-BE" sz="1000" i="1" dirty="0">
                <a:solidFill>
                  <a:srgbClr val="212121"/>
                </a:solidFill>
              </a:rPr>
              <a:t> </a:t>
            </a:r>
            <a:r>
              <a:rPr lang="fr-BE" sz="1000" i="1" dirty="0" err="1">
                <a:solidFill>
                  <a:srgbClr val="212121"/>
                </a:solidFill>
              </a:rPr>
              <a:t>Myotonic</a:t>
            </a:r>
            <a:r>
              <a:rPr lang="fr-BE" sz="1000" i="1" dirty="0">
                <a:solidFill>
                  <a:srgbClr val="212121"/>
                </a:solidFill>
              </a:rPr>
              <a:t> </a:t>
            </a:r>
            <a:r>
              <a:rPr lang="fr-BE" sz="1000" i="1" dirty="0" err="1">
                <a:solidFill>
                  <a:srgbClr val="212121"/>
                </a:solidFill>
              </a:rPr>
              <a:t>Dystrophy</a:t>
            </a:r>
            <a:r>
              <a:rPr lang="fr-BE" sz="1000" i="1" dirty="0">
                <a:solidFill>
                  <a:srgbClr val="212121"/>
                </a:solidFill>
              </a:rPr>
              <a:t> Type 1 (DM1). </a:t>
            </a:r>
            <a:r>
              <a:rPr lang="fr-BE" sz="1000" i="1" dirty="0" err="1">
                <a:solidFill>
                  <a:srgbClr val="212121"/>
                </a:solidFill>
              </a:rPr>
              <a:t>Pediatr</a:t>
            </a:r>
            <a:r>
              <a:rPr lang="fr-BE" sz="1000" i="1" dirty="0">
                <a:solidFill>
                  <a:srgbClr val="212121"/>
                </a:solidFill>
              </a:rPr>
              <a:t> </a:t>
            </a:r>
            <a:r>
              <a:rPr lang="fr-BE" sz="1000" i="1" dirty="0" err="1">
                <a:solidFill>
                  <a:srgbClr val="212121"/>
                </a:solidFill>
              </a:rPr>
              <a:t>Neurol</a:t>
            </a:r>
            <a:r>
              <a:rPr lang="fr-BE" sz="1000" i="1" dirty="0">
                <a:solidFill>
                  <a:srgbClr val="212121"/>
                </a:solidFill>
              </a:rPr>
              <a:t>. 2020 Nov;112:84-93. </a:t>
            </a:r>
            <a:endParaRPr lang="fr-BE" sz="1000" i="1" dirty="0"/>
          </a:p>
        </p:txBody>
      </p:sp>
    </p:spTree>
    <p:extLst>
      <p:ext uri="{BB962C8B-B14F-4D97-AF65-F5344CB8AC3E}">
        <p14:creationId xmlns:p14="http://schemas.microsoft.com/office/powerpoint/2010/main" val="154532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a:xfrm>
            <a:off x="703281" y="0"/>
            <a:ext cx="9303449" cy="761415"/>
          </a:xfrm>
        </p:spPr>
        <p:txBody>
          <a:bodyPr/>
          <a:lstStyle/>
          <a:p>
            <a:r>
              <a:rPr lang="fr-BE" dirty="0"/>
              <a:t>Dystrophie myotonique de type I</a:t>
            </a:r>
            <a:endParaRPr lang="fr-FR" dirty="0"/>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58</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704643" y="832712"/>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Traitement: Perspectives</a:t>
            </a:r>
          </a:p>
        </p:txBody>
      </p:sp>
      <p:sp>
        <p:nvSpPr>
          <p:cNvPr id="9" name="Espace réservé du contenu 2">
            <a:extLst>
              <a:ext uri="{FF2B5EF4-FFF2-40B4-BE49-F238E27FC236}">
                <a16:creationId xmlns:a16="http://schemas.microsoft.com/office/drawing/2014/main" id="{103CD165-3F0D-449B-8D0C-3027BD014E75}"/>
              </a:ext>
            </a:extLst>
          </p:cNvPr>
          <p:cNvSpPr>
            <a:spLocks noGrp="1"/>
          </p:cNvSpPr>
          <p:nvPr>
            <p:ph idx="1"/>
          </p:nvPr>
        </p:nvSpPr>
        <p:spPr>
          <a:xfrm>
            <a:off x="703281" y="1086311"/>
            <a:ext cx="10834214" cy="4887769"/>
          </a:xfrm>
        </p:spPr>
        <p:txBody>
          <a:bodyPr/>
          <a:lstStyle/>
          <a:p>
            <a:pPr marL="457200" lvl="1" indent="0">
              <a:buNone/>
            </a:pPr>
            <a:endParaRPr lang="fr-FR" sz="2400" dirty="0">
              <a:latin typeface="+mn-lt"/>
            </a:endParaRPr>
          </a:p>
          <a:p>
            <a:pPr lvl="1"/>
            <a:r>
              <a:rPr lang="fr-FR" sz="1800" dirty="0">
                <a:latin typeface="+mn-lt"/>
              </a:rPr>
              <a:t>Metformine</a:t>
            </a:r>
          </a:p>
          <a:p>
            <a:pPr lvl="2"/>
            <a:r>
              <a:rPr lang="fr-FR" sz="1600" dirty="0"/>
              <a:t>Mécanisme</a:t>
            </a:r>
          </a:p>
          <a:p>
            <a:pPr lvl="3"/>
            <a:r>
              <a:rPr lang="fr-FR" sz="1600" dirty="0"/>
              <a:t>Corrige les erreurs d’épissage</a:t>
            </a:r>
          </a:p>
          <a:p>
            <a:pPr lvl="2"/>
            <a:r>
              <a:rPr lang="fr-FR" sz="1600" dirty="0"/>
              <a:t>Essai clinique</a:t>
            </a:r>
          </a:p>
          <a:p>
            <a:pPr lvl="3"/>
            <a:r>
              <a:rPr lang="fr-FR" sz="1600" b="1" u="sng" dirty="0"/>
              <a:t>Phase II </a:t>
            </a:r>
          </a:p>
          <a:p>
            <a:pPr lvl="4"/>
            <a:r>
              <a:rPr lang="fr-FR" sz="1600" dirty="0"/>
              <a:t>chez 23 adultes</a:t>
            </a:r>
          </a:p>
          <a:p>
            <a:pPr lvl="4"/>
            <a:r>
              <a:rPr lang="fr-FR" sz="1600" dirty="0"/>
              <a:t>pendant 48 semaines </a:t>
            </a:r>
          </a:p>
          <a:p>
            <a:pPr lvl="4"/>
            <a:r>
              <a:rPr lang="fr-FR" sz="1600" dirty="0"/>
              <a:t>bien toléré tout au long de l’étude. </a:t>
            </a:r>
          </a:p>
          <a:p>
            <a:pPr lvl="4"/>
            <a:r>
              <a:rPr lang="fr-FR" sz="1600" dirty="0"/>
              <a:t>Amélioration de 32,9 mètres en moyenne sur la distance parcourue pendant 6 minutes de marche (test de 6 minutes de marche ou 6MWT) contre 3,7 mètres chez ceux sous placebo. Les autres paramètres, y compris la </a:t>
            </a:r>
            <a:r>
              <a:rPr lang="fr-FR" sz="1600" dirty="0" err="1"/>
              <a:t>myotonie</a:t>
            </a:r>
            <a:r>
              <a:rPr lang="fr-FR" sz="1600" dirty="0"/>
              <a:t> et la force musculaire, n’ont pas été modifiés. </a:t>
            </a:r>
          </a:p>
          <a:p>
            <a:pPr lvl="4"/>
            <a:r>
              <a:rPr lang="fr-FR" sz="1600" dirty="0"/>
              <a:t>diminuerait le risque de cancers</a:t>
            </a:r>
          </a:p>
          <a:p>
            <a:pPr lvl="3"/>
            <a:r>
              <a:rPr lang="fr-FR" sz="1600" b="1" u="sng" dirty="0"/>
              <a:t>Phase III est en cours</a:t>
            </a:r>
            <a:endParaRPr lang="fr-FR" sz="1600" b="1" u="sng" dirty="0">
              <a:latin typeface="+mn-lt"/>
            </a:endParaRPr>
          </a:p>
        </p:txBody>
      </p:sp>
      <p:sp>
        <p:nvSpPr>
          <p:cNvPr id="3" name="Rectangle 2">
            <a:extLst>
              <a:ext uri="{FF2B5EF4-FFF2-40B4-BE49-F238E27FC236}">
                <a16:creationId xmlns:a16="http://schemas.microsoft.com/office/drawing/2014/main" id="{5B014ADE-E562-4786-8AF0-32FF9B8A0895}"/>
              </a:ext>
            </a:extLst>
          </p:cNvPr>
          <p:cNvSpPr/>
          <p:nvPr/>
        </p:nvSpPr>
        <p:spPr>
          <a:xfrm>
            <a:off x="826109" y="6331673"/>
            <a:ext cx="8856617" cy="400110"/>
          </a:xfrm>
          <a:prstGeom prst="rect">
            <a:avLst/>
          </a:prstGeom>
        </p:spPr>
        <p:txBody>
          <a:bodyPr wrap="square">
            <a:spAutoFit/>
          </a:bodyPr>
          <a:lstStyle/>
          <a:p>
            <a:r>
              <a:rPr lang="fr-BE" sz="1000" i="1" dirty="0" err="1">
                <a:solidFill>
                  <a:srgbClr val="212121"/>
                </a:solidFill>
              </a:rPr>
              <a:t>Horrigan</a:t>
            </a:r>
            <a:r>
              <a:rPr lang="fr-BE" sz="1000" i="1" dirty="0">
                <a:solidFill>
                  <a:srgbClr val="212121"/>
                </a:solidFill>
              </a:rPr>
              <a:t> J, Gomes TB, Snape M, </a:t>
            </a:r>
            <a:r>
              <a:rPr lang="fr-BE" sz="1000" i="1" dirty="0" err="1">
                <a:solidFill>
                  <a:srgbClr val="212121"/>
                </a:solidFill>
              </a:rPr>
              <a:t>Nikolenko</a:t>
            </a:r>
            <a:r>
              <a:rPr lang="fr-BE" sz="1000" i="1" dirty="0">
                <a:solidFill>
                  <a:srgbClr val="212121"/>
                </a:solidFill>
              </a:rPr>
              <a:t> N, </a:t>
            </a:r>
            <a:r>
              <a:rPr lang="fr-BE" sz="1000" i="1" dirty="0" err="1">
                <a:solidFill>
                  <a:srgbClr val="212121"/>
                </a:solidFill>
              </a:rPr>
              <a:t>McMorn</a:t>
            </a:r>
            <a:r>
              <a:rPr lang="fr-BE" sz="1000" i="1" dirty="0">
                <a:solidFill>
                  <a:srgbClr val="212121"/>
                </a:solidFill>
              </a:rPr>
              <a:t> A, Evans S, </a:t>
            </a:r>
            <a:r>
              <a:rPr lang="fr-BE" sz="1000" i="1" dirty="0" err="1">
                <a:solidFill>
                  <a:srgbClr val="212121"/>
                </a:solidFill>
              </a:rPr>
              <a:t>Yaroshinsky</a:t>
            </a:r>
            <a:r>
              <a:rPr lang="fr-BE" sz="1000" i="1" dirty="0">
                <a:solidFill>
                  <a:srgbClr val="212121"/>
                </a:solidFill>
              </a:rPr>
              <a:t> A, Della Pasqua O, </a:t>
            </a:r>
            <a:r>
              <a:rPr lang="fr-BE" sz="1000" i="1" dirty="0" err="1">
                <a:solidFill>
                  <a:srgbClr val="212121"/>
                </a:solidFill>
              </a:rPr>
              <a:t>Oosterholt</a:t>
            </a:r>
            <a:r>
              <a:rPr lang="fr-BE" sz="1000" i="1" dirty="0">
                <a:solidFill>
                  <a:srgbClr val="212121"/>
                </a:solidFill>
              </a:rPr>
              <a:t> S, </a:t>
            </a:r>
            <a:r>
              <a:rPr lang="fr-BE" sz="1000" i="1" dirty="0" err="1">
                <a:solidFill>
                  <a:srgbClr val="212121"/>
                </a:solidFill>
              </a:rPr>
              <a:t>Lochmüller</a:t>
            </a:r>
            <a:r>
              <a:rPr lang="fr-BE" sz="1000" i="1" dirty="0">
                <a:solidFill>
                  <a:srgbClr val="212121"/>
                </a:solidFill>
              </a:rPr>
              <a:t> H. A Phase 2 </a:t>
            </a:r>
            <a:r>
              <a:rPr lang="fr-BE" sz="1000" i="1" dirty="0" err="1">
                <a:solidFill>
                  <a:srgbClr val="212121"/>
                </a:solidFill>
              </a:rPr>
              <a:t>Study</a:t>
            </a:r>
            <a:r>
              <a:rPr lang="fr-BE" sz="1000" i="1" dirty="0">
                <a:solidFill>
                  <a:srgbClr val="212121"/>
                </a:solidFill>
              </a:rPr>
              <a:t> of AMO-02 (</a:t>
            </a:r>
            <a:r>
              <a:rPr lang="fr-BE" sz="1000" i="1" dirty="0" err="1">
                <a:solidFill>
                  <a:srgbClr val="212121"/>
                </a:solidFill>
              </a:rPr>
              <a:t>Tideglusib</a:t>
            </a:r>
            <a:r>
              <a:rPr lang="fr-BE" sz="1000" i="1" dirty="0">
                <a:solidFill>
                  <a:srgbClr val="212121"/>
                </a:solidFill>
              </a:rPr>
              <a:t>) in </a:t>
            </a:r>
            <a:r>
              <a:rPr lang="fr-BE" sz="1000" i="1" dirty="0" err="1">
                <a:solidFill>
                  <a:srgbClr val="212121"/>
                </a:solidFill>
              </a:rPr>
              <a:t>Congenital</a:t>
            </a:r>
            <a:r>
              <a:rPr lang="fr-BE" sz="1000" i="1" dirty="0">
                <a:solidFill>
                  <a:srgbClr val="212121"/>
                </a:solidFill>
              </a:rPr>
              <a:t> and </a:t>
            </a:r>
            <a:r>
              <a:rPr lang="fr-BE" sz="1000" i="1" dirty="0" err="1">
                <a:solidFill>
                  <a:srgbClr val="212121"/>
                </a:solidFill>
              </a:rPr>
              <a:t>Childhood-Onset</a:t>
            </a:r>
            <a:r>
              <a:rPr lang="fr-BE" sz="1000" i="1" dirty="0">
                <a:solidFill>
                  <a:srgbClr val="212121"/>
                </a:solidFill>
              </a:rPr>
              <a:t> </a:t>
            </a:r>
            <a:r>
              <a:rPr lang="fr-BE" sz="1000" i="1" dirty="0" err="1">
                <a:solidFill>
                  <a:srgbClr val="212121"/>
                </a:solidFill>
              </a:rPr>
              <a:t>Myotonic</a:t>
            </a:r>
            <a:r>
              <a:rPr lang="fr-BE" sz="1000" i="1" dirty="0">
                <a:solidFill>
                  <a:srgbClr val="212121"/>
                </a:solidFill>
              </a:rPr>
              <a:t> </a:t>
            </a:r>
            <a:r>
              <a:rPr lang="fr-BE" sz="1000" i="1" dirty="0" err="1">
                <a:solidFill>
                  <a:srgbClr val="212121"/>
                </a:solidFill>
              </a:rPr>
              <a:t>Dystrophy</a:t>
            </a:r>
            <a:r>
              <a:rPr lang="fr-BE" sz="1000" i="1" dirty="0">
                <a:solidFill>
                  <a:srgbClr val="212121"/>
                </a:solidFill>
              </a:rPr>
              <a:t> Type 1 (DM1). </a:t>
            </a:r>
            <a:r>
              <a:rPr lang="fr-BE" sz="1000" i="1" dirty="0" err="1">
                <a:solidFill>
                  <a:srgbClr val="212121"/>
                </a:solidFill>
              </a:rPr>
              <a:t>Pediatr</a:t>
            </a:r>
            <a:r>
              <a:rPr lang="fr-BE" sz="1000" i="1" dirty="0">
                <a:solidFill>
                  <a:srgbClr val="212121"/>
                </a:solidFill>
              </a:rPr>
              <a:t> </a:t>
            </a:r>
            <a:r>
              <a:rPr lang="fr-BE" sz="1000" i="1" dirty="0" err="1">
                <a:solidFill>
                  <a:srgbClr val="212121"/>
                </a:solidFill>
              </a:rPr>
              <a:t>Neurol</a:t>
            </a:r>
            <a:r>
              <a:rPr lang="fr-BE" sz="1000" i="1" dirty="0">
                <a:solidFill>
                  <a:srgbClr val="212121"/>
                </a:solidFill>
              </a:rPr>
              <a:t>. 2020 Nov;112:84-93. </a:t>
            </a:r>
            <a:endParaRPr lang="fr-BE" sz="1000" i="1" dirty="0"/>
          </a:p>
        </p:txBody>
      </p:sp>
    </p:spTree>
    <p:extLst>
      <p:ext uri="{BB962C8B-B14F-4D97-AF65-F5344CB8AC3E}">
        <p14:creationId xmlns:p14="http://schemas.microsoft.com/office/powerpoint/2010/main" val="98697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EE932-7311-0E85-56EC-25982BCC88A3}"/>
              </a:ext>
            </a:extLst>
          </p:cNvPr>
          <p:cNvSpPr>
            <a:spLocks noGrp="1"/>
          </p:cNvSpPr>
          <p:nvPr>
            <p:ph type="title"/>
          </p:nvPr>
        </p:nvSpPr>
        <p:spPr>
          <a:xfrm>
            <a:off x="703281" y="0"/>
            <a:ext cx="9303449" cy="761415"/>
          </a:xfrm>
        </p:spPr>
        <p:txBody>
          <a:bodyPr/>
          <a:lstStyle/>
          <a:p>
            <a:r>
              <a:rPr lang="fr-BE" dirty="0"/>
              <a:t>Dystrophie myotonique de type I</a:t>
            </a:r>
            <a:endParaRPr lang="fr-FR" dirty="0"/>
          </a:p>
        </p:txBody>
      </p:sp>
      <p:sp>
        <p:nvSpPr>
          <p:cNvPr id="4" name="Espace réservé du numéro de diapositive 3">
            <a:extLst>
              <a:ext uri="{FF2B5EF4-FFF2-40B4-BE49-F238E27FC236}">
                <a16:creationId xmlns:a16="http://schemas.microsoft.com/office/drawing/2014/main" id="{A156B951-4D50-E0E1-4807-12A500DB6387}"/>
              </a:ext>
            </a:extLst>
          </p:cNvPr>
          <p:cNvSpPr>
            <a:spLocks noGrp="1"/>
          </p:cNvSpPr>
          <p:nvPr>
            <p:ph type="sldNum" sz="quarter" idx="4"/>
          </p:nvPr>
        </p:nvSpPr>
        <p:spPr/>
        <p:txBody>
          <a:bodyPr/>
          <a:lstStyle/>
          <a:p>
            <a:fld id="{BBF97745-3415-CF49-912C-FE5A312DA2CB}" type="slidenum">
              <a:rPr lang="fr-FR" smtClean="0"/>
              <a:pPr/>
              <a:t>59</a:t>
            </a:fld>
            <a:endParaRPr lang="fr-FR" dirty="0"/>
          </a:p>
        </p:txBody>
      </p:sp>
      <p:sp>
        <p:nvSpPr>
          <p:cNvPr id="6" name="Espace réservé du texte 5">
            <a:extLst>
              <a:ext uri="{FF2B5EF4-FFF2-40B4-BE49-F238E27FC236}">
                <a16:creationId xmlns:a16="http://schemas.microsoft.com/office/drawing/2014/main" id="{560C261E-A20D-439A-3096-98D7DE155774}"/>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8EEE21CE-F314-B27F-DDE4-E521C95437FA}"/>
              </a:ext>
            </a:extLst>
          </p:cNvPr>
          <p:cNvSpPr>
            <a:spLocks noGrp="1"/>
          </p:cNvSpPr>
          <p:nvPr>
            <p:ph type="body" sz="quarter" idx="11"/>
          </p:nvPr>
        </p:nvSpPr>
        <p:spPr/>
        <p:txBody>
          <a:bodyPr/>
          <a:lstStyle/>
          <a:p>
            <a:endParaRPr lang="fr-FR"/>
          </a:p>
        </p:txBody>
      </p:sp>
      <p:sp>
        <p:nvSpPr>
          <p:cNvPr id="10" name="Espace réservé du texte 4">
            <a:extLst>
              <a:ext uri="{FF2B5EF4-FFF2-40B4-BE49-F238E27FC236}">
                <a16:creationId xmlns:a16="http://schemas.microsoft.com/office/drawing/2014/main" id="{F422905F-9B76-AD12-5FAD-B287946B909A}"/>
              </a:ext>
            </a:extLst>
          </p:cNvPr>
          <p:cNvSpPr txBox="1">
            <a:spLocks/>
          </p:cNvSpPr>
          <p:nvPr/>
        </p:nvSpPr>
        <p:spPr>
          <a:xfrm>
            <a:off x="704643" y="832712"/>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mn-lt"/>
              </a:rPr>
              <a:t>Traitement: Perspectives</a:t>
            </a:r>
          </a:p>
        </p:txBody>
      </p:sp>
      <p:sp>
        <p:nvSpPr>
          <p:cNvPr id="9" name="Espace réservé du contenu 2">
            <a:extLst>
              <a:ext uri="{FF2B5EF4-FFF2-40B4-BE49-F238E27FC236}">
                <a16:creationId xmlns:a16="http://schemas.microsoft.com/office/drawing/2014/main" id="{103CD165-3F0D-449B-8D0C-3027BD014E75}"/>
              </a:ext>
            </a:extLst>
          </p:cNvPr>
          <p:cNvSpPr>
            <a:spLocks noGrp="1"/>
          </p:cNvSpPr>
          <p:nvPr>
            <p:ph idx="1"/>
          </p:nvPr>
        </p:nvSpPr>
        <p:spPr>
          <a:xfrm>
            <a:off x="703281" y="1086311"/>
            <a:ext cx="10834214" cy="4887769"/>
          </a:xfrm>
        </p:spPr>
        <p:txBody>
          <a:bodyPr/>
          <a:lstStyle/>
          <a:p>
            <a:pPr marL="457200" lvl="1" indent="0">
              <a:buNone/>
            </a:pPr>
            <a:endParaRPr lang="fr-FR" sz="2400" dirty="0">
              <a:latin typeface="+mn-lt"/>
            </a:endParaRPr>
          </a:p>
          <a:p>
            <a:pPr lvl="1"/>
            <a:r>
              <a:rPr lang="fr-BE" sz="1800" dirty="0">
                <a:latin typeface="+mn-lt"/>
              </a:rPr>
              <a:t>MYD-0124</a:t>
            </a:r>
          </a:p>
          <a:p>
            <a:pPr lvl="2"/>
            <a:r>
              <a:rPr lang="fr-FR" dirty="0"/>
              <a:t>Mécanisme</a:t>
            </a:r>
          </a:p>
          <a:p>
            <a:pPr lvl="3"/>
            <a:r>
              <a:rPr lang="fr-BE" sz="1600" dirty="0"/>
              <a:t>Antibiotique (</a:t>
            </a:r>
            <a:r>
              <a:rPr lang="fr-BE" sz="1600" dirty="0" err="1"/>
              <a:t>erythromycine</a:t>
            </a:r>
            <a:r>
              <a:rPr lang="fr-BE" sz="1600" dirty="0"/>
              <a:t>)</a:t>
            </a:r>
          </a:p>
          <a:p>
            <a:pPr lvl="3"/>
            <a:r>
              <a:rPr lang="fr-FR" sz="1600" dirty="0"/>
              <a:t>capable de se lier aux répétitions CUG de l’ARN DMPK muté, </a:t>
            </a:r>
          </a:p>
          <a:p>
            <a:pPr lvl="3"/>
            <a:r>
              <a:rPr lang="fr-FR" sz="1600" dirty="0"/>
              <a:t>Libère les protéines régulatrices MBNL </a:t>
            </a:r>
          </a:p>
          <a:p>
            <a:pPr lvl="3"/>
            <a:r>
              <a:rPr lang="fr-FR" sz="1600" dirty="0"/>
              <a:t>Corrige les anomalies de la maturation des ARN messagers cibles des protéines MBNL.</a:t>
            </a:r>
            <a:endParaRPr lang="fr-BE" sz="1600" dirty="0"/>
          </a:p>
          <a:p>
            <a:pPr lvl="2"/>
            <a:r>
              <a:rPr lang="fr-FR" sz="1600" dirty="0"/>
              <a:t>Essai clinique</a:t>
            </a:r>
          </a:p>
          <a:p>
            <a:pPr lvl="3"/>
            <a:r>
              <a:rPr lang="fr-FR" sz="1600" b="1" u="sng" dirty="0"/>
              <a:t>Phase III en cours au Japon</a:t>
            </a:r>
          </a:p>
        </p:txBody>
      </p:sp>
      <p:sp>
        <p:nvSpPr>
          <p:cNvPr id="3" name="Rectangle 2">
            <a:extLst>
              <a:ext uri="{FF2B5EF4-FFF2-40B4-BE49-F238E27FC236}">
                <a16:creationId xmlns:a16="http://schemas.microsoft.com/office/drawing/2014/main" id="{5B014ADE-E562-4786-8AF0-32FF9B8A0895}"/>
              </a:ext>
            </a:extLst>
          </p:cNvPr>
          <p:cNvSpPr/>
          <p:nvPr/>
        </p:nvSpPr>
        <p:spPr>
          <a:xfrm>
            <a:off x="826109" y="6331673"/>
            <a:ext cx="8856617" cy="400110"/>
          </a:xfrm>
          <a:prstGeom prst="rect">
            <a:avLst/>
          </a:prstGeom>
        </p:spPr>
        <p:txBody>
          <a:bodyPr wrap="square">
            <a:spAutoFit/>
          </a:bodyPr>
          <a:lstStyle/>
          <a:p>
            <a:r>
              <a:rPr lang="fr-BE" sz="1000" i="1" dirty="0" err="1">
                <a:solidFill>
                  <a:srgbClr val="212121"/>
                </a:solidFill>
              </a:rPr>
              <a:t>Horrigan</a:t>
            </a:r>
            <a:r>
              <a:rPr lang="fr-BE" sz="1000" i="1" dirty="0">
                <a:solidFill>
                  <a:srgbClr val="212121"/>
                </a:solidFill>
              </a:rPr>
              <a:t> J, Gomes TB, Snape M, </a:t>
            </a:r>
            <a:r>
              <a:rPr lang="fr-BE" sz="1000" i="1" dirty="0" err="1">
                <a:solidFill>
                  <a:srgbClr val="212121"/>
                </a:solidFill>
              </a:rPr>
              <a:t>Nikolenko</a:t>
            </a:r>
            <a:r>
              <a:rPr lang="fr-BE" sz="1000" i="1" dirty="0">
                <a:solidFill>
                  <a:srgbClr val="212121"/>
                </a:solidFill>
              </a:rPr>
              <a:t> N, </a:t>
            </a:r>
            <a:r>
              <a:rPr lang="fr-BE" sz="1000" i="1" dirty="0" err="1">
                <a:solidFill>
                  <a:srgbClr val="212121"/>
                </a:solidFill>
              </a:rPr>
              <a:t>McMorn</a:t>
            </a:r>
            <a:r>
              <a:rPr lang="fr-BE" sz="1000" i="1" dirty="0">
                <a:solidFill>
                  <a:srgbClr val="212121"/>
                </a:solidFill>
              </a:rPr>
              <a:t> A, Evans S, </a:t>
            </a:r>
            <a:r>
              <a:rPr lang="fr-BE" sz="1000" i="1" dirty="0" err="1">
                <a:solidFill>
                  <a:srgbClr val="212121"/>
                </a:solidFill>
              </a:rPr>
              <a:t>Yaroshinsky</a:t>
            </a:r>
            <a:r>
              <a:rPr lang="fr-BE" sz="1000" i="1" dirty="0">
                <a:solidFill>
                  <a:srgbClr val="212121"/>
                </a:solidFill>
              </a:rPr>
              <a:t> A, Della Pasqua O, </a:t>
            </a:r>
            <a:r>
              <a:rPr lang="fr-BE" sz="1000" i="1" dirty="0" err="1">
                <a:solidFill>
                  <a:srgbClr val="212121"/>
                </a:solidFill>
              </a:rPr>
              <a:t>Oosterholt</a:t>
            </a:r>
            <a:r>
              <a:rPr lang="fr-BE" sz="1000" i="1" dirty="0">
                <a:solidFill>
                  <a:srgbClr val="212121"/>
                </a:solidFill>
              </a:rPr>
              <a:t> S, </a:t>
            </a:r>
            <a:r>
              <a:rPr lang="fr-BE" sz="1000" i="1" dirty="0" err="1">
                <a:solidFill>
                  <a:srgbClr val="212121"/>
                </a:solidFill>
              </a:rPr>
              <a:t>Lochmüller</a:t>
            </a:r>
            <a:r>
              <a:rPr lang="fr-BE" sz="1000" i="1" dirty="0">
                <a:solidFill>
                  <a:srgbClr val="212121"/>
                </a:solidFill>
              </a:rPr>
              <a:t> H. A Phase 2 </a:t>
            </a:r>
            <a:r>
              <a:rPr lang="fr-BE" sz="1000" i="1" dirty="0" err="1">
                <a:solidFill>
                  <a:srgbClr val="212121"/>
                </a:solidFill>
              </a:rPr>
              <a:t>Study</a:t>
            </a:r>
            <a:r>
              <a:rPr lang="fr-BE" sz="1000" i="1" dirty="0">
                <a:solidFill>
                  <a:srgbClr val="212121"/>
                </a:solidFill>
              </a:rPr>
              <a:t> of AMO-02 (</a:t>
            </a:r>
            <a:r>
              <a:rPr lang="fr-BE" sz="1000" i="1" dirty="0" err="1">
                <a:solidFill>
                  <a:srgbClr val="212121"/>
                </a:solidFill>
              </a:rPr>
              <a:t>Tideglusib</a:t>
            </a:r>
            <a:r>
              <a:rPr lang="fr-BE" sz="1000" i="1" dirty="0">
                <a:solidFill>
                  <a:srgbClr val="212121"/>
                </a:solidFill>
              </a:rPr>
              <a:t>) in </a:t>
            </a:r>
            <a:r>
              <a:rPr lang="fr-BE" sz="1000" i="1" dirty="0" err="1">
                <a:solidFill>
                  <a:srgbClr val="212121"/>
                </a:solidFill>
              </a:rPr>
              <a:t>Congenital</a:t>
            </a:r>
            <a:r>
              <a:rPr lang="fr-BE" sz="1000" i="1" dirty="0">
                <a:solidFill>
                  <a:srgbClr val="212121"/>
                </a:solidFill>
              </a:rPr>
              <a:t> and </a:t>
            </a:r>
            <a:r>
              <a:rPr lang="fr-BE" sz="1000" i="1" dirty="0" err="1">
                <a:solidFill>
                  <a:srgbClr val="212121"/>
                </a:solidFill>
              </a:rPr>
              <a:t>Childhood-Onset</a:t>
            </a:r>
            <a:r>
              <a:rPr lang="fr-BE" sz="1000" i="1" dirty="0">
                <a:solidFill>
                  <a:srgbClr val="212121"/>
                </a:solidFill>
              </a:rPr>
              <a:t> </a:t>
            </a:r>
            <a:r>
              <a:rPr lang="fr-BE" sz="1000" i="1" dirty="0" err="1">
                <a:solidFill>
                  <a:srgbClr val="212121"/>
                </a:solidFill>
              </a:rPr>
              <a:t>Myotonic</a:t>
            </a:r>
            <a:r>
              <a:rPr lang="fr-BE" sz="1000" i="1" dirty="0">
                <a:solidFill>
                  <a:srgbClr val="212121"/>
                </a:solidFill>
              </a:rPr>
              <a:t> </a:t>
            </a:r>
            <a:r>
              <a:rPr lang="fr-BE" sz="1000" i="1" dirty="0" err="1">
                <a:solidFill>
                  <a:srgbClr val="212121"/>
                </a:solidFill>
              </a:rPr>
              <a:t>Dystrophy</a:t>
            </a:r>
            <a:r>
              <a:rPr lang="fr-BE" sz="1000" i="1" dirty="0">
                <a:solidFill>
                  <a:srgbClr val="212121"/>
                </a:solidFill>
              </a:rPr>
              <a:t> Type 1 (DM1). </a:t>
            </a:r>
            <a:r>
              <a:rPr lang="fr-BE" sz="1000" i="1" dirty="0" err="1">
                <a:solidFill>
                  <a:srgbClr val="212121"/>
                </a:solidFill>
              </a:rPr>
              <a:t>Pediatr</a:t>
            </a:r>
            <a:r>
              <a:rPr lang="fr-BE" sz="1000" i="1" dirty="0">
                <a:solidFill>
                  <a:srgbClr val="212121"/>
                </a:solidFill>
              </a:rPr>
              <a:t> </a:t>
            </a:r>
            <a:r>
              <a:rPr lang="fr-BE" sz="1000" i="1" dirty="0" err="1">
                <a:solidFill>
                  <a:srgbClr val="212121"/>
                </a:solidFill>
              </a:rPr>
              <a:t>Neurol</a:t>
            </a:r>
            <a:r>
              <a:rPr lang="fr-BE" sz="1000" i="1" dirty="0">
                <a:solidFill>
                  <a:srgbClr val="212121"/>
                </a:solidFill>
              </a:rPr>
              <a:t>. 2020 Nov;112:84-93. </a:t>
            </a:r>
            <a:endParaRPr lang="fr-BE" sz="1000" i="1" dirty="0"/>
          </a:p>
        </p:txBody>
      </p:sp>
    </p:spTree>
    <p:extLst>
      <p:ext uri="{BB962C8B-B14F-4D97-AF65-F5344CB8AC3E}">
        <p14:creationId xmlns:p14="http://schemas.microsoft.com/office/powerpoint/2010/main" val="399162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0225148-7E86-15FE-9324-395581B06205}"/>
              </a:ext>
            </a:extLst>
          </p:cNvPr>
          <p:cNvSpPr>
            <a:spLocks noGrp="1"/>
          </p:cNvSpPr>
          <p:nvPr>
            <p:ph idx="1"/>
          </p:nvPr>
        </p:nvSpPr>
        <p:spPr>
          <a:xfrm>
            <a:off x="298269" y="1486019"/>
            <a:ext cx="11083833" cy="4129555"/>
          </a:xfrm>
        </p:spPr>
        <p:txBody>
          <a:bodyPr/>
          <a:lstStyle/>
          <a:p>
            <a:pPr lvl="1"/>
            <a:r>
              <a:rPr lang="en-US" sz="2000" dirty="0" err="1">
                <a:latin typeface="+mn-lt"/>
              </a:rPr>
              <a:t>Phénomène</a:t>
            </a:r>
            <a:r>
              <a:rPr lang="en-US" sz="2000" dirty="0">
                <a:latin typeface="+mn-lt"/>
              </a:rPr>
              <a:t> </a:t>
            </a:r>
            <a:r>
              <a:rPr lang="en-US" sz="2000" dirty="0" err="1">
                <a:latin typeface="+mn-lt"/>
              </a:rPr>
              <a:t>d’anticipation</a:t>
            </a:r>
            <a:endParaRPr lang="en-US" sz="2000" dirty="0">
              <a:latin typeface="+mn-lt"/>
            </a:endParaRPr>
          </a:p>
          <a:p>
            <a:pPr lvl="1"/>
            <a:r>
              <a:rPr lang="en-US" sz="2000" dirty="0">
                <a:latin typeface="+mn-lt"/>
              </a:rPr>
              <a:t>Les transmissions </a:t>
            </a:r>
            <a:r>
              <a:rPr lang="en-US" sz="2000" dirty="0" err="1">
                <a:latin typeface="+mn-lt"/>
              </a:rPr>
              <a:t>maternelles</a:t>
            </a:r>
            <a:r>
              <a:rPr lang="en-US" sz="2000" dirty="0">
                <a:latin typeface="+mn-lt"/>
              </a:rPr>
              <a:t> se </a:t>
            </a:r>
            <a:r>
              <a:rPr lang="en-US" sz="2000" dirty="0" err="1">
                <a:latin typeface="+mn-lt"/>
              </a:rPr>
              <a:t>traduisent</a:t>
            </a:r>
            <a:r>
              <a:rPr lang="en-US" sz="2000" dirty="0">
                <a:latin typeface="+mn-lt"/>
              </a:rPr>
              <a:t> </a:t>
            </a:r>
            <a:r>
              <a:rPr lang="en-US" sz="2000" dirty="0" err="1">
                <a:latin typeface="+mn-lt"/>
              </a:rPr>
              <a:t>souvent</a:t>
            </a:r>
            <a:r>
              <a:rPr lang="en-US" sz="2000" dirty="0">
                <a:latin typeface="+mn-lt"/>
              </a:rPr>
              <a:t> par </a:t>
            </a:r>
            <a:r>
              <a:rPr lang="en-US" sz="2000" dirty="0" err="1">
                <a:latin typeface="+mn-lt"/>
              </a:rPr>
              <a:t>une</a:t>
            </a:r>
            <a:r>
              <a:rPr lang="en-US" sz="2000" dirty="0">
                <a:latin typeface="+mn-lt"/>
              </a:rPr>
              <a:t> plus </a:t>
            </a:r>
            <a:r>
              <a:rPr lang="en-US" sz="2000" dirty="0" err="1">
                <a:latin typeface="+mn-lt"/>
              </a:rPr>
              <a:t>grande</a:t>
            </a:r>
            <a:r>
              <a:rPr lang="en-US" sz="2000" dirty="0">
                <a:latin typeface="+mn-lt"/>
              </a:rPr>
              <a:t> expansion des CTG.</a:t>
            </a:r>
          </a:p>
          <a:p>
            <a:endParaRPr lang="fr-FR" sz="1100" dirty="0"/>
          </a:p>
        </p:txBody>
      </p:sp>
      <p:sp>
        <p:nvSpPr>
          <p:cNvPr id="4" name="Espace réservé du numéro de diapositive 3">
            <a:extLst>
              <a:ext uri="{FF2B5EF4-FFF2-40B4-BE49-F238E27FC236}">
                <a16:creationId xmlns:a16="http://schemas.microsoft.com/office/drawing/2014/main" id="{86827067-F3E2-D2C5-C8F8-F152B4A42F49}"/>
              </a:ext>
            </a:extLst>
          </p:cNvPr>
          <p:cNvSpPr>
            <a:spLocks noGrp="1"/>
          </p:cNvSpPr>
          <p:nvPr>
            <p:ph type="sldNum" sz="quarter" idx="4"/>
          </p:nvPr>
        </p:nvSpPr>
        <p:spPr/>
        <p:txBody>
          <a:bodyPr/>
          <a:lstStyle/>
          <a:p>
            <a:fld id="{BBF97745-3415-CF49-912C-FE5A312DA2CB}" type="slidenum">
              <a:rPr lang="fr-FR" smtClean="0"/>
              <a:pPr/>
              <a:t>6</a:t>
            </a:fld>
            <a:endParaRPr lang="fr-FR" dirty="0"/>
          </a:p>
        </p:txBody>
      </p:sp>
      <p:sp>
        <p:nvSpPr>
          <p:cNvPr id="5" name="Espace réservé du texte 4">
            <a:extLst>
              <a:ext uri="{FF2B5EF4-FFF2-40B4-BE49-F238E27FC236}">
                <a16:creationId xmlns:a16="http://schemas.microsoft.com/office/drawing/2014/main" id="{DA47E06A-3D3C-45E2-4032-F7FF94681AE9}"/>
              </a:ext>
            </a:extLst>
          </p:cNvPr>
          <p:cNvSpPr>
            <a:spLocks noGrp="1"/>
          </p:cNvSpPr>
          <p:nvPr>
            <p:ph type="body" sz="quarter" idx="13"/>
          </p:nvPr>
        </p:nvSpPr>
        <p:spPr>
          <a:xfrm>
            <a:off x="704643" y="887550"/>
            <a:ext cx="10515600" cy="396000"/>
          </a:xfrm>
        </p:spPr>
        <p:txBody>
          <a:bodyPr/>
          <a:lstStyle/>
          <a:p>
            <a:r>
              <a:rPr lang="fr-FR" b="1" dirty="0">
                <a:latin typeface="+mn-lt"/>
              </a:rPr>
              <a:t>Physiopathologie</a:t>
            </a:r>
          </a:p>
        </p:txBody>
      </p:sp>
      <p:sp>
        <p:nvSpPr>
          <p:cNvPr id="6" name="Espace réservé du texte 5">
            <a:extLst>
              <a:ext uri="{FF2B5EF4-FFF2-40B4-BE49-F238E27FC236}">
                <a16:creationId xmlns:a16="http://schemas.microsoft.com/office/drawing/2014/main" id="{FFABD042-5146-0B00-F497-4B99A1510995}"/>
              </a:ext>
            </a:extLst>
          </p:cNvPr>
          <p:cNvSpPr>
            <a:spLocks noGrp="1"/>
          </p:cNvSpPr>
          <p:nvPr>
            <p:ph type="body" sz="quarter" idx="10"/>
          </p:nvPr>
        </p:nvSpPr>
        <p:spPr/>
        <p:txBody>
          <a:bodyPr/>
          <a:lstStyle/>
          <a:p>
            <a:endParaRPr lang="fr-FR" dirty="0"/>
          </a:p>
        </p:txBody>
      </p:sp>
      <p:sp>
        <p:nvSpPr>
          <p:cNvPr id="7" name="Espace réservé du texte 6">
            <a:extLst>
              <a:ext uri="{FF2B5EF4-FFF2-40B4-BE49-F238E27FC236}">
                <a16:creationId xmlns:a16="http://schemas.microsoft.com/office/drawing/2014/main" id="{C2CDC977-EA15-DD9B-B908-EBB5746B9862}"/>
              </a:ext>
            </a:extLst>
          </p:cNvPr>
          <p:cNvSpPr>
            <a:spLocks noGrp="1"/>
          </p:cNvSpPr>
          <p:nvPr>
            <p:ph type="body" sz="quarter" idx="11"/>
          </p:nvPr>
        </p:nvSpPr>
        <p:spPr/>
        <p:txBody>
          <a:bodyPr/>
          <a:lstStyle/>
          <a:p>
            <a:endParaRPr lang="fr-FR"/>
          </a:p>
        </p:txBody>
      </p:sp>
      <p:sp>
        <p:nvSpPr>
          <p:cNvPr id="10" name="Titre 6">
            <a:extLst>
              <a:ext uri="{FF2B5EF4-FFF2-40B4-BE49-F238E27FC236}">
                <a16:creationId xmlns:a16="http://schemas.microsoft.com/office/drawing/2014/main" id="{8AEE3E51-1153-07C2-EBD0-E8A8A43AAAF3}"/>
              </a:ext>
            </a:extLst>
          </p:cNvPr>
          <p:cNvSpPr txBox="1">
            <a:spLocks/>
          </p:cNvSpPr>
          <p:nvPr/>
        </p:nvSpPr>
        <p:spPr>
          <a:xfrm>
            <a:off x="704643" y="108739"/>
            <a:ext cx="9303449" cy="647139"/>
          </a:xfrm>
          <a:prstGeom prst="rect">
            <a:avLst/>
          </a:prstGeom>
        </p:spPr>
        <p:txBody>
          <a:bodyPr wrap="square" lIns="0" tIns="0" rIns="0" bIns="0" anchor="b">
            <a:noAutofit/>
          </a:bodyPr>
          <a:lstStyle>
            <a:lvl1pPr algn="l" defTabSz="914400" rtl="0" eaLnBrk="1" latinLnBrk="0" hangingPunct="1">
              <a:lnSpc>
                <a:spcPct val="90000"/>
              </a:lnSpc>
              <a:spcBef>
                <a:spcPct val="0"/>
              </a:spcBef>
              <a:buNone/>
              <a:defRPr sz="4000" b="1" kern="1200">
                <a:solidFill>
                  <a:srgbClr val="0066B3"/>
                </a:solidFill>
                <a:latin typeface="Segoe UI" panose="020B0502040204020203" pitchFamily="34" charset="0"/>
                <a:ea typeface="+mj-ea"/>
                <a:cs typeface="Segoe UI" panose="020B0502040204020203" pitchFamily="34" charset="0"/>
              </a:defRPr>
            </a:lvl1pPr>
          </a:lstStyle>
          <a:p>
            <a:r>
              <a:rPr lang="fr-BE" dirty="0"/>
              <a:t>Dystrophie myotonique de type I</a:t>
            </a:r>
          </a:p>
        </p:txBody>
      </p:sp>
      <p:sp>
        <p:nvSpPr>
          <p:cNvPr id="11" name="Rectangle 10">
            <a:extLst>
              <a:ext uri="{FF2B5EF4-FFF2-40B4-BE49-F238E27FC236}">
                <a16:creationId xmlns:a16="http://schemas.microsoft.com/office/drawing/2014/main" id="{538D6535-AF6C-B5A2-FFB8-DF124D74F81D}"/>
              </a:ext>
            </a:extLst>
          </p:cNvPr>
          <p:cNvSpPr/>
          <p:nvPr/>
        </p:nvSpPr>
        <p:spPr>
          <a:xfrm>
            <a:off x="704643" y="6105465"/>
            <a:ext cx="11347270" cy="246221"/>
          </a:xfrm>
          <a:prstGeom prst="rect">
            <a:avLst/>
          </a:prstGeom>
        </p:spPr>
        <p:txBody>
          <a:bodyPr wrap="square">
            <a:spAutoFit/>
          </a:bodyPr>
          <a:lstStyle/>
          <a:p>
            <a:r>
              <a:rPr lang="fr-BE" sz="1000" b="0" i="0" dirty="0">
                <a:solidFill>
                  <a:srgbClr val="303030"/>
                </a:solidFill>
                <a:effectLst/>
                <a:latin typeface="Times New Roman" panose="02020603050405020304" pitchFamily="18" charset="0"/>
              </a:rPr>
              <a:t>Turner C, Hilton-Jones D. The </a:t>
            </a:r>
            <a:r>
              <a:rPr lang="fr-BE" sz="1000" b="0" i="0" dirty="0" err="1">
                <a:solidFill>
                  <a:srgbClr val="303030"/>
                </a:solidFill>
                <a:effectLst/>
                <a:latin typeface="Times New Roman" panose="02020603050405020304" pitchFamily="18" charset="0"/>
              </a:rPr>
              <a:t>myotonic</a:t>
            </a:r>
            <a:r>
              <a:rPr lang="fr-BE" sz="1000" b="0" i="0" dirty="0">
                <a:solidFill>
                  <a:srgbClr val="303030"/>
                </a:solidFill>
                <a:effectLst/>
                <a:latin typeface="Times New Roman" panose="02020603050405020304" pitchFamily="18" charset="0"/>
              </a:rPr>
              <a:t> dystrophies: </a:t>
            </a:r>
            <a:r>
              <a:rPr lang="fr-BE" sz="1000" b="0" i="0" dirty="0" err="1">
                <a:solidFill>
                  <a:srgbClr val="303030"/>
                </a:solidFill>
                <a:effectLst/>
                <a:latin typeface="Times New Roman" panose="02020603050405020304" pitchFamily="18" charset="0"/>
              </a:rPr>
              <a:t>diagnosis</a:t>
            </a:r>
            <a:r>
              <a:rPr lang="fr-BE" sz="1000" b="0" i="0" dirty="0">
                <a:solidFill>
                  <a:srgbClr val="303030"/>
                </a:solidFill>
                <a:effectLst/>
                <a:latin typeface="Times New Roman" panose="02020603050405020304" pitchFamily="18" charset="0"/>
              </a:rPr>
              <a:t> and management. J </a:t>
            </a:r>
            <a:r>
              <a:rPr lang="fr-BE" sz="1000" b="0" i="0" dirty="0" err="1">
                <a:solidFill>
                  <a:srgbClr val="303030"/>
                </a:solidFill>
                <a:effectLst/>
                <a:latin typeface="Times New Roman" panose="02020603050405020304" pitchFamily="18" charset="0"/>
              </a:rPr>
              <a:t>Neurol</a:t>
            </a:r>
            <a:r>
              <a:rPr lang="fr-BE" sz="1000" b="0" i="0" dirty="0">
                <a:solidFill>
                  <a:srgbClr val="303030"/>
                </a:solidFill>
                <a:effectLst/>
                <a:latin typeface="Times New Roman" panose="02020603050405020304" pitchFamily="18" charset="0"/>
              </a:rPr>
              <a:t> </a:t>
            </a:r>
            <a:r>
              <a:rPr lang="fr-BE" sz="1000" b="0" i="0" dirty="0" err="1">
                <a:solidFill>
                  <a:srgbClr val="303030"/>
                </a:solidFill>
                <a:effectLst/>
                <a:latin typeface="Times New Roman" panose="02020603050405020304" pitchFamily="18" charset="0"/>
              </a:rPr>
              <a:t>Neurosurg</a:t>
            </a:r>
            <a:r>
              <a:rPr lang="fr-BE" sz="1000" b="0" i="0" dirty="0">
                <a:solidFill>
                  <a:srgbClr val="303030"/>
                </a:solidFill>
                <a:effectLst/>
                <a:latin typeface="Times New Roman" panose="02020603050405020304" pitchFamily="18" charset="0"/>
              </a:rPr>
              <a:t> </a:t>
            </a:r>
            <a:r>
              <a:rPr lang="fr-BE" sz="1000" b="0" i="0" dirty="0" err="1">
                <a:solidFill>
                  <a:srgbClr val="303030"/>
                </a:solidFill>
                <a:effectLst/>
                <a:latin typeface="Times New Roman" panose="02020603050405020304" pitchFamily="18" charset="0"/>
              </a:rPr>
              <a:t>Psychiatry</a:t>
            </a:r>
            <a:r>
              <a:rPr lang="fr-BE" sz="1000" b="0" i="0" dirty="0">
                <a:solidFill>
                  <a:srgbClr val="303030"/>
                </a:solidFill>
                <a:effectLst/>
                <a:latin typeface="Times New Roman" panose="02020603050405020304" pitchFamily="18" charset="0"/>
              </a:rPr>
              <a:t>. 2010 Apr;81(4):358-67. </a:t>
            </a:r>
            <a:endParaRPr lang="en-US" sz="1000" dirty="0"/>
          </a:p>
        </p:txBody>
      </p:sp>
      <p:pic>
        <p:nvPicPr>
          <p:cNvPr id="2" name="Image 1">
            <a:extLst>
              <a:ext uri="{FF2B5EF4-FFF2-40B4-BE49-F238E27FC236}">
                <a16:creationId xmlns:a16="http://schemas.microsoft.com/office/drawing/2014/main" id="{193A8572-FD51-46DF-A88E-69A20CE19719}"/>
              </a:ext>
            </a:extLst>
          </p:cNvPr>
          <p:cNvPicPr>
            <a:picLocks noChangeAspect="1"/>
          </p:cNvPicPr>
          <p:nvPr/>
        </p:nvPicPr>
        <p:blipFill>
          <a:blip r:embed="rId3"/>
          <a:stretch>
            <a:fillRect/>
          </a:stretch>
        </p:blipFill>
        <p:spPr>
          <a:xfrm>
            <a:off x="534675" y="2386055"/>
            <a:ext cx="7096125" cy="3438525"/>
          </a:xfrm>
          <a:prstGeom prst="rect">
            <a:avLst/>
          </a:prstGeom>
        </p:spPr>
      </p:pic>
      <p:pic>
        <p:nvPicPr>
          <p:cNvPr id="8" name="Image 7">
            <a:extLst>
              <a:ext uri="{FF2B5EF4-FFF2-40B4-BE49-F238E27FC236}">
                <a16:creationId xmlns:a16="http://schemas.microsoft.com/office/drawing/2014/main" id="{D45B7175-FBE7-4EB5-B10F-671C0CC2A6A6}"/>
              </a:ext>
            </a:extLst>
          </p:cNvPr>
          <p:cNvPicPr>
            <a:picLocks noChangeAspect="1"/>
          </p:cNvPicPr>
          <p:nvPr/>
        </p:nvPicPr>
        <p:blipFill>
          <a:blip r:embed="rId4"/>
          <a:stretch>
            <a:fillRect/>
          </a:stretch>
        </p:blipFill>
        <p:spPr>
          <a:xfrm>
            <a:off x="8280626" y="2952207"/>
            <a:ext cx="3317852" cy="1973172"/>
          </a:xfrm>
          <a:prstGeom prst="rect">
            <a:avLst/>
          </a:prstGeom>
        </p:spPr>
      </p:pic>
    </p:spTree>
    <p:extLst>
      <p:ext uri="{BB962C8B-B14F-4D97-AF65-F5344CB8AC3E}">
        <p14:creationId xmlns:p14="http://schemas.microsoft.com/office/powerpoint/2010/main" val="427443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596B57-4845-4051-1855-C529D07566B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F8DF962-C7FA-AAD0-796A-D5159A5DD08C}"/>
              </a:ext>
            </a:extLst>
          </p:cNvPr>
          <p:cNvSpPr>
            <a:spLocks noGrp="1"/>
          </p:cNvSpPr>
          <p:nvPr>
            <p:ph idx="1"/>
          </p:nvPr>
        </p:nvSpPr>
        <p:spPr/>
        <p:txBody>
          <a:bodyPr/>
          <a:lstStyle/>
          <a:p>
            <a:r>
              <a:rPr lang="fr-FR" dirty="0"/>
              <a:t>ATX-01 </a:t>
            </a:r>
          </a:p>
          <a:p>
            <a:r>
              <a:rPr lang="fr-FR" dirty="0"/>
              <a:t>Firme : </a:t>
            </a:r>
            <a:r>
              <a:rPr lang="fr-FR" dirty="0" err="1"/>
              <a:t>Achieve</a:t>
            </a:r>
            <a:endParaRPr lang="fr-FR" dirty="0"/>
          </a:p>
          <a:p>
            <a:pPr marL="285750" indent="-285750">
              <a:buFont typeface="Arial" panose="020B0604020202020204" pitchFamily="34" charset="0"/>
              <a:buChar char="•"/>
            </a:pPr>
            <a:r>
              <a:rPr lang="fr-BE" b="0" i="0" dirty="0">
                <a:solidFill>
                  <a:srgbClr val="192027"/>
                </a:solidFill>
                <a:effectLst/>
                <a:highlight>
                  <a:srgbClr val="FFFFFF"/>
                </a:highlight>
                <a:latin typeface="gemeli"/>
              </a:rPr>
              <a:t>ATX-01 </a:t>
            </a:r>
            <a:r>
              <a:rPr lang="fr-BE" b="0" i="0" dirty="0" err="1">
                <a:solidFill>
                  <a:srgbClr val="192027"/>
                </a:solidFill>
                <a:effectLst/>
                <a:highlight>
                  <a:srgbClr val="FFFFFF"/>
                </a:highlight>
                <a:latin typeface="gemeli"/>
              </a:rPr>
              <a:t>is</a:t>
            </a:r>
            <a:r>
              <a:rPr lang="fr-BE" b="0" i="0" dirty="0">
                <a:solidFill>
                  <a:srgbClr val="192027"/>
                </a:solidFill>
                <a:effectLst/>
                <a:highlight>
                  <a:srgbClr val="FFFFFF"/>
                </a:highlight>
                <a:latin typeface="gemeli"/>
              </a:rPr>
              <a:t> an </a:t>
            </a:r>
            <a:r>
              <a:rPr lang="fr-BE" b="0" i="0" dirty="0" err="1">
                <a:solidFill>
                  <a:srgbClr val="192027"/>
                </a:solidFill>
                <a:effectLst/>
                <a:highlight>
                  <a:srgbClr val="FFFFFF"/>
                </a:highlight>
                <a:latin typeface="gemeli"/>
              </a:rPr>
              <a:t>antimiR</a:t>
            </a:r>
            <a:r>
              <a:rPr lang="fr-BE" b="0" i="0" dirty="0">
                <a:solidFill>
                  <a:srgbClr val="192027"/>
                </a:solidFill>
                <a:effectLst/>
                <a:highlight>
                  <a:srgbClr val="FFFFFF"/>
                </a:highlight>
                <a:latin typeface="gemeli"/>
              </a:rPr>
              <a:t>, a </a:t>
            </a:r>
            <a:r>
              <a:rPr lang="fr-BE" b="0" i="0" dirty="0" err="1">
                <a:solidFill>
                  <a:srgbClr val="192027"/>
                </a:solidFill>
                <a:effectLst/>
                <a:highlight>
                  <a:srgbClr val="FFFFFF"/>
                </a:highlight>
                <a:latin typeface="gemeli"/>
              </a:rPr>
              <a:t>chemically</a:t>
            </a:r>
            <a:r>
              <a:rPr lang="fr-BE" b="0" i="0" dirty="0">
                <a:solidFill>
                  <a:srgbClr val="192027"/>
                </a:solidFill>
                <a:effectLst/>
                <a:highlight>
                  <a:srgbClr val="FFFFFF"/>
                </a:highlight>
                <a:latin typeface="gemeli"/>
              </a:rPr>
              <a:t> </a:t>
            </a:r>
            <a:r>
              <a:rPr lang="fr-BE" b="0" i="0" dirty="0" err="1">
                <a:solidFill>
                  <a:srgbClr val="192027"/>
                </a:solidFill>
                <a:effectLst/>
                <a:highlight>
                  <a:srgbClr val="FFFFFF"/>
                </a:highlight>
                <a:latin typeface="gemeli"/>
              </a:rPr>
              <a:t>modified</a:t>
            </a:r>
            <a:r>
              <a:rPr lang="fr-BE" b="0" i="0" dirty="0">
                <a:solidFill>
                  <a:srgbClr val="192027"/>
                </a:solidFill>
                <a:effectLst/>
                <a:highlight>
                  <a:srgbClr val="FFFFFF"/>
                </a:highlight>
                <a:latin typeface="gemeli"/>
              </a:rPr>
              <a:t> </a:t>
            </a:r>
            <a:r>
              <a:rPr lang="fr-BE" b="0" i="0" dirty="0" err="1">
                <a:solidFill>
                  <a:srgbClr val="192027"/>
                </a:solidFill>
                <a:effectLst/>
                <a:highlight>
                  <a:srgbClr val="FFFFFF"/>
                </a:highlight>
                <a:latin typeface="gemeli"/>
              </a:rPr>
              <a:t>antisense</a:t>
            </a:r>
            <a:r>
              <a:rPr lang="fr-BE" b="0" i="0" dirty="0">
                <a:solidFill>
                  <a:srgbClr val="192027"/>
                </a:solidFill>
                <a:effectLst/>
                <a:highlight>
                  <a:srgbClr val="FFFFFF"/>
                </a:highlight>
                <a:latin typeface="gemeli"/>
              </a:rPr>
              <a:t> </a:t>
            </a:r>
            <a:r>
              <a:rPr lang="fr-BE" b="0" i="0" dirty="0" err="1">
                <a:solidFill>
                  <a:srgbClr val="192027"/>
                </a:solidFill>
                <a:effectLst/>
                <a:highlight>
                  <a:srgbClr val="FFFFFF"/>
                </a:highlight>
                <a:latin typeface="gemeli"/>
              </a:rPr>
              <a:t>oligonucleotide</a:t>
            </a:r>
            <a:r>
              <a:rPr lang="fr-BE" b="0" i="0" dirty="0">
                <a:solidFill>
                  <a:srgbClr val="192027"/>
                </a:solidFill>
                <a:effectLst/>
                <a:highlight>
                  <a:srgbClr val="FFFFFF"/>
                </a:highlight>
                <a:latin typeface="gemeli"/>
              </a:rPr>
              <a:t>, </a:t>
            </a:r>
            <a:r>
              <a:rPr lang="fr-BE" b="0" i="0" dirty="0" err="1">
                <a:solidFill>
                  <a:srgbClr val="192027"/>
                </a:solidFill>
                <a:effectLst/>
                <a:highlight>
                  <a:srgbClr val="FFFFFF"/>
                </a:highlight>
                <a:latin typeface="gemeli"/>
              </a:rPr>
              <a:t>designed</a:t>
            </a:r>
            <a:r>
              <a:rPr lang="fr-BE" b="0" i="0" dirty="0">
                <a:solidFill>
                  <a:srgbClr val="192027"/>
                </a:solidFill>
                <a:effectLst/>
                <a:highlight>
                  <a:srgbClr val="FFFFFF"/>
                </a:highlight>
                <a:latin typeface="gemeli"/>
              </a:rPr>
              <a:t> to </a:t>
            </a:r>
            <a:r>
              <a:rPr lang="fr-BE" b="0" i="0" dirty="0" err="1">
                <a:solidFill>
                  <a:srgbClr val="192027"/>
                </a:solidFill>
                <a:effectLst/>
                <a:highlight>
                  <a:srgbClr val="FFFFFF"/>
                </a:highlight>
                <a:latin typeface="gemeli"/>
              </a:rPr>
              <a:t>target</a:t>
            </a:r>
            <a:r>
              <a:rPr lang="fr-BE" b="0" i="0" dirty="0">
                <a:solidFill>
                  <a:srgbClr val="192027"/>
                </a:solidFill>
                <a:effectLst/>
                <a:highlight>
                  <a:srgbClr val="FFFFFF"/>
                </a:highlight>
                <a:latin typeface="gemeli"/>
              </a:rPr>
              <a:t> </a:t>
            </a:r>
            <a:r>
              <a:rPr lang="fr-BE" b="0" i="0" dirty="0" err="1">
                <a:solidFill>
                  <a:srgbClr val="192027"/>
                </a:solidFill>
                <a:effectLst/>
                <a:highlight>
                  <a:srgbClr val="FFFFFF"/>
                </a:highlight>
                <a:latin typeface="gemeli"/>
              </a:rPr>
              <a:t>microRNA</a:t>
            </a:r>
            <a:r>
              <a:rPr lang="fr-BE" b="0" i="0" dirty="0">
                <a:solidFill>
                  <a:srgbClr val="192027"/>
                </a:solidFill>
                <a:effectLst/>
                <a:highlight>
                  <a:srgbClr val="FFFFFF"/>
                </a:highlight>
                <a:latin typeface="gemeli"/>
              </a:rPr>
              <a:t> 23b (miR-23b).</a:t>
            </a:r>
          </a:p>
          <a:p>
            <a:pPr marL="285750" indent="-285750">
              <a:buFont typeface="Arial" panose="020B0604020202020204" pitchFamily="34" charset="0"/>
              <a:buChar char="•"/>
            </a:pPr>
            <a:endParaRPr lang="fr-BE" dirty="0">
              <a:solidFill>
                <a:srgbClr val="192027"/>
              </a:solidFill>
              <a:highlight>
                <a:srgbClr val="FFFFFF"/>
              </a:highlight>
              <a:latin typeface="gemeli"/>
            </a:endParaRPr>
          </a:p>
          <a:p>
            <a:pPr marL="285750" indent="-285750">
              <a:buFont typeface="Arial" panose="020B0604020202020204" pitchFamily="34" charset="0"/>
              <a:buChar char="•"/>
            </a:pPr>
            <a:r>
              <a:rPr lang="fr-BE" b="1" i="0" dirty="0">
                <a:solidFill>
                  <a:srgbClr val="10262E"/>
                </a:solidFill>
                <a:effectLst/>
                <a:highlight>
                  <a:srgbClr val="FFFFFF"/>
                </a:highlight>
                <a:latin typeface="navigo"/>
              </a:rPr>
              <a:t>PGN-EDODM1</a:t>
            </a:r>
          </a:p>
          <a:p>
            <a:pPr marL="285750" indent="-285750">
              <a:buFont typeface="Arial" panose="020B0604020202020204" pitchFamily="34" charset="0"/>
              <a:buChar char="•"/>
            </a:pPr>
            <a:r>
              <a:rPr lang="fr-BE" b="1" dirty="0">
                <a:solidFill>
                  <a:srgbClr val="10262E"/>
                </a:solidFill>
                <a:highlight>
                  <a:srgbClr val="FFFFFF"/>
                </a:highlight>
                <a:latin typeface="navigo"/>
              </a:rPr>
              <a:t>Firme: </a:t>
            </a:r>
            <a:r>
              <a:rPr lang="fr-BE" b="0" i="0" dirty="0">
                <a:solidFill>
                  <a:srgbClr val="777777"/>
                </a:solidFill>
                <a:effectLst/>
                <a:highlight>
                  <a:srgbClr val="FFFFFF"/>
                </a:highlight>
                <a:latin typeface="Open Sans" panose="020B0606030504020204" pitchFamily="34" charset="0"/>
              </a:rPr>
              <a:t>(</a:t>
            </a:r>
            <a:r>
              <a:rPr lang="fr-BE" b="0" i="0" dirty="0" err="1">
                <a:solidFill>
                  <a:srgbClr val="777777"/>
                </a:solidFill>
                <a:effectLst/>
                <a:highlight>
                  <a:srgbClr val="FFFFFF"/>
                </a:highlight>
                <a:latin typeface="Open Sans" panose="020B0606030504020204" pitchFamily="34" charset="0"/>
              </a:rPr>
              <a:t>PepGen</a:t>
            </a:r>
            <a:r>
              <a:rPr lang="fr-BE" b="0" i="0" dirty="0">
                <a:solidFill>
                  <a:srgbClr val="777777"/>
                </a:solidFill>
                <a:effectLst/>
                <a:highlight>
                  <a:srgbClr val="FFFFFF"/>
                </a:highlight>
                <a:latin typeface="Open Sans" panose="020B0606030504020204" pitchFamily="34" charset="0"/>
              </a:rPr>
              <a:t>)</a:t>
            </a:r>
            <a:endParaRPr lang="fr-BE" b="1" i="0" dirty="0">
              <a:solidFill>
                <a:srgbClr val="10262E"/>
              </a:solidFill>
              <a:effectLst/>
              <a:highlight>
                <a:srgbClr val="FFFFFF"/>
              </a:highlight>
              <a:latin typeface="navigo"/>
            </a:endParaRPr>
          </a:p>
          <a:p>
            <a:pPr marL="285750" indent="-285750">
              <a:buFont typeface="Arial" panose="020B0604020202020204" pitchFamily="34" charset="0"/>
              <a:buChar char="•"/>
            </a:pPr>
            <a:r>
              <a:rPr lang="fr-BE" b="1" dirty="0">
                <a:solidFill>
                  <a:srgbClr val="10262E"/>
                </a:solidFill>
                <a:highlight>
                  <a:srgbClr val="FFFFFF"/>
                </a:highlight>
                <a:latin typeface="navigo"/>
              </a:rPr>
              <a:t>Essai clinique: </a:t>
            </a:r>
            <a:r>
              <a:rPr lang="fr-BE" b="0" i="0" dirty="0">
                <a:solidFill>
                  <a:srgbClr val="777777"/>
                </a:solidFill>
                <a:effectLst/>
                <a:highlight>
                  <a:srgbClr val="FFFFFF"/>
                </a:highlight>
                <a:latin typeface="Open Sans" panose="020B0606030504020204" pitchFamily="34" charset="0"/>
              </a:rPr>
              <a:t>FREEDOM-DM1 Phase 1 </a:t>
            </a:r>
          </a:p>
          <a:p>
            <a:pPr algn="l"/>
            <a:r>
              <a:rPr lang="fr-BE" dirty="0">
                <a:solidFill>
                  <a:srgbClr val="777777"/>
                </a:solidFill>
                <a:highlight>
                  <a:srgbClr val="FFFFFF"/>
                </a:highlight>
                <a:latin typeface="Open Sans" panose="020B0606030504020204" pitchFamily="34" charset="0"/>
              </a:rPr>
              <a:t>Effets: </a:t>
            </a:r>
            <a:r>
              <a:rPr lang="fr-BE" b="0" i="0" dirty="0">
                <a:solidFill>
                  <a:srgbClr val="10262E"/>
                </a:solidFill>
                <a:effectLst/>
                <a:highlight>
                  <a:srgbClr val="FFFFFF"/>
                </a:highlight>
                <a:latin typeface="navigo"/>
              </a:rPr>
              <a:t>CUG </a:t>
            </a:r>
            <a:r>
              <a:rPr lang="fr-BE" b="0" i="0" dirty="0" err="1">
                <a:solidFill>
                  <a:srgbClr val="10262E"/>
                </a:solidFill>
                <a:effectLst/>
                <a:highlight>
                  <a:srgbClr val="FFFFFF"/>
                </a:highlight>
                <a:latin typeface="navigo"/>
              </a:rPr>
              <a:t>repeats</a:t>
            </a:r>
            <a:r>
              <a:rPr lang="fr-BE" b="0" i="0" dirty="0">
                <a:solidFill>
                  <a:srgbClr val="10262E"/>
                </a:solidFill>
                <a:effectLst/>
                <a:highlight>
                  <a:srgbClr val="FFFFFF"/>
                </a:highlight>
                <a:latin typeface="navigo"/>
              </a:rPr>
              <a:t> </a:t>
            </a:r>
            <a:r>
              <a:rPr lang="fr-BE" b="0" i="0" dirty="0" err="1">
                <a:solidFill>
                  <a:srgbClr val="10262E"/>
                </a:solidFill>
                <a:effectLst/>
                <a:highlight>
                  <a:srgbClr val="FFFFFF"/>
                </a:highlight>
                <a:latin typeface="navigo"/>
              </a:rPr>
              <a:t>that</a:t>
            </a:r>
            <a:r>
              <a:rPr lang="fr-BE" b="0" i="0" dirty="0">
                <a:solidFill>
                  <a:srgbClr val="10262E"/>
                </a:solidFill>
                <a:effectLst/>
                <a:highlight>
                  <a:srgbClr val="FFFFFF"/>
                </a:highlight>
                <a:latin typeface="navigo"/>
              </a:rPr>
              <a:t> </a:t>
            </a:r>
            <a:r>
              <a:rPr lang="fr-BE" b="0" i="0" dirty="0" err="1">
                <a:solidFill>
                  <a:srgbClr val="10262E"/>
                </a:solidFill>
                <a:effectLst/>
                <a:highlight>
                  <a:srgbClr val="FFFFFF"/>
                </a:highlight>
                <a:latin typeface="navigo"/>
              </a:rPr>
              <a:t>form</a:t>
            </a:r>
            <a:r>
              <a:rPr lang="fr-BE" b="0" i="0" dirty="0">
                <a:solidFill>
                  <a:srgbClr val="10262E"/>
                </a:solidFill>
                <a:effectLst/>
                <a:highlight>
                  <a:srgbClr val="FFFFFF"/>
                </a:highlight>
                <a:latin typeface="navigo"/>
              </a:rPr>
              <a:t> </a:t>
            </a:r>
            <a:r>
              <a:rPr lang="fr-BE" b="0" i="0" dirty="0" err="1">
                <a:solidFill>
                  <a:srgbClr val="10262E"/>
                </a:solidFill>
                <a:effectLst/>
                <a:highlight>
                  <a:srgbClr val="FFFFFF"/>
                </a:highlight>
                <a:latin typeface="navigo"/>
              </a:rPr>
              <a:t>hairpin</a:t>
            </a:r>
            <a:r>
              <a:rPr lang="fr-BE" b="0" i="0" dirty="0">
                <a:solidFill>
                  <a:srgbClr val="10262E"/>
                </a:solidFill>
                <a:effectLst/>
                <a:highlight>
                  <a:srgbClr val="FFFFFF"/>
                </a:highlight>
                <a:latin typeface="navigo"/>
              </a:rPr>
              <a:t> </a:t>
            </a:r>
            <a:r>
              <a:rPr lang="fr-BE" b="0" i="0" dirty="0" err="1">
                <a:solidFill>
                  <a:srgbClr val="10262E"/>
                </a:solidFill>
                <a:effectLst/>
                <a:highlight>
                  <a:srgbClr val="FFFFFF"/>
                </a:highlight>
                <a:latin typeface="navigo"/>
              </a:rPr>
              <a:t>loops</a:t>
            </a:r>
            <a:r>
              <a:rPr lang="fr-BE" b="0" i="0" dirty="0">
                <a:solidFill>
                  <a:srgbClr val="10262E"/>
                </a:solidFill>
                <a:effectLst/>
                <a:highlight>
                  <a:srgbClr val="FFFFFF"/>
                </a:highlight>
                <a:latin typeface="navigo"/>
              </a:rPr>
              <a:t> in the DMPK RNA, </a:t>
            </a:r>
            <a:r>
              <a:rPr lang="fr-BE" b="0" i="0" dirty="0" err="1">
                <a:solidFill>
                  <a:srgbClr val="10262E"/>
                </a:solidFill>
                <a:effectLst/>
                <a:highlight>
                  <a:srgbClr val="FFFFFF"/>
                </a:highlight>
                <a:latin typeface="navigo"/>
              </a:rPr>
              <a:t>resulting</a:t>
            </a:r>
            <a:r>
              <a:rPr lang="fr-BE" b="0" i="0" dirty="0">
                <a:solidFill>
                  <a:srgbClr val="10262E"/>
                </a:solidFill>
                <a:effectLst/>
                <a:highlight>
                  <a:srgbClr val="FFFFFF"/>
                </a:highlight>
                <a:latin typeface="navigo"/>
              </a:rPr>
              <a:t> in </a:t>
            </a:r>
            <a:r>
              <a:rPr lang="fr-BE" b="0" i="0" dirty="0" err="1">
                <a:solidFill>
                  <a:srgbClr val="10262E"/>
                </a:solidFill>
                <a:effectLst/>
                <a:highlight>
                  <a:srgbClr val="FFFFFF"/>
                </a:highlight>
                <a:latin typeface="navigo"/>
              </a:rPr>
              <a:t>sequestration</a:t>
            </a:r>
            <a:r>
              <a:rPr lang="fr-BE" b="0" i="0" dirty="0">
                <a:solidFill>
                  <a:srgbClr val="10262E"/>
                </a:solidFill>
                <a:effectLst/>
                <a:highlight>
                  <a:srgbClr val="FFFFFF"/>
                </a:highlight>
                <a:latin typeface="navigo"/>
              </a:rPr>
              <a:t> of the MBNL1 </a:t>
            </a:r>
            <a:r>
              <a:rPr lang="fr-BE" b="0" i="0" dirty="0" err="1">
                <a:solidFill>
                  <a:srgbClr val="10262E"/>
                </a:solidFill>
                <a:effectLst/>
                <a:highlight>
                  <a:srgbClr val="FFFFFF"/>
                </a:highlight>
                <a:latin typeface="navigo"/>
              </a:rPr>
              <a:t>protein</a:t>
            </a:r>
            <a:r>
              <a:rPr lang="fr-BE" b="0" i="0" dirty="0">
                <a:solidFill>
                  <a:srgbClr val="10262E"/>
                </a:solidFill>
                <a:effectLst/>
                <a:highlight>
                  <a:srgbClr val="FFFFFF"/>
                </a:highlight>
                <a:latin typeface="navigo"/>
              </a:rPr>
              <a:t>, a key RNA </a:t>
            </a:r>
            <a:r>
              <a:rPr lang="fr-BE" b="0" i="0" dirty="0" err="1">
                <a:solidFill>
                  <a:srgbClr val="10262E"/>
                </a:solidFill>
                <a:effectLst/>
                <a:highlight>
                  <a:srgbClr val="FFFFFF"/>
                </a:highlight>
                <a:latin typeface="navigo"/>
              </a:rPr>
              <a:t>processing</a:t>
            </a:r>
            <a:r>
              <a:rPr lang="fr-BE" b="0" i="0" dirty="0">
                <a:solidFill>
                  <a:srgbClr val="10262E"/>
                </a:solidFill>
                <a:effectLst/>
                <a:highlight>
                  <a:srgbClr val="FFFFFF"/>
                </a:highlight>
                <a:latin typeface="navigo"/>
              </a:rPr>
              <a:t> factor. The </a:t>
            </a:r>
            <a:r>
              <a:rPr lang="fr-BE" b="0" i="0" dirty="0" err="1">
                <a:solidFill>
                  <a:srgbClr val="10262E"/>
                </a:solidFill>
                <a:effectLst/>
                <a:highlight>
                  <a:srgbClr val="FFFFFF"/>
                </a:highlight>
                <a:latin typeface="navigo"/>
              </a:rPr>
              <a:t>sequestration</a:t>
            </a:r>
            <a:r>
              <a:rPr lang="fr-BE" b="0" i="0" dirty="0">
                <a:solidFill>
                  <a:srgbClr val="10262E"/>
                </a:solidFill>
                <a:effectLst/>
                <a:highlight>
                  <a:srgbClr val="FFFFFF"/>
                </a:highlight>
                <a:latin typeface="navigo"/>
              </a:rPr>
              <a:t> of MBNL1 </a:t>
            </a:r>
            <a:r>
              <a:rPr lang="fr-BE" b="0" i="0" dirty="0" err="1">
                <a:solidFill>
                  <a:srgbClr val="10262E"/>
                </a:solidFill>
                <a:effectLst/>
                <a:highlight>
                  <a:srgbClr val="FFFFFF"/>
                </a:highlight>
                <a:latin typeface="navigo"/>
              </a:rPr>
              <a:t>results</a:t>
            </a:r>
            <a:r>
              <a:rPr lang="fr-BE" b="0" i="0" dirty="0">
                <a:solidFill>
                  <a:srgbClr val="10262E"/>
                </a:solidFill>
                <a:effectLst/>
                <a:highlight>
                  <a:srgbClr val="FFFFFF"/>
                </a:highlight>
                <a:latin typeface="navigo"/>
              </a:rPr>
              <a:t> in </a:t>
            </a:r>
            <a:r>
              <a:rPr lang="fr-BE" b="0" i="0" dirty="0" err="1">
                <a:solidFill>
                  <a:srgbClr val="10262E"/>
                </a:solidFill>
                <a:effectLst/>
                <a:highlight>
                  <a:srgbClr val="FFFFFF"/>
                </a:highlight>
                <a:latin typeface="navigo"/>
              </a:rPr>
              <a:t>downstream</a:t>
            </a:r>
            <a:r>
              <a:rPr lang="fr-BE" b="0" i="0" dirty="0">
                <a:solidFill>
                  <a:srgbClr val="10262E"/>
                </a:solidFill>
                <a:effectLst/>
                <a:highlight>
                  <a:srgbClr val="FFFFFF"/>
                </a:highlight>
                <a:latin typeface="navigo"/>
              </a:rPr>
              <a:t> mis-</a:t>
            </a:r>
            <a:r>
              <a:rPr lang="fr-BE" b="0" i="0" dirty="0" err="1">
                <a:solidFill>
                  <a:srgbClr val="10262E"/>
                </a:solidFill>
                <a:effectLst/>
                <a:highlight>
                  <a:srgbClr val="FFFFFF"/>
                </a:highlight>
                <a:latin typeface="navigo"/>
              </a:rPr>
              <a:t>splicing</a:t>
            </a:r>
            <a:r>
              <a:rPr lang="fr-BE" b="0" i="0" dirty="0">
                <a:solidFill>
                  <a:srgbClr val="10262E"/>
                </a:solidFill>
                <a:effectLst/>
                <a:highlight>
                  <a:srgbClr val="FFFFFF"/>
                </a:highlight>
                <a:latin typeface="navigo"/>
              </a:rPr>
              <a:t> </a:t>
            </a:r>
            <a:r>
              <a:rPr lang="fr-BE" b="0" i="0" dirty="0" err="1">
                <a:solidFill>
                  <a:srgbClr val="10262E"/>
                </a:solidFill>
                <a:effectLst/>
                <a:highlight>
                  <a:srgbClr val="FFFFFF"/>
                </a:highlight>
                <a:latin typeface="navigo"/>
              </a:rPr>
              <a:t>events</a:t>
            </a:r>
            <a:r>
              <a:rPr lang="fr-BE" b="0" i="0" dirty="0">
                <a:solidFill>
                  <a:srgbClr val="10262E"/>
                </a:solidFill>
                <a:effectLst/>
                <a:highlight>
                  <a:srgbClr val="FFFFFF"/>
                </a:highlight>
                <a:latin typeface="navigo"/>
              </a:rPr>
              <a:t> and aberrant expression of </a:t>
            </a:r>
            <a:r>
              <a:rPr lang="fr-BE" b="0" i="0" dirty="0" err="1">
                <a:solidFill>
                  <a:srgbClr val="10262E"/>
                </a:solidFill>
                <a:effectLst/>
                <a:highlight>
                  <a:srgbClr val="FFFFFF"/>
                </a:highlight>
                <a:latin typeface="navigo"/>
              </a:rPr>
              <a:t>many</a:t>
            </a:r>
            <a:r>
              <a:rPr lang="fr-BE" b="0" i="0" dirty="0">
                <a:solidFill>
                  <a:srgbClr val="10262E"/>
                </a:solidFill>
                <a:effectLst/>
                <a:highlight>
                  <a:srgbClr val="FFFFFF"/>
                </a:highlight>
                <a:latin typeface="navigo"/>
              </a:rPr>
              <a:t> </a:t>
            </a:r>
            <a:r>
              <a:rPr lang="fr-BE" b="0" i="0" dirty="0" err="1">
                <a:solidFill>
                  <a:srgbClr val="10262E"/>
                </a:solidFill>
                <a:effectLst/>
                <a:highlight>
                  <a:srgbClr val="FFFFFF"/>
                </a:highlight>
                <a:latin typeface="navigo"/>
              </a:rPr>
              <a:t>proteins</a:t>
            </a:r>
            <a:r>
              <a:rPr lang="fr-BE" b="0" i="0" dirty="0">
                <a:solidFill>
                  <a:srgbClr val="10262E"/>
                </a:solidFill>
                <a:effectLst/>
                <a:highlight>
                  <a:srgbClr val="FFFFFF"/>
                </a:highlight>
                <a:latin typeface="navigo"/>
              </a:rPr>
              <a:t> </a:t>
            </a:r>
            <a:r>
              <a:rPr lang="fr-BE" b="0" i="0" dirty="0" err="1">
                <a:solidFill>
                  <a:srgbClr val="10262E"/>
                </a:solidFill>
                <a:effectLst/>
                <a:highlight>
                  <a:srgbClr val="FFFFFF"/>
                </a:highlight>
                <a:latin typeface="navigo"/>
              </a:rPr>
              <a:t>that</a:t>
            </a:r>
            <a:r>
              <a:rPr lang="fr-BE" b="0" i="0" dirty="0">
                <a:solidFill>
                  <a:srgbClr val="10262E"/>
                </a:solidFill>
                <a:effectLst/>
                <a:highlight>
                  <a:srgbClr val="FFFFFF"/>
                </a:highlight>
                <a:latin typeface="navigo"/>
              </a:rPr>
              <a:t> </a:t>
            </a:r>
            <a:r>
              <a:rPr lang="fr-BE" b="0" i="0" dirty="0" err="1">
                <a:solidFill>
                  <a:srgbClr val="10262E"/>
                </a:solidFill>
                <a:effectLst/>
                <a:highlight>
                  <a:srgbClr val="FFFFFF"/>
                </a:highlight>
                <a:latin typeface="navigo"/>
              </a:rPr>
              <a:t>play</a:t>
            </a:r>
            <a:r>
              <a:rPr lang="fr-BE" b="0" i="0" dirty="0">
                <a:solidFill>
                  <a:srgbClr val="10262E"/>
                </a:solidFill>
                <a:effectLst/>
                <a:highlight>
                  <a:srgbClr val="FFFFFF"/>
                </a:highlight>
                <a:latin typeface="navigo"/>
              </a:rPr>
              <a:t> a </a:t>
            </a:r>
            <a:r>
              <a:rPr lang="fr-BE" b="0" i="0" dirty="0" err="1">
                <a:solidFill>
                  <a:srgbClr val="10262E"/>
                </a:solidFill>
                <a:effectLst/>
                <a:highlight>
                  <a:srgbClr val="FFFFFF"/>
                </a:highlight>
                <a:latin typeface="navigo"/>
              </a:rPr>
              <a:t>critical</a:t>
            </a:r>
            <a:r>
              <a:rPr lang="fr-BE" b="0" i="0" dirty="0">
                <a:solidFill>
                  <a:srgbClr val="10262E"/>
                </a:solidFill>
                <a:effectLst/>
                <a:highlight>
                  <a:srgbClr val="FFFFFF"/>
                </a:highlight>
                <a:latin typeface="navigo"/>
              </a:rPr>
              <a:t> </a:t>
            </a:r>
            <a:r>
              <a:rPr lang="fr-BE" b="0" i="0" dirty="0" err="1">
                <a:solidFill>
                  <a:srgbClr val="10262E"/>
                </a:solidFill>
                <a:effectLst/>
                <a:highlight>
                  <a:srgbClr val="FFFFFF"/>
                </a:highlight>
                <a:latin typeface="navigo"/>
              </a:rPr>
              <a:t>role</a:t>
            </a:r>
            <a:r>
              <a:rPr lang="fr-BE" b="0" i="0" dirty="0">
                <a:solidFill>
                  <a:srgbClr val="10262E"/>
                </a:solidFill>
                <a:effectLst/>
                <a:highlight>
                  <a:srgbClr val="FFFFFF"/>
                </a:highlight>
                <a:latin typeface="navigo"/>
              </a:rPr>
              <a:t> in muscle and </a:t>
            </a:r>
            <a:r>
              <a:rPr lang="fr-BE" b="0" i="0" dirty="0" err="1">
                <a:solidFill>
                  <a:srgbClr val="10262E"/>
                </a:solidFill>
                <a:effectLst/>
                <a:highlight>
                  <a:srgbClr val="FFFFFF"/>
                </a:highlight>
                <a:latin typeface="navigo"/>
              </a:rPr>
              <a:t>other</a:t>
            </a:r>
            <a:r>
              <a:rPr lang="fr-BE" b="0" i="0" dirty="0">
                <a:solidFill>
                  <a:srgbClr val="10262E"/>
                </a:solidFill>
                <a:effectLst/>
                <a:highlight>
                  <a:srgbClr val="FFFFFF"/>
                </a:highlight>
                <a:latin typeface="navigo"/>
              </a:rPr>
              <a:t> </a:t>
            </a:r>
            <a:r>
              <a:rPr lang="fr-BE" b="0" i="0" dirty="0" err="1">
                <a:solidFill>
                  <a:srgbClr val="10262E"/>
                </a:solidFill>
                <a:effectLst/>
                <a:highlight>
                  <a:srgbClr val="FFFFFF"/>
                </a:highlight>
                <a:latin typeface="navigo"/>
              </a:rPr>
              <a:t>systemic</a:t>
            </a:r>
            <a:r>
              <a:rPr lang="fr-BE" b="0" i="0" dirty="0">
                <a:solidFill>
                  <a:srgbClr val="10262E"/>
                </a:solidFill>
                <a:effectLst/>
                <a:highlight>
                  <a:srgbClr val="FFFFFF"/>
                </a:highlight>
                <a:latin typeface="navigo"/>
              </a:rPr>
              <a:t> </a:t>
            </a:r>
            <a:r>
              <a:rPr lang="fr-BE" b="0" i="0" dirty="0" err="1">
                <a:solidFill>
                  <a:srgbClr val="10262E"/>
                </a:solidFill>
                <a:effectLst/>
                <a:highlight>
                  <a:srgbClr val="FFFFFF"/>
                </a:highlight>
                <a:latin typeface="navigo"/>
              </a:rPr>
              <a:t>functions</a:t>
            </a:r>
            <a:r>
              <a:rPr lang="fr-BE" b="0" i="0" dirty="0">
                <a:solidFill>
                  <a:srgbClr val="10262E"/>
                </a:solidFill>
                <a:effectLst/>
                <a:highlight>
                  <a:srgbClr val="FFFFFF"/>
                </a:highlight>
                <a:latin typeface="navigo"/>
              </a:rPr>
              <a:t> (e.g. endocrine, gastrointestinal, central </a:t>
            </a:r>
            <a:r>
              <a:rPr lang="fr-BE" b="0" i="0" dirty="0" err="1">
                <a:solidFill>
                  <a:srgbClr val="10262E"/>
                </a:solidFill>
                <a:effectLst/>
                <a:highlight>
                  <a:srgbClr val="FFFFFF"/>
                </a:highlight>
                <a:latin typeface="navigo"/>
              </a:rPr>
              <a:t>nervous</a:t>
            </a:r>
            <a:r>
              <a:rPr lang="fr-BE" b="0" i="0" dirty="0">
                <a:solidFill>
                  <a:srgbClr val="10262E"/>
                </a:solidFill>
                <a:effectLst/>
                <a:highlight>
                  <a:srgbClr val="FFFFFF"/>
                </a:highlight>
                <a:latin typeface="navigo"/>
              </a:rPr>
              <a:t> system). By </a:t>
            </a:r>
            <a:r>
              <a:rPr lang="fr-BE" b="0" i="0" dirty="0" err="1">
                <a:solidFill>
                  <a:srgbClr val="10262E"/>
                </a:solidFill>
                <a:effectLst/>
                <a:highlight>
                  <a:srgbClr val="FFFFFF"/>
                </a:highlight>
                <a:latin typeface="navigo"/>
              </a:rPr>
              <a:t>specifically</a:t>
            </a:r>
            <a:r>
              <a:rPr lang="fr-BE" b="0" i="0" dirty="0">
                <a:solidFill>
                  <a:srgbClr val="10262E"/>
                </a:solidFill>
                <a:effectLst/>
                <a:highlight>
                  <a:srgbClr val="FFFFFF"/>
                </a:highlight>
                <a:latin typeface="navigo"/>
              </a:rPr>
              <a:t> blocking the </a:t>
            </a:r>
            <a:r>
              <a:rPr lang="fr-BE" b="0" i="0" dirty="0" err="1">
                <a:solidFill>
                  <a:srgbClr val="10262E"/>
                </a:solidFill>
                <a:effectLst/>
                <a:highlight>
                  <a:srgbClr val="FFFFFF"/>
                </a:highlight>
                <a:latin typeface="navigo"/>
              </a:rPr>
              <a:t>toxic</a:t>
            </a:r>
            <a:r>
              <a:rPr lang="fr-BE" b="0" i="0" dirty="0">
                <a:solidFill>
                  <a:srgbClr val="10262E"/>
                </a:solidFill>
                <a:effectLst/>
                <a:highlight>
                  <a:srgbClr val="FFFFFF"/>
                </a:highlight>
                <a:latin typeface="navigo"/>
              </a:rPr>
              <a:t> CUG </a:t>
            </a:r>
            <a:r>
              <a:rPr lang="fr-BE" b="0" i="0" dirty="0" err="1">
                <a:solidFill>
                  <a:srgbClr val="10262E"/>
                </a:solidFill>
                <a:effectLst/>
                <a:highlight>
                  <a:srgbClr val="FFFFFF"/>
                </a:highlight>
                <a:latin typeface="navigo"/>
              </a:rPr>
              <a:t>repeats</a:t>
            </a:r>
            <a:r>
              <a:rPr lang="fr-BE" b="0" i="0" dirty="0">
                <a:solidFill>
                  <a:srgbClr val="10262E"/>
                </a:solidFill>
                <a:effectLst/>
                <a:highlight>
                  <a:srgbClr val="FFFFFF"/>
                </a:highlight>
                <a:latin typeface="navigo"/>
              </a:rPr>
              <a:t>, the goal of PGN-EDODM1 </a:t>
            </a:r>
            <a:r>
              <a:rPr lang="fr-BE" b="0" i="0" dirty="0" err="1">
                <a:solidFill>
                  <a:srgbClr val="10262E"/>
                </a:solidFill>
                <a:effectLst/>
                <a:highlight>
                  <a:srgbClr val="FFFFFF"/>
                </a:highlight>
                <a:latin typeface="navigo"/>
              </a:rPr>
              <a:t>is</a:t>
            </a:r>
            <a:r>
              <a:rPr lang="fr-BE" b="0" i="0" dirty="0">
                <a:solidFill>
                  <a:srgbClr val="10262E"/>
                </a:solidFill>
                <a:effectLst/>
                <a:highlight>
                  <a:srgbClr val="FFFFFF"/>
                </a:highlight>
                <a:latin typeface="navigo"/>
              </a:rPr>
              <a:t> to </a:t>
            </a:r>
            <a:r>
              <a:rPr lang="fr-BE" b="0" i="0" dirty="0" err="1">
                <a:solidFill>
                  <a:srgbClr val="10262E"/>
                </a:solidFill>
                <a:effectLst/>
                <a:highlight>
                  <a:srgbClr val="FFFFFF"/>
                </a:highlight>
                <a:latin typeface="navigo"/>
              </a:rPr>
              <a:t>liberate</a:t>
            </a:r>
            <a:r>
              <a:rPr lang="fr-BE" b="0" i="0" dirty="0">
                <a:solidFill>
                  <a:srgbClr val="10262E"/>
                </a:solidFill>
                <a:effectLst/>
                <a:highlight>
                  <a:srgbClr val="FFFFFF"/>
                </a:highlight>
                <a:latin typeface="navigo"/>
              </a:rPr>
              <a:t> MBNL1 </a:t>
            </a:r>
            <a:r>
              <a:rPr lang="fr-BE" b="0" i="0" dirty="0" err="1">
                <a:solidFill>
                  <a:srgbClr val="10262E"/>
                </a:solidFill>
                <a:effectLst/>
                <a:highlight>
                  <a:srgbClr val="FFFFFF"/>
                </a:highlight>
                <a:latin typeface="navigo"/>
              </a:rPr>
              <a:t>protein</a:t>
            </a:r>
            <a:r>
              <a:rPr lang="fr-BE" b="0" i="0" dirty="0">
                <a:solidFill>
                  <a:srgbClr val="10262E"/>
                </a:solidFill>
                <a:effectLst/>
                <a:highlight>
                  <a:srgbClr val="FFFFFF"/>
                </a:highlight>
                <a:latin typeface="navigo"/>
              </a:rPr>
              <a:t> and to restore </a:t>
            </a:r>
            <a:r>
              <a:rPr lang="fr-BE" b="0" i="0" dirty="0" err="1">
                <a:solidFill>
                  <a:srgbClr val="10262E"/>
                </a:solidFill>
                <a:effectLst/>
                <a:highlight>
                  <a:srgbClr val="FFFFFF"/>
                </a:highlight>
                <a:latin typeface="navigo"/>
              </a:rPr>
              <a:t>functional</a:t>
            </a:r>
            <a:r>
              <a:rPr lang="fr-BE" b="0" i="0" dirty="0">
                <a:solidFill>
                  <a:srgbClr val="10262E"/>
                </a:solidFill>
                <a:effectLst/>
                <a:highlight>
                  <a:srgbClr val="FFFFFF"/>
                </a:highlight>
                <a:latin typeface="navigo"/>
              </a:rPr>
              <a:t> </a:t>
            </a:r>
            <a:r>
              <a:rPr lang="fr-BE" b="0" i="0" dirty="0" err="1">
                <a:solidFill>
                  <a:srgbClr val="10262E"/>
                </a:solidFill>
                <a:effectLst/>
                <a:highlight>
                  <a:srgbClr val="FFFFFF"/>
                </a:highlight>
                <a:latin typeface="navigo"/>
              </a:rPr>
              <a:t>downstream</a:t>
            </a:r>
            <a:r>
              <a:rPr lang="fr-BE" b="0" i="0" dirty="0">
                <a:solidFill>
                  <a:srgbClr val="10262E"/>
                </a:solidFill>
                <a:effectLst/>
                <a:highlight>
                  <a:srgbClr val="FFFFFF"/>
                </a:highlight>
                <a:latin typeface="navigo"/>
              </a:rPr>
              <a:t> </a:t>
            </a:r>
            <a:r>
              <a:rPr lang="fr-BE" b="0" i="0" dirty="0" err="1">
                <a:solidFill>
                  <a:srgbClr val="10262E"/>
                </a:solidFill>
                <a:effectLst/>
                <a:highlight>
                  <a:srgbClr val="FFFFFF"/>
                </a:highlight>
                <a:latin typeface="navigo"/>
              </a:rPr>
              <a:t>splicing</a:t>
            </a:r>
            <a:r>
              <a:rPr lang="fr-BE" b="0" i="0" dirty="0">
                <a:solidFill>
                  <a:srgbClr val="10262E"/>
                </a:solidFill>
                <a:effectLst/>
                <a:highlight>
                  <a:srgbClr val="FFFFFF"/>
                </a:highlight>
                <a:latin typeface="navigo"/>
              </a:rPr>
              <a:t> and muscle and </a:t>
            </a:r>
            <a:r>
              <a:rPr lang="fr-BE" b="0" i="0" dirty="0" err="1">
                <a:solidFill>
                  <a:srgbClr val="10262E"/>
                </a:solidFill>
                <a:effectLst/>
                <a:highlight>
                  <a:srgbClr val="FFFFFF"/>
                </a:highlight>
                <a:latin typeface="navigo"/>
              </a:rPr>
              <a:t>other</a:t>
            </a:r>
            <a:r>
              <a:rPr lang="fr-BE" b="0" i="0" dirty="0">
                <a:solidFill>
                  <a:srgbClr val="10262E"/>
                </a:solidFill>
                <a:effectLst/>
                <a:highlight>
                  <a:srgbClr val="FFFFFF"/>
                </a:highlight>
                <a:latin typeface="navigo"/>
              </a:rPr>
              <a:t> </a:t>
            </a:r>
            <a:r>
              <a:rPr lang="fr-BE" b="0" i="0" dirty="0" err="1">
                <a:solidFill>
                  <a:srgbClr val="10262E"/>
                </a:solidFill>
                <a:effectLst/>
                <a:highlight>
                  <a:srgbClr val="FFFFFF"/>
                </a:highlight>
                <a:latin typeface="navigo"/>
              </a:rPr>
              <a:t>systemic</a:t>
            </a:r>
            <a:r>
              <a:rPr lang="fr-BE" b="0" i="0" dirty="0">
                <a:solidFill>
                  <a:srgbClr val="10262E"/>
                </a:solidFill>
                <a:effectLst/>
                <a:highlight>
                  <a:srgbClr val="FFFFFF"/>
                </a:highlight>
                <a:latin typeface="navigo"/>
              </a:rPr>
              <a:t> </a:t>
            </a:r>
            <a:r>
              <a:rPr lang="fr-BE" b="0" i="0" dirty="0" err="1">
                <a:solidFill>
                  <a:srgbClr val="10262E"/>
                </a:solidFill>
                <a:effectLst/>
                <a:highlight>
                  <a:srgbClr val="FFFFFF"/>
                </a:highlight>
                <a:latin typeface="navigo"/>
              </a:rPr>
              <a:t>functions</a:t>
            </a:r>
            <a:r>
              <a:rPr lang="fr-BE" b="0" i="0" dirty="0">
                <a:solidFill>
                  <a:srgbClr val="10262E"/>
                </a:solidFill>
                <a:effectLst/>
                <a:highlight>
                  <a:srgbClr val="FFFFFF"/>
                </a:highlight>
                <a:latin typeface="navigo"/>
              </a:rPr>
              <a:t>.</a:t>
            </a:r>
          </a:p>
          <a:p>
            <a:br>
              <a:rPr lang="fr-BE" dirty="0"/>
            </a:br>
            <a:endParaRPr lang="fr-FR" dirty="0"/>
          </a:p>
        </p:txBody>
      </p:sp>
      <p:sp>
        <p:nvSpPr>
          <p:cNvPr id="4" name="Espace réservé du numéro de diapositive 3">
            <a:extLst>
              <a:ext uri="{FF2B5EF4-FFF2-40B4-BE49-F238E27FC236}">
                <a16:creationId xmlns:a16="http://schemas.microsoft.com/office/drawing/2014/main" id="{70F6B04D-DBA8-598F-0480-DC79391D5910}"/>
              </a:ext>
            </a:extLst>
          </p:cNvPr>
          <p:cNvSpPr>
            <a:spLocks noGrp="1"/>
          </p:cNvSpPr>
          <p:nvPr>
            <p:ph type="sldNum" sz="quarter" idx="4"/>
          </p:nvPr>
        </p:nvSpPr>
        <p:spPr/>
        <p:txBody>
          <a:bodyPr/>
          <a:lstStyle/>
          <a:p>
            <a:fld id="{BBF97745-3415-CF49-912C-FE5A312DA2CB}" type="slidenum">
              <a:rPr lang="fr-FR" smtClean="0"/>
              <a:pPr/>
              <a:t>60</a:t>
            </a:fld>
            <a:endParaRPr lang="fr-FR" dirty="0"/>
          </a:p>
        </p:txBody>
      </p:sp>
      <p:sp>
        <p:nvSpPr>
          <p:cNvPr id="5" name="Espace réservé du texte 4">
            <a:extLst>
              <a:ext uri="{FF2B5EF4-FFF2-40B4-BE49-F238E27FC236}">
                <a16:creationId xmlns:a16="http://schemas.microsoft.com/office/drawing/2014/main" id="{761C2586-B738-8824-68DE-88B706E5D4B6}"/>
              </a:ext>
            </a:extLst>
          </p:cNvPr>
          <p:cNvSpPr>
            <a:spLocks noGrp="1"/>
          </p:cNvSpPr>
          <p:nvPr>
            <p:ph type="body" sz="quarter" idx="13"/>
          </p:nvPr>
        </p:nvSpPr>
        <p:spPr/>
        <p:txBody>
          <a:bodyPr/>
          <a:lstStyle/>
          <a:p>
            <a:endParaRPr lang="fr-FR"/>
          </a:p>
        </p:txBody>
      </p:sp>
      <p:sp>
        <p:nvSpPr>
          <p:cNvPr id="6" name="Espace réservé du texte 5">
            <a:extLst>
              <a:ext uri="{FF2B5EF4-FFF2-40B4-BE49-F238E27FC236}">
                <a16:creationId xmlns:a16="http://schemas.microsoft.com/office/drawing/2014/main" id="{F24327DD-6AE3-5836-4777-61DE98E7034A}"/>
              </a:ext>
            </a:extLst>
          </p:cNvPr>
          <p:cNvSpPr>
            <a:spLocks noGrp="1"/>
          </p:cNvSpPr>
          <p:nvPr>
            <p:ph type="body" sz="quarter" idx="10"/>
          </p:nvPr>
        </p:nvSpPr>
        <p:spPr/>
        <p:txBody>
          <a:bodyPr/>
          <a:lstStyle/>
          <a:p>
            <a:endParaRPr lang="fr-FR"/>
          </a:p>
        </p:txBody>
      </p:sp>
      <p:sp>
        <p:nvSpPr>
          <p:cNvPr id="7" name="Espace réservé du texte 6">
            <a:extLst>
              <a:ext uri="{FF2B5EF4-FFF2-40B4-BE49-F238E27FC236}">
                <a16:creationId xmlns:a16="http://schemas.microsoft.com/office/drawing/2014/main" id="{6F39A3B1-0870-56AB-A706-DCFD8A33B149}"/>
              </a:ext>
            </a:extLst>
          </p:cNvPr>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92147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F9ED055-0C00-4777-9C28-58E84B38B701}"/>
              </a:ext>
            </a:extLst>
          </p:cNvPr>
          <p:cNvSpPr>
            <a:spLocks noGrp="1"/>
          </p:cNvSpPr>
          <p:nvPr>
            <p:ph type="sldNum" sz="quarter" idx="4"/>
          </p:nvPr>
        </p:nvSpPr>
        <p:spPr/>
        <p:txBody>
          <a:bodyPr/>
          <a:lstStyle/>
          <a:p>
            <a:fld id="{BBF97745-3415-CF49-912C-FE5A312DA2CB}" type="slidenum">
              <a:rPr lang="fr-FR" smtClean="0"/>
              <a:pPr/>
              <a:t>7</a:t>
            </a:fld>
            <a:endParaRPr lang="fr-FR" dirty="0"/>
          </a:p>
        </p:txBody>
      </p:sp>
      <p:sp>
        <p:nvSpPr>
          <p:cNvPr id="6" name="Espace réservé du texte 5">
            <a:extLst>
              <a:ext uri="{FF2B5EF4-FFF2-40B4-BE49-F238E27FC236}">
                <a16:creationId xmlns:a16="http://schemas.microsoft.com/office/drawing/2014/main" id="{01C308BA-2317-48D8-A499-AE6B121BA7F8}"/>
              </a:ext>
            </a:extLst>
          </p:cNvPr>
          <p:cNvSpPr>
            <a:spLocks noGrp="1"/>
          </p:cNvSpPr>
          <p:nvPr>
            <p:ph type="body" sz="quarter" idx="10"/>
          </p:nvPr>
        </p:nvSpPr>
        <p:spPr/>
        <p:txBody>
          <a:bodyPr/>
          <a:lstStyle/>
          <a:p>
            <a:endParaRPr lang="fr-BE"/>
          </a:p>
        </p:txBody>
      </p:sp>
      <p:sp>
        <p:nvSpPr>
          <p:cNvPr id="7" name="Espace réservé du texte 6">
            <a:extLst>
              <a:ext uri="{FF2B5EF4-FFF2-40B4-BE49-F238E27FC236}">
                <a16:creationId xmlns:a16="http://schemas.microsoft.com/office/drawing/2014/main" id="{1D8198F4-037E-4A98-A1F4-9525F2956662}"/>
              </a:ext>
            </a:extLst>
          </p:cNvPr>
          <p:cNvSpPr>
            <a:spLocks noGrp="1"/>
          </p:cNvSpPr>
          <p:nvPr>
            <p:ph type="body" sz="quarter" idx="11"/>
          </p:nvPr>
        </p:nvSpPr>
        <p:spPr/>
        <p:txBody>
          <a:bodyPr/>
          <a:lstStyle/>
          <a:p>
            <a:endParaRPr lang="fr-BE"/>
          </a:p>
        </p:txBody>
      </p:sp>
      <p:sp>
        <p:nvSpPr>
          <p:cNvPr id="8" name="Titre 6">
            <a:extLst>
              <a:ext uri="{FF2B5EF4-FFF2-40B4-BE49-F238E27FC236}">
                <a16:creationId xmlns:a16="http://schemas.microsoft.com/office/drawing/2014/main" id="{A28A6DC4-A48E-4C20-A946-36B1FBE236CB}"/>
              </a:ext>
            </a:extLst>
          </p:cNvPr>
          <p:cNvSpPr txBox="1">
            <a:spLocks/>
          </p:cNvSpPr>
          <p:nvPr/>
        </p:nvSpPr>
        <p:spPr>
          <a:xfrm>
            <a:off x="704643" y="108739"/>
            <a:ext cx="9303449" cy="647139"/>
          </a:xfrm>
          <a:prstGeom prst="rect">
            <a:avLst/>
          </a:prstGeom>
        </p:spPr>
        <p:txBody>
          <a:bodyPr wrap="square" lIns="0" tIns="0" rIns="0" bIns="0" anchor="b">
            <a:noAutofit/>
          </a:bodyPr>
          <a:lstStyle>
            <a:lvl1pPr algn="l" defTabSz="914400" rtl="0" eaLnBrk="1" latinLnBrk="0" hangingPunct="1">
              <a:lnSpc>
                <a:spcPct val="90000"/>
              </a:lnSpc>
              <a:spcBef>
                <a:spcPct val="0"/>
              </a:spcBef>
              <a:buNone/>
              <a:defRPr sz="4000" b="1" kern="1200">
                <a:solidFill>
                  <a:srgbClr val="0066B3"/>
                </a:solidFill>
                <a:latin typeface="Segoe UI" panose="020B0502040204020203" pitchFamily="34" charset="0"/>
                <a:ea typeface="+mj-ea"/>
                <a:cs typeface="Segoe UI" panose="020B0502040204020203" pitchFamily="34" charset="0"/>
              </a:defRPr>
            </a:lvl1pPr>
          </a:lstStyle>
          <a:p>
            <a:r>
              <a:rPr lang="fr-BE" dirty="0"/>
              <a:t>Dystrophie myotonique de type I</a:t>
            </a:r>
          </a:p>
        </p:txBody>
      </p:sp>
      <p:sp>
        <p:nvSpPr>
          <p:cNvPr id="9" name="Espace réservé du texte 4">
            <a:extLst>
              <a:ext uri="{FF2B5EF4-FFF2-40B4-BE49-F238E27FC236}">
                <a16:creationId xmlns:a16="http://schemas.microsoft.com/office/drawing/2014/main" id="{36BB9F8A-FEA6-4D97-A069-99909B138071}"/>
              </a:ext>
            </a:extLst>
          </p:cNvPr>
          <p:cNvSpPr txBox="1">
            <a:spLocks/>
          </p:cNvSpPr>
          <p:nvPr/>
        </p:nvSpPr>
        <p:spPr>
          <a:xfrm>
            <a:off x="704643" y="887550"/>
            <a:ext cx="10515600" cy="396000"/>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58585A"/>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latin typeface="+mn-lt"/>
              </a:rPr>
              <a:t>Physiopathologie</a:t>
            </a:r>
            <a:endParaRPr lang="fr-FR" b="1" dirty="0">
              <a:latin typeface="+mn-lt"/>
            </a:endParaRPr>
          </a:p>
        </p:txBody>
      </p:sp>
      <p:pic>
        <p:nvPicPr>
          <p:cNvPr id="10" name="Image 9">
            <a:extLst>
              <a:ext uri="{FF2B5EF4-FFF2-40B4-BE49-F238E27FC236}">
                <a16:creationId xmlns:a16="http://schemas.microsoft.com/office/drawing/2014/main" id="{26BE5893-2279-458A-B29D-3FCD1D36C30C}"/>
              </a:ext>
            </a:extLst>
          </p:cNvPr>
          <p:cNvPicPr>
            <a:picLocks noChangeAspect="1"/>
          </p:cNvPicPr>
          <p:nvPr/>
        </p:nvPicPr>
        <p:blipFill>
          <a:blip r:embed="rId2"/>
          <a:stretch>
            <a:fillRect/>
          </a:stretch>
        </p:blipFill>
        <p:spPr>
          <a:xfrm>
            <a:off x="2709955" y="1419497"/>
            <a:ext cx="5619392" cy="4908505"/>
          </a:xfrm>
          <a:prstGeom prst="rect">
            <a:avLst/>
          </a:prstGeom>
        </p:spPr>
      </p:pic>
    </p:spTree>
    <p:extLst>
      <p:ext uri="{BB962C8B-B14F-4D97-AF65-F5344CB8AC3E}">
        <p14:creationId xmlns:p14="http://schemas.microsoft.com/office/powerpoint/2010/main" val="3999114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0225148-7E86-15FE-9324-395581B06205}"/>
              </a:ext>
            </a:extLst>
          </p:cNvPr>
          <p:cNvSpPr>
            <a:spLocks noGrp="1"/>
          </p:cNvSpPr>
          <p:nvPr>
            <p:ph idx="1"/>
          </p:nvPr>
        </p:nvSpPr>
        <p:spPr>
          <a:xfrm>
            <a:off x="367938" y="2409667"/>
            <a:ext cx="4956149" cy="4129555"/>
          </a:xfrm>
        </p:spPr>
        <p:txBody>
          <a:bodyPr/>
          <a:lstStyle/>
          <a:p>
            <a:pPr lvl="1"/>
            <a:r>
              <a:rPr lang="en-US" sz="2000" dirty="0" err="1">
                <a:latin typeface="+mn-lt"/>
              </a:rPr>
              <a:t>sévérité</a:t>
            </a:r>
            <a:r>
              <a:rPr lang="en-US" sz="2000" dirty="0">
                <a:latin typeface="+mn-lt"/>
              </a:rPr>
              <a:t> de la </a:t>
            </a:r>
            <a:r>
              <a:rPr lang="en-US" sz="2000" dirty="0" err="1">
                <a:latin typeface="+mn-lt"/>
              </a:rPr>
              <a:t>maladie</a:t>
            </a:r>
            <a:r>
              <a:rPr lang="en-US" sz="2000" dirty="0">
                <a:latin typeface="+mn-lt"/>
              </a:rPr>
              <a:t> </a:t>
            </a:r>
            <a:r>
              <a:rPr lang="en-US" sz="2000" dirty="0" err="1">
                <a:latin typeface="+mn-lt"/>
              </a:rPr>
              <a:t>liée</a:t>
            </a:r>
            <a:r>
              <a:rPr lang="en-US" sz="2000" dirty="0">
                <a:latin typeface="+mn-lt"/>
              </a:rPr>
              <a:t> au </a:t>
            </a:r>
            <a:r>
              <a:rPr lang="en-US" sz="2000" dirty="0" err="1">
                <a:latin typeface="+mn-lt"/>
              </a:rPr>
              <a:t>nombre</a:t>
            </a:r>
            <a:r>
              <a:rPr lang="en-US" sz="2000" dirty="0">
                <a:latin typeface="+mn-lt"/>
              </a:rPr>
              <a:t> de </a:t>
            </a:r>
            <a:r>
              <a:rPr lang="en-US" sz="2000" dirty="0" err="1">
                <a:latin typeface="+mn-lt"/>
              </a:rPr>
              <a:t>répétitions</a:t>
            </a:r>
            <a:r>
              <a:rPr lang="en-US" sz="2000" dirty="0">
                <a:latin typeface="+mn-lt"/>
              </a:rPr>
              <a:t> CTG, </a:t>
            </a:r>
          </a:p>
          <a:p>
            <a:pPr lvl="1"/>
            <a:r>
              <a:rPr lang="en-US" sz="2000" dirty="0">
                <a:latin typeface="+mn-lt"/>
              </a:rPr>
              <a:t>&lt; 35 </a:t>
            </a:r>
            <a:r>
              <a:rPr lang="en-US" sz="2000" dirty="0" err="1">
                <a:latin typeface="+mn-lt"/>
              </a:rPr>
              <a:t>répétitions</a:t>
            </a:r>
            <a:r>
              <a:rPr lang="en-US" sz="2000" dirty="0">
                <a:latin typeface="+mn-lt"/>
              </a:rPr>
              <a:t> = normal, </a:t>
            </a:r>
          </a:p>
          <a:p>
            <a:pPr lvl="1"/>
            <a:r>
              <a:rPr lang="en-US" sz="2000" dirty="0">
                <a:latin typeface="+mn-lt"/>
              </a:rPr>
              <a:t>&gt; 50 = </a:t>
            </a:r>
            <a:r>
              <a:rPr lang="en-US" sz="2000" dirty="0" err="1">
                <a:latin typeface="+mn-lt"/>
              </a:rPr>
              <a:t>symptomatique</a:t>
            </a:r>
            <a:r>
              <a:rPr lang="en-US" sz="2000" dirty="0">
                <a:latin typeface="+mn-lt"/>
              </a:rPr>
              <a:t>. </a:t>
            </a:r>
          </a:p>
          <a:p>
            <a:pPr lvl="1"/>
            <a:r>
              <a:rPr lang="en-US" sz="2000" dirty="0">
                <a:latin typeface="+mn-lt"/>
              </a:rPr>
              <a:t>entre 38 et 49 </a:t>
            </a:r>
            <a:r>
              <a:rPr lang="en-US" sz="2000" dirty="0" err="1">
                <a:latin typeface="+mn-lt"/>
              </a:rPr>
              <a:t>répétitions</a:t>
            </a:r>
            <a:r>
              <a:rPr lang="en-US" sz="2000" dirty="0">
                <a:latin typeface="+mn-lt"/>
              </a:rPr>
              <a:t> </a:t>
            </a:r>
          </a:p>
          <a:p>
            <a:pPr lvl="2"/>
            <a:r>
              <a:rPr lang="en-US" sz="1800" dirty="0" err="1">
                <a:latin typeface="+mn-lt"/>
              </a:rPr>
              <a:t>aucun</a:t>
            </a:r>
            <a:r>
              <a:rPr lang="en-US" sz="1800" dirty="0">
                <a:latin typeface="+mn-lt"/>
              </a:rPr>
              <a:t> </a:t>
            </a:r>
            <a:r>
              <a:rPr lang="en-US" sz="1800" dirty="0" err="1">
                <a:latin typeface="+mn-lt"/>
              </a:rPr>
              <a:t>symptôme</a:t>
            </a:r>
            <a:r>
              <a:rPr lang="en-US" sz="1800" dirty="0">
                <a:latin typeface="+mn-lt"/>
              </a:rPr>
              <a:t> </a:t>
            </a:r>
          </a:p>
          <a:p>
            <a:pPr lvl="2"/>
            <a:r>
              <a:rPr lang="en-US" sz="1800" dirty="0" err="1">
                <a:latin typeface="+mn-lt"/>
              </a:rPr>
              <a:t>phénotype</a:t>
            </a:r>
            <a:r>
              <a:rPr lang="en-US" sz="1800" dirty="0">
                <a:latin typeface="+mn-lt"/>
              </a:rPr>
              <a:t> de </a:t>
            </a:r>
            <a:r>
              <a:rPr lang="en-US" sz="1800" dirty="0" err="1">
                <a:latin typeface="+mn-lt"/>
              </a:rPr>
              <a:t>prémutation</a:t>
            </a:r>
            <a:endParaRPr lang="en-US" sz="1800" dirty="0">
              <a:latin typeface="+mn-lt"/>
            </a:endParaRPr>
          </a:p>
          <a:p>
            <a:endParaRPr lang="fr-FR" sz="1100" dirty="0"/>
          </a:p>
        </p:txBody>
      </p:sp>
      <p:sp>
        <p:nvSpPr>
          <p:cNvPr id="4" name="Espace réservé du numéro de diapositive 3">
            <a:extLst>
              <a:ext uri="{FF2B5EF4-FFF2-40B4-BE49-F238E27FC236}">
                <a16:creationId xmlns:a16="http://schemas.microsoft.com/office/drawing/2014/main" id="{86827067-F3E2-D2C5-C8F8-F152B4A42F49}"/>
              </a:ext>
            </a:extLst>
          </p:cNvPr>
          <p:cNvSpPr>
            <a:spLocks noGrp="1"/>
          </p:cNvSpPr>
          <p:nvPr>
            <p:ph type="sldNum" sz="quarter" idx="4"/>
          </p:nvPr>
        </p:nvSpPr>
        <p:spPr/>
        <p:txBody>
          <a:bodyPr/>
          <a:lstStyle/>
          <a:p>
            <a:fld id="{BBF97745-3415-CF49-912C-FE5A312DA2CB}" type="slidenum">
              <a:rPr lang="fr-FR" smtClean="0"/>
              <a:pPr/>
              <a:t>8</a:t>
            </a:fld>
            <a:endParaRPr lang="fr-FR" dirty="0"/>
          </a:p>
        </p:txBody>
      </p:sp>
      <p:sp>
        <p:nvSpPr>
          <p:cNvPr id="5" name="Espace réservé du texte 4">
            <a:extLst>
              <a:ext uri="{FF2B5EF4-FFF2-40B4-BE49-F238E27FC236}">
                <a16:creationId xmlns:a16="http://schemas.microsoft.com/office/drawing/2014/main" id="{DA47E06A-3D3C-45E2-4032-F7FF94681AE9}"/>
              </a:ext>
            </a:extLst>
          </p:cNvPr>
          <p:cNvSpPr>
            <a:spLocks noGrp="1"/>
          </p:cNvSpPr>
          <p:nvPr>
            <p:ph type="body" sz="quarter" idx="13"/>
          </p:nvPr>
        </p:nvSpPr>
        <p:spPr/>
        <p:txBody>
          <a:bodyPr/>
          <a:lstStyle/>
          <a:p>
            <a:r>
              <a:rPr lang="fr-FR" b="1" dirty="0">
                <a:latin typeface="+mn-lt"/>
              </a:rPr>
              <a:t>Phénotype</a:t>
            </a:r>
          </a:p>
        </p:txBody>
      </p:sp>
      <p:sp>
        <p:nvSpPr>
          <p:cNvPr id="6" name="Espace réservé du texte 5">
            <a:extLst>
              <a:ext uri="{FF2B5EF4-FFF2-40B4-BE49-F238E27FC236}">
                <a16:creationId xmlns:a16="http://schemas.microsoft.com/office/drawing/2014/main" id="{FFABD042-5146-0B00-F497-4B99A1510995}"/>
              </a:ext>
            </a:extLst>
          </p:cNvPr>
          <p:cNvSpPr>
            <a:spLocks noGrp="1"/>
          </p:cNvSpPr>
          <p:nvPr>
            <p:ph type="body" sz="quarter" idx="10"/>
          </p:nvPr>
        </p:nvSpPr>
        <p:spPr/>
        <p:txBody>
          <a:bodyPr/>
          <a:lstStyle/>
          <a:p>
            <a:endParaRPr lang="fr-FR" dirty="0"/>
          </a:p>
        </p:txBody>
      </p:sp>
      <p:sp>
        <p:nvSpPr>
          <p:cNvPr id="7" name="Espace réservé du texte 6">
            <a:extLst>
              <a:ext uri="{FF2B5EF4-FFF2-40B4-BE49-F238E27FC236}">
                <a16:creationId xmlns:a16="http://schemas.microsoft.com/office/drawing/2014/main" id="{C2CDC977-EA15-DD9B-B908-EBB5746B9862}"/>
              </a:ext>
            </a:extLst>
          </p:cNvPr>
          <p:cNvSpPr>
            <a:spLocks noGrp="1"/>
          </p:cNvSpPr>
          <p:nvPr>
            <p:ph type="body" sz="quarter" idx="11"/>
          </p:nvPr>
        </p:nvSpPr>
        <p:spPr/>
        <p:txBody>
          <a:bodyPr/>
          <a:lstStyle/>
          <a:p>
            <a:endParaRPr lang="fr-FR"/>
          </a:p>
        </p:txBody>
      </p:sp>
      <p:sp>
        <p:nvSpPr>
          <p:cNvPr id="10" name="Titre 6">
            <a:extLst>
              <a:ext uri="{FF2B5EF4-FFF2-40B4-BE49-F238E27FC236}">
                <a16:creationId xmlns:a16="http://schemas.microsoft.com/office/drawing/2014/main" id="{8AEE3E51-1153-07C2-EBD0-E8A8A43AAAF3}"/>
              </a:ext>
            </a:extLst>
          </p:cNvPr>
          <p:cNvSpPr txBox="1">
            <a:spLocks/>
          </p:cNvSpPr>
          <p:nvPr/>
        </p:nvSpPr>
        <p:spPr>
          <a:xfrm>
            <a:off x="704643" y="648670"/>
            <a:ext cx="9303449" cy="647139"/>
          </a:xfrm>
          <a:prstGeom prst="rect">
            <a:avLst/>
          </a:prstGeom>
        </p:spPr>
        <p:txBody>
          <a:bodyPr wrap="square" lIns="0" tIns="0" rIns="0" bIns="0" anchor="b">
            <a:noAutofit/>
          </a:bodyPr>
          <a:lstStyle>
            <a:lvl1pPr algn="l" defTabSz="914400" rtl="0" eaLnBrk="1" latinLnBrk="0" hangingPunct="1">
              <a:lnSpc>
                <a:spcPct val="90000"/>
              </a:lnSpc>
              <a:spcBef>
                <a:spcPct val="0"/>
              </a:spcBef>
              <a:buNone/>
              <a:defRPr sz="4000" b="1" kern="1200">
                <a:solidFill>
                  <a:srgbClr val="0066B3"/>
                </a:solidFill>
                <a:latin typeface="Segoe UI" panose="020B0502040204020203" pitchFamily="34" charset="0"/>
                <a:ea typeface="+mj-ea"/>
                <a:cs typeface="Segoe UI" panose="020B0502040204020203" pitchFamily="34" charset="0"/>
              </a:defRPr>
            </a:lvl1pPr>
          </a:lstStyle>
          <a:p>
            <a:r>
              <a:rPr lang="fr-BE" dirty="0"/>
              <a:t>Dystrophie myotonique de type I</a:t>
            </a:r>
          </a:p>
        </p:txBody>
      </p:sp>
      <p:sp>
        <p:nvSpPr>
          <p:cNvPr id="11" name="Rectangle 10">
            <a:extLst>
              <a:ext uri="{FF2B5EF4-FFF2-40B4-BE49-F238E27FC236}">
                <a16:creationId xmlns:a16="http://schemas.microsoft.com/office/drawing/2014/main" id="{538D6535-AF6C-B5A2-FFB8-DF124D74F81D}"/>
              </a:ext>
            </a:extLst>
          </p:cNvPr>
          <p:cNvSpPr/>
          <p:nvPr/>
        </p:nvSpPr>
        <p:spPr>
          <a:xfrm>
            <a:off x="704643" y="6105465"/>
            <a:ext cx="11347270" cy="246221"/>
          </a:xfrm>
          <a:prstGeom prst="rect">
            <a:avLst/>
          </a:prstGeom>
        </p:spPr>
        <p:txBody>
          <a:bodyPr wrap="square">
            <a:spAutoFit/>
          </a:bodyPr>
          <a:lstStyle/>
          <a:p>
            <a:r>
              <a:rPr lang="fr-BE" sz="1000" b="0" i="0" dirty="0">
                <a:solidFill>
                  <a:srgbClr val="303030"/>
                </a:solidFill>
                <a:effectLst/>
                <a:latin typeface="Times New Roman" panose="02020603050405020304" pitchFamily="18" charset="0"/>
              </a:rPr>
              <a:t>Turner C, Hilton-Jones D. The </a:t>
            </a:r>
            <a:r>
              <a:rPr lang="fr-BE" sz="1000" b="0" i="0" dirty="0" err="1">
                <a:solidFill>
                  <a:srgbClr val="303030"/>
                </a:solidFill>
                <a:effectLst/>
                <a:latin typeface="Times New Roman" panose="02020603050405020304" pitchFamily="18" charset="0"/>
              </a:rPr>
              <a:t>myotonic</a:t>
            </a:r>
            <a:r>
              <a:rPr lang="fr-BE" sz="1000" b="0" i="0" dirty="0">
                <a:solidFill>
                  <a:srgbClr val="303030"/>
                </a:solidFill>
                <a:effectLst/>
                <a:latin typeface="Times New Roman" panose="02020603050405020304" pitchFamily="18" charset="0"/>
              </a:rPr>
              <a:t> dystrophies: </a:t>
            </a:r>
            <a:r>
              <a:rPr lang="fr-BE" sz="1000" b="0" i="0" dirty="0" err="1">
                <a:solidFill>
                  <a:srgbClr val="303030"/>
                </a:solidFill>
                <a:effectLst/>
                <a:latin typeface="Times New Roman" panose="02020603050405020304" pitchFamily="18" charset="0"/>
              </a:rPr>
              <a:t>diagnosis</a:t>
            </a:r>
            <a:r>
              <a:rPr lang="fr-BE" sz="1000" b="0" i="0" dirty="0">
                <a:solidFill>
                  <a:srgbClr val="303030"/>
                </a:solidFill>
                <a:effectLst/>
                <a:latin typeface="Times New Roman" panose="02020603050405020304" pitchFamily="18" charset="0"/>
              </a:rPr>
              <a:t> and management. J </a:t>
            </a:r>
            <a:r>
              <a:rPr lang="fr-BE" sz="1000" b="0" i="0" dirty="0" err="1">
                <a:solidFill>
                  <a:srgbClr val="303030"/>
                </a:solidFill>
                <a:effectLst/>
                <a:latin typeface="Times New Roman" panose="02020603050405020304" pitchFamily="18" charset="0"/>
              </a:rPr>
              <a:t>Neurol</a:t>
            </a:r>
            <a:r>
              <a:rPr lang="fr-BE" sz="1000" b="0" i="0" dirty="0">
                <a:solidFill>
                  <a:srgbClr val="303030"/>
                </a:solidFill>
                <a:effectLst/>
                <a:latin typeface="Times New Roman" panose="02020603050405020304" pitchFamily="18" charset="0"/>
              </a:rPr>
              <a:t> </a:t>
            </a:r>
            <a:r>
              <a:rPr lang="fr-BE" sz="1000" b="0" i="0" dirty="0" err="1">
                <a:solidFill>
                  <a:srgbClr val="303030"/>
                </a:solidFill>
                <a:effectLst/>
                <a:latin typeface="Times New Roman" panose="02020603050405020304" pitchFamily="18" charset="0"/>
              </a:rPr>
              <a:t>Neurosurg</a:t>
            </a:r>
            <a:r>
              <a:rPr lang="fr-BE" sz="1000" b="0" i="0" dirty="0">
                <a:solidFill>
                  <a:srgbClr val="303030"/>
                </a:solidFill>
                <a:effectLst/>
                <a:latin typeface="Times New Roman" panose="02020603050405020304" pitchFamily="18" charset="0"/>
              </a:rPr>
              <a:t> </a:t>
            </a:r>
            <a:r>
              <a:rPr lang="fr-BE" sz="1000" b="0" i="0" dirty="0" err="1">
                <a:solidFill>
                  <a:srgbClr val="303030"/>
                </a:solidFill>
                <a:effectLst/>
                <a:latin typeface="Times New Roman" panose="02020603050405020304" pitchFamily="18" charset="0"/>
              </a:rPr>
              <a:t>Psychiatry</a:t>
            </a:r>
            <a:r>
              <a:rPr lang="fr-BE" sz="1000" b="0" i="0" dirty="0">
                <a:solidFill>
                  <a:srgbClr val="303030"/>
                </a:solidFill>
                <a:effectLst/>
                <a:latin typeface="Times New Roman" panose="02020603050405020304" pitchFamily="18" charset="0"/>
              </a:rPr>
              <a:t>. 2010 Apr;81(4):358-67. </a:t>
            </a:r>
            <a:endParaRPr lang="en-US" sz="1000" dirty="0"/>
          </a:p>
        </p:txBody>
      </p:sp>
      <p:pic>
        <p:nvPicPr>
          <p:cNvPr id="9" name="Image 8">
            <a:extLst>
              <a:ext uri="{FF2B5EF4-FFF2-40B4-BE49-F238E27FC236}">
                <a16:creationId xmlns:a16="http://schemas.microsoft.com/office/drawing/2014/main" id="{B5B4848E-0CCF-4C42-AA9C-846020E4FC95}"/>
              </a:ext>
            </a:extLst>
          </p:cNvPr>
          <p:cNvPicPr>
            <a:picLocks noChangeAspect="1"/>
          </p:cNvPicPr>
          <p:nvPr/>
        </p:nvPicPr>
        <p:blipFill>
          <a:blip r:embed="rId3"/>
          <a:stretch>
            <a:fillRect/>
          </a:stretch>
        </p:blipFill>
        <p:spPr>
          <a:xfrm>
            <a:off x="5537068" y="1860083"/>
            <a:ext cx="6443021" cy="3168073"/>
          </a:xfrm>
          <a:prstGeom prst="rect">
            <a:avLst/>
          </a:prstGeom>
        </p:spPr>
      </p:pic>
    </p:spTree>
    <p:extLst>
      <p:ext uri="{BB962C8B-B14F-4D97-AF65-F5344CB8AC3E}">
        <p14:creationId xmlns:p14="http://schemas.microsoft.com/office/powerpoint/2010/main" val="840822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B01B628-2DE0-D9A0-8315-E83DA7475017}"/>
              </a:ext>
            </a:extLst>
          </p:cNvPr>
          <p:cNvSpPr>
            <a:spLocks noGrp="1"/>
          </p:cNvSpPr>
          <p:nvPr>
            <p:ph type="body" sz="quarter" idx="12"/>
          </p:nvPr>
        </p:nvSpPr>
        <p:spPr>
          <a:xfrm>
            <a:off x="3342198" y="2543277"/>
            <a:ext cx="5507603" cy="1538407"/>
          </a:xfrm>
        </p:spPr>
        <p:txBody>
          <a:bodyPr/>
          <a:lstStyle/>
          <a:p>
            <a:pPr algn="ctr"/>
            <a:r>
              <a:rPr lang="fr-FR" sz="6000" dirty="0"/>
              <a:t>Symptômes</a:t>
            </a:r>
          </a:p>
        </p:txBody>
      </p:sp>
      <p:sp>
        <p:nvSpPr>
          <p:cNvPr id="3" name="Espace réservé pour une image  2">
            <a:extLst>
              <a:ext uri="{FF2B5EF4-FFF2-40B4-BE49-F238E27FC236}">
                <a16:creationId xmlns:a16="http://schemas.microsoft.com/office/drawing/2014/main" id="{BD080588-20DB-CD9F-B5AE-632A3D152B4F}"/>
              </a:ext>
            </a:extLst>
          </p:cNvPr>
          <p:cNvSpPr>
            <a:spLocks noGrp="1"/>
          </p:cNvSpPr>
          <p:nvPr>
            <p:ph type="pic" sz="quarter" idx="13"/>
          </p:nvPr>
        </p:nvSpPr>
        <p:spPr/>
        <p:txBody>
          <a:bodyPr/>
          <a:lstStyle/>
          <a:p>
            <a:endParaRPr lang="fr-FR" dirty="0"/>
          </a:p>
        </p:txBody>
      </p:sp>
    </p:spTree>
    <p:extLst>
      <p:ext uri="{BB962C8B-B14F-4D97-AF65-F5344CB8AC3E}">
        <p14:creationId xmlns:p14="http://schemas.microsoft.com/office/powerpoint/2010/main" val="184947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intluc">
  <a:themeElements>
    <a:clrScheme name="saintluc">
      <a:dk1>
        <a:sysClr val="windowText" lastClr="000000"/>
      </a:dk1>
      <a:lt1>
        <a:sysClr val="window" lastClr="FFFFFF"/>
      </a:lt1>
      <a:dk2>
        <a:srgbClr val="0B67B2"/>
      </a:dk2>
      <a:lt2>
        <a:srgbClr val="FFFFFF"/>
      </a:lt2>
      <a:accent1>
        <a:srgbClr val="0B67B2"/>
      </a:accent1>
      <a:accent2>
        <a:srgbClr val="D11B8A"/>
      </a:accent2>
      <a:accent3>
        <a:srgbClr val="F58220"/>
      </a:accent3>
      <a:accent4>
        <a:srgbClr val="FFC000"/>
      </a:accent4>
      <a:accent5>
        <a:srgbClr val="92C741"/>
      </a:accent5>
      <a:accent6>
        <a:srgbClr val="F58220"/>
      </a:accent6>
      <a:hlink>
        <a:srgbClr val="0B67B2"/>
      </a:hlink>
      <a:folHlink>
        <a:srgbClr val="D11B8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 Saint-Luc" id="{D061C72A-0598-2B4A-ACDD-6139FC830D87}" vid="{3046B7B3-E189-2242-9286-DFDBEA0BF07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als and intensive care unit (ligue SLA)</Template>
  <TotalTime>19680</TotalTime>
  <Words>4490</Words>
  <Application>Microsoft Macintosh PowerPoint</Application>
  <PresentationFormat>Grand écran</PresentationFormat>
  <Paragraphs>682</Paragraphs>
  <Slides>60</Slides>
  <Notes>12</Notes>
  <HiddenSlides>10</HiddenSlides>
  <MMClips>3</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60</vt:i4>
      </vt:variant>
    </vt:vector>
  </HeadingPairs>
  <TitlesOfParts>
    <vt:vector size="76" baseType="lpstr">
      <vt:lpstr>Arial</vt:lpstr>
      <vt:lpstr>Calibri</vt:lpstr>
      <vt:lpstr>Cambria</vt:lpstr>
      <vt:lpstr>Courier New</vt:lpstr>
      <vt:lpstr>gemeli</vt:lpstr>
      <vt:lpstr>Google Sans</vt:lpstr>
      <vt:lpstr>Inter</vt:lpstr>
      <vt:lpstr>navigo</vt:lpstr>
      <vt:lpstr>Open Sans</vt:lpstr>
      <vt:lpstr>Segoe UI</vt:lpstr>
      <vt:lpstr>Segoe UI Light</vt:lpstr>
      <vt:lpstr>Segoe UI Semibold</vt:lpstr>
      <vt:lpstr>source-sans-pro</vt:lpstr>
      <vt:lpstr>system-ui</vt:lpstr>
      <vt:lpstr>Times New Roman</vt:lpstr>
      <vt:lpstr>saintluc</vt:lpstr>
      <vt:lpstr>Présentation PowerPoint</vt:lpstr>
      <vt:lpstr>Dystrophies myotoniques</vt:lpstr>
      <vt:lpstr>Dystrophie myotonique de type I</vt:lpstr>
      <vt:lpstr>Présentation PowerPoint</vt:lpstr>
      <vt:lpstr>Dystrophie myotonique de type I</vt:lpstr>
      <vt:lpstr>Présentation PowerPoint</vt:lpstr>
      <vt:lpstr>Présentation PowerPoint</vt:lpstr>
      <vt:lpstr>Présentation PowerPoint</vt:lpstr>
      <vt:lpstr>Présentation PowerPoint</vt:lpstr>
      <vt:lpstr>Présentation PowerPoint</vt:lpstr>
      <vt:lpstr>Présentation PowerPoint</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Présentation PowerPoint</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Dystrophie myotonique de type I</vt:lpstr>
      <vt:lpstr>Présentation PowerPoint</vt:lpstr>
      <vt:lpstr>Dystrophie myotonique de type I</vt:lpstr>
      <vt:lpstr>Présentation PowerPoint</vt:lpstr>
      <vt:lpstr>Dystrophie myotonique de type I</vt:lpstr>
      <vt:lpstr>Dystrophie myotonique de type I</vt:lpstr>
      <vt:lpstr>Dystrophie myotonique de type I</vt:lpstr>
      <vt:lpstr>Dystrophie myotonique de type I</vt:lpstr>
      <vt:lpstr>Dystrophie myotonique de type I</vt:lpstr>
      <vt:lpstr>Présentation PowerPoint</vt:lpstr>
      <vt:lpstr>Dystrophie myotonique de type I</vt:lpstr>
      <vt:lpstr>Dystrophie myotonique de type I</vt:lpstr>
      <vt:lpstr>Dystrophie myotonique de type I</vt:lpstr>
      <vt:lpstr>Dystrophie myotonique de type I</vt:lpstr>
      <vt:lpstr>Dystrophie myotonique de type I</vt:lpstr>
      <vt:lpstr>Présentation PowerPoint</vt:lpstr>
      <vt:lpstr>Dystrophie myotonique de type I</vt:lpstr>
      <vt:lpstr>Dystrophie myotonique de type I</vt:lpstr>
      <vt:lpstr>Dystrophie myotonique de type I</vt:lpstr>
      <vt:lpstr>Dystrophie myotonique de type I</vt:lpstr>
      <vt:lpstr>Dystrophie myotonique de type I</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Dubuisson</dc:creator>
  <cp:lastModifiedBy>Nicolas Dubuisson</cp:lastModifiedBy>
  <cp:revision>150</cp:revision>
  <dcterms:created xsi:type="dcterms:W3CDTF">2022-05-08T14:30:26Z</dcterms:created>
  <dcterms:modified xsi:type="dcterms:W3CDTF">2024-04-26T18:39:07Z</dcterms:modified>
</cp:coreProperties>
</file>